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21" r:id="rId2"/>
  </p:sldMasterIdLst>
  <p:notesMasterIdLst>
    <p:notesMasterId r:id="rId11"/>
  </p:notesMasterIdLst>
  <p:handoutMasterIdLst>
    <p:handoutMasterId r:id="rId12"/>
  </p:handoutMasterIdLst>
  <p:sldIdLst>
    <p:sldId id="381" r:id="rId3"/>
    <p:sldId id="300" r:id="rId4"/>
    <p:sldId id="383" r:id="rId5"/>
    <p:sldId id="385" r:id="rId6"/>
    <p:sldId id="386" r:id="rId7"/>
    <p:sldId id="387" r:id="rId8"/>
    <p:sldId id="388" r:id="rId9"/>
    <p:sldId id="389" r:id="rId10"/>
  </p:sldIdLst>
  <p:sldSz cx="9144000" cy="6858000" type="screen4x3"/>
  <p:notesSz cx="6858000" cy="9144000"/>
  <p:defaultTextStyle>
    <a:defPPr>
      <a:defRPr lang="en-US"/>
    </a:defPPr>
    <a:lvl1pPr marL="0" algn="l" defTabSz="5786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78690" algn="l" defTabSz="5786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157383" algn="l" defTabSz="5786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736079" algn="l" defTabSz="5786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314768" algn="l" defTabSz="5786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893460" algn="l" defTabSz="5786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472151" algn="l" defTabSz="5786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4050844" algn="l" defTabSz="5786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629536" algn="l" defTabSz="5786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72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DCFC2-58E1-6E40-9BE5-DF8965364C1E}" type="datetime1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A0A21-BD20-C841-ACAF-DFACDF7C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11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49079-75D8-B640-A20B-ACFC1F2B201B}" type="datetime1">
              <a:rPr lang="en-US" smtClean="0"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786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78690" algn="l" defTabSz="5786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57383" algn="l" defTabSz="5786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36079" algn="l" defTabSz="5786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14768" algn="l" defTabSz="5786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893460" algn="l" defTabSz="5786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472151" algn="l" defTabSz="5786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050844" algn="l" defTabSz="5786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629536" algn="l" defTabSz="5786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B2C157-DC3C-4636-A0DD-D8BC8EF4104C}" type="slidenum">
              <a:rPr lang="en-US">
                <a:solidFill>
                  <a:srgbClr val="000000"/>
                </a:solidFill>
                <a:latin typeface="Calibri"/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srgbClr val="000000"/>
              </a:solidFill>
              <a:latin typeface="Calibri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38"/>
            <a:ext cx="77724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2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4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3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2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0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2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" y="6437383"/>
            <a:ext cx="9143999" cy="420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733" tIns="57868" rIns="115733" bIns="5786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37383"/>
            <a:ext cx="9144000" cy="420622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3" y="6550364"/>
            <a:ext cx="2133600" cy="190125"/>
          </a:xfrm>
          <a:prstGeom prst="rect">
            <a:avLst/>
          </a:prstGeom>
        </p:spPr>
        <p:txBody>
          <a:bodyPr vert="horz" lIns="115733" tIns="57868" rIns="115733" bIns="57868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486419" y="6545216"/>
            <a:ext cx="1907859" cy="286143"/>
          </a:xfrm>
          <a:prstGeom prst="rect">
            <a:avLst/>
          </a:prstGeom>
          <a:noFill/>
        </p:spPr>
        <p:txBody>
          <a:bodyPr wrap="none" lIns="115733" tIns="57868" rIns="115733" bIns="57868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10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 Review July 2014</a:t>
            </a:r>
            <a:endParaRPr 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4" y="27465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465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37383"/>
            <a:ext cx="9144000" cy="420622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3" y="6550364"/>
            <a:ext cx="2133600" cy="190125"/>
          </a:xfrm>
          <a:prstGeom prst="rect">
            <a:avLst/>
          </a:prstGeom>
        </p:spPr>
        <p:txBody>
          <a:bodyPr vert="horz" lIns="115733" tIns="57868" rIns="115733" bIns="57868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486419" y="6545216"/>
            <a:ext cx="1907859" cy="286143"/>
          </a:xfrm>
          <a:prstGeom prst="rect">
            <a:avLst/>
          </a:prstGeom>
          <a:noFill/>
        </p:spPr>
        <p:txBody>
          <a:bodyPr wrap="none" lIns="115733" tIns="57868" rIns="115733" bIns="57868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10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 Review July 2014</a:t>
            </a:r>
            <a:endParaRPr 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90927"/>
            <a:ext cx="8229601" cy="4835245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37383"/>
            <a:ext cx="9144000" cy="420622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3505203" y="6550364"/>
            <a:ext cx="2133600" cy="190125"/>
          </a:xfrm>
          <a:prstGeom prst="rect">
            <a:avLst/>
          </a:prstGeom>
        </p:spPr>
        <p:txBody>
          <a:bodyPr vert="horz" lIns="115733" tIns="57868" rIns="115733" bIns="57868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486419" y="6545228"/>
            <a:ext cx="1918467" cy="286143"/>
          </a:xfrm>
          <a:prstGeom prst="rect">
            <a:avLst/>
          </a:prstGeom>
          <a:noFill/>
        </p:spPr>
        <p:txBody>
          <a:bodyPr wrap="none" lIns="115733" tIns="57868" rIns="115733" bIns="57868" rtlCol="0">
            <a:spAutoFit/>
          </a:bodyPr>
          <a:lstStyle/>
          <a:p>
            <a:r>
              <a:rPr lang="en-US" sz="110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SBS Annual Review  2014</a:t>
            </a:r>
            <a:endParaRPr 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144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9144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0" y="36576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36576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17"/>
            <a:ext cx="7772401" cy="136207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9"/>
            <a:ext cx="7772401" cy="1500188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6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1573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0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3147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934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721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40508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6295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505203" y="6645430"/>
            <a:ext cx="2133600" cy="190125"/>
          </a:xfrm>
          <a:prstGeom prst="rect">
            <a:avLst/>
          </a:prstGeom>
        </p:spPr>
        <p:txBody>
          <a:bodyPr vert="horz" lIns="115733" tIns="57868" rIns="115733" bIns="57868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37383"/>
            <a:ext cx="9144000" cy="420622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3" y="6550364"/>
            <a:ext cx="2133600" cy="190125"/>
          </a:xfrm>
          <a:prstGeom prst="rect">
            <a:avLst/>
          </a:prstGeom>
        </p:spPr>
        <p:txBody>
          <a:bodyPr vert="horz" lIns="115733" tIns="57868" rIns="115733" bIns="57868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486420" y="6545228"/>
            <a:ext cx="1879274" cy="286143"/>
          </a:xfrm>
          <a:prstGeom prst="rect">
            <a:avLst/>
          </a:prstGeom>
          <a:noFill/>
        </p:spPr>
        <p:txBody>
          <a:bodyPr wrap="none" lIns="115733" tIns="57868" rIns="115733" bIns="57868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SBS Annual Review 2014</a:t>
            </a:r>
            <a:endParaRPr 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10"/>
            <a:ext cx="403860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37383"/>
            <a:ext cx="9144000" cy="420622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3" y="6550364"/>
            <a:ext cx="2133600" cy="190125"/>
          </a:xfrm>
          <a:prstGeom prst="rect">
            <a:avLst/>
          </a:prstGeom>
        </p:spPr>
        <p:txBody>
          <a:bodyPr vert="horz" lIns="115733" tIns="57868" rIns="115733" bIns="57868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486420" y="6545228"/>
            <a:ext cx="1879274" cy="286143"/>
          </a:xfrm>
          <a:prstGeom prst="rect">
            <a:avLst/>
          </a:prstGeom>
          <a:noFill/>
        </p:spPr>
        <p:txBody>
          <a:bodyPr wrap="none" lIns="115733" tIns="57868" rIns="115733" bIns="57868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SBS Annual Review 2014</a:t>
            </a:r>
            <a:endParaRPr 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535113"/>
            <a:ext cx="4040189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690" indent="0">
              <a:buNone/>
              <a:defRPr sz="2500" b="1"/>
            </a:lvl2pPr>
            <a:lvl3pPr marL="1157383" indent="0">
              <a:buNone/>
              <a:defRPr sz="2100" b="1"/>
            </a:lvl3pPr>
            <a:lvl4pPr marL="1736079" indent="0">
              <a:buNone/>
              <a:defRPr sz="2000" b="1"/>
            </a:lvl4pPr>
            <a:lvl5pPr marL="2314768" indent="0">
              <a:buNone/>
              <a:defRPr sz="2000" b="1"/>
            </a:lvl5pPr>
            <a:lvl6pPr marL="2893460" indent="0">
              <a:buNone/>
              <a:defRPr sz="2000" b="1"/>
            </a:lvl6pPr>
            <a:lvl7pPr marL="3472151" indent="0">
              <a:buNone/>
              <a:defRPr sz="2000" b="1"/>
            </a:lvl7pPr>
            <a:lvl8pPr marL="4050844" indent="0">
              <a:buNone/>
              <a:defRPr sz="2000" b="1"/>
            </a:lvl8pPr>
            <a:lvl9pPr marL="4629536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6" y="2174880"/>
            <a:ext cx="4040189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690" indent="0">
              <a:buNone/>
              <a:defRPr sz="2500" b="1"/>
            </a:lvl2pPr>
            <a:lvl3pPr marL="1157383" indent="0">
              <a:buNone/>
              <a:defRPr sz="2100" b="1"/>
            </a:lvl3pPr>
            <a:lvl4pPr marL="1736079" indent="0">
              <a:buNone/>
              <a:defRPr sz="2000" b="1"/>
            </a:lvl4pPr>
            <a:lvl5pPr marL="2314768" indent="0">
              <a:buNone/>
              <a:defRPr sz="2000" b="1"/>
            </a:lvl5pPr>
            <a:lvl6pPr marL="2893460" indent="0">
              <a:buNone/>
              <a:defRPr sz="2000" b="1"/>
            </a:lvl6pPr>
            <a:lvl7pPr marL="3472151" indent="0">
              <a:buNone/>
              <a:defRPr sz="2000" b="1"/>
            </a:lvl7pPr>
            <a:lvl8pPr marL="4050844" indent="0">
              <a:buNone/>
              <a:defRPr sz="2000" b="1"/>
            </a:lvl8pPr>
            <a:lvl9pPr marL="4629536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80"/>
            <a:ext cx="404177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37383"/>
            <a:ext cx="9144000" cy="420622"/>
          </a:xfrm>
          <a:prstGeom prst="rect">
            <a:avLst/>
          </a:prstGeom>
        </p:spPr>
      </p:pic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3505203" y="6550364"/>
            <a:ext cx="2133600" cy="190125"/>
          </a:xfrm>
          <a:prstGeom prst="rect">
            <a:avLst/>
          </a:prstGeom>
        </p:spPr>
        <p:txBody>
          <a:bodyPr vert="horz" lIns="115733" tIns="57868" rIns="115733" bIns="57868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486420" y="6545228"/>
            <a:ext cx="1879274" cy="286143"/>
          </a:xfrm>
          <a:prstGeom prst="rect">
            <a:avLst/>
          </a:prstGeom>
          <a:noFill/>
        </p:spPr>
        <p:txBody>
          <a:bodyPr wrap="none" lIns="115733" tIns="57868" rIns="115733" bIns="57868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SBS Annual Review 2014</a:t>
            </a:r>
            <a:endParaRPr 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37383"/>
            <a:ext cx="9144000" cy="420622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3505203" y="6550364"/>
            <a:ext cx="2133600" cy="190125"/>
          </a:xfrm>
          <a:prstGeom prst="rect">
            <a:avLst/>
          </a:prstGeom>
        </p:spPr>
        <p:txBody>
          <a:bodyPr vert="horz" lIns="115733" tIns="57868" rIns="115733" bIns="57868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486420" y="6545228"/>
            <a:ext cx="1879274" cy="286143"/>
          </a:xfrm>
          <a:prstGeom prst="rect">
            <a:avLst/>
          </a:prstGeom>
          <a:noFill/>
        </p:spPr>
        <p:txBody>
          <a:bodyPr wrap="none" lIns="115733" tIns="57868" rIns="115733" bIns="57868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SBS Annual Review 2014</a:t>
            </a:r>
            <a:endParaRPr 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37383"/>
            <a:ext cx="9144000" cy="420622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3" y="6550364"/>
            <a:ext cx="2133600" cy="190125"/>
          </a:xfrm>
          <a:prstGeom prst="rect">
            <a:avLst/>
          </a:prstGeom>
        </p:spPr>
        <p:txBody>
          <a:bodyPr vert="horz" lIns="115733" tIns="57868" rIns="115733" bIns="57868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486420" y="6545228"/>
            <a:ext cx="1879274" cy="286143"/>
          </a:xfrm>
          <a:prstGeom prst="rect">
            <a:avLst/>
          </a:prstGeom>
          <a:noFill/>
        </p:spPr>
        <p:txBody>
          <a:bodyPr wrap="none" lIns="115733" tIns="57868" rIns="115733" bIns="57868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SBS Annual Review</a:t>
            </a:r>
            <a:r>
              <a:rPr lang="en-US" sz="110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  <a:endParaRPr 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70"/>
            <a:ext cx="511175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9"/>
            <a:ext cx="3008313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8690" indent="0">
              <a:buNone/>
              <a:defRPr sz="1600"/>
            </a:lvl2pPr>
            <a:lvl3pPr marL="1157383" indent="0">
              <a:buNone/>
              <a:defRPr sz="1300"/>
            </a:lvl3pPr>
            <a:lvl4pPr marL="1736079" indent="0">
              <a:buNone/>
              <a:defRPr sz="1100"/>
            </a:lvl4pPr>
            <a:lvl5pPr marL="2314768" indent="0">
              <a:buNone/>
              <a:defRPr sz="1100"/>
            </a:lvl5pPr>
            <a:lvl6pPr marL="2893460" indent="0">
              <a:buNone/>
              <a:defRPr sz="1100"/>
            </a:lvl6pPr>
            <a:lvl7pPr marL="3472151" indent="0">
              <a:buNone/>
              <a:defRPr sz="1100"/>
            </a:lvl7pPr>
            <a:lvl8pPr marL="4050844" indent="0">
              <a:buNone/>
              <a:defRPr sz="1100"/>
            </a:lvl8pPr>
            <a:lvl9pPr marL="462953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37383"/>
            <a:ext cx="9144000" cy="420622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3" y="6550364"/>
            <a:ext cx="2133600" cy="190125"/>
          </a:xfrm>
          <a:prstGeom prst="rect">
            <a:avLst/>
          </a:prstGeom>
        </p:spPr>
        <p:txBody>
          <a:bodyPr vert="horz" lIns="115733" tIns="57868" rIns="115733" bIns="57868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486420" y="6545228"/>
            <a:ext cx="1879274" cy="286143"/>
          </a:xfrm>
          <a:prstGeom prst="rect">
            <a:avLst/>
          </a:prstGeom>
          <a:noFill/>
        </p:spPr>
        <p:txBody>
          <a:bodyPr wrap="none" lIns="115733" tIns="57868" rIns="115733" bIns="57868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SBS Annual</a:t>
            </a:r>
            <a:r>
              <a:rPr lang="en-US" sz="110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 2014</a:t>
            </a:r>
            <a:endParaRPr 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607"/>
            <a:ext cx="548640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4"/>
            <a:ext cx="548640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8690" indent="0">
              <a:buNone/>
              <a:defRPr sz="3500"/>
            </a:lvl2pPr>
            <a:lvl3pPr marL="1157383" indent="0">
              <a:buNone/>
              <a:defRPr sz="3000"/>
            </a:lvl3pPr>
            <a:lvl4pPr marL="1736079" indent="0">
              <a:buNone/>
              <a:defRPr sz="2500"/>
            </a:lvl4pPr>
            <a:lvl5pPr marL="2314768" indent="0">
              <a:buNone/>
              <a:defRPr sz="2500"/>
            </a:lvl5pPr>
            <a:lvl6pPr marL="2893460" indent="0">
              <a:buNone/>
              <a:defRPr sz="2500"/>
            </a:lvl6pPr>
            <a:lvl7pPr marL="3472151" indent="0">
              <a:buNone/>
              <a:defRPr sz="2500"/>
            </a:lvl7pPr>
            <a:lvl8pPr marL="4050844" indent="0">
              <a:buNone/>
              <a:defRPr sz="2500"/>
            </a:lvl8pPr>
            <a:lvl9pPr marL="4629536" indent="0">
              <a:buNone/>
              <a:defRPr sz="2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345"/>
            <a:ext cx="54864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8690" indent="0">
              <a:buNone/>
              <a:defRPr sz="1600"/>
            </a:lvl2pPr>
            <a:lvl3pPr marL="1157383" indent="0">
              <a:buNone/>
              <a:defRPr sz="1300"/>
            </a:lvl3pPr>
            <a:lvl4pPr marL="1736079" indent="0">
              <a:buNone/>
              <a:defRPr sz="1100"/>
            </a:lvl4pPr>
            <a:lvl5pPr marL="2314768" indent="0">
              <a:buNone/>
              <a:defRPr sz="1100"/>
            </a:lvl5pPr>
            <a:lvl6pPr marL="2893460" indent="0">
              <a:buNone/>
              <a:defRPr sz="1100"/>
            </a:lvl6pPr>
            <a:lvl7pPr marL="3472151" indent="0">
              <a:buNone/>
              <a:defRPr sz="1100"/>
            </a:lvl7pPr>
            <a:lvl8pPr marL="4050844" indent="0">
              <a:buNone/>
              <a:defRPr sz="1100"/>
            </a:lvl8pPr>
            <a:lvl9pPr marL="462953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37383"/>
            <a:ext cx="9144000" cy="420622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3" y="6550364"/>
            <a:ext cx="2133600" cy="190125"/>
          </a:xfrm>
          <a:prstGeom prst="rect">
            <a:avLst/>
          </a:prstGeom>
        </p:spPr>
        <p:txBody>
          <a:bodyPr vert="horz" lIns="115733" tIns="57868" rIns="115733" bIns="57868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486420" y="6545228"/>
            <a:ext cx="1879274" cy="286143"/>
          </a:xfrm>
          <a:prstGeom prst="rect">
            <a:avLst/>
          </a:prstGeom>
          <a:noFill/>
        </p:spPr>
        <p:txBody>
          <a:bodyPr wrap="none" lIns="115733" tIns="57868" rIns="115733" bIns="57868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SBS Annual Review</a:t>
            </a:r>
            <a:r>
              <a:rPr lang="en-US" sz="110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  <a:endParaRPr 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194740"/>
            <a:ext cx="9144000" cy="397933"/>
          </a:xfrm>
          <a:prstGeom prst="rect">
            <a:avLst/>
          </a:prstGeom>
        </p:spPr>
        <p:txBody>
          <a:bodyPr vert="horz" lIns="115733" tIns="57868" rIns="115733" bIns="57868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66"/>
            <a:ext cx="8229601" cy="4926013"/>
          </a:xfrm>
          <a:prstGeom prst="rect">
            <a:avLst/>
          </a:prstGeom>
        </p:spPr>
        <p:txBody>
          <a:bodyPr vert="horz" lIns="115733" tIns="57868" rIns="115733" bIns="5786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37383"/>
            <a:ext cx="9144000" cy="420622"/>
          </a:xfrm>
          <a:prstGeom prst="rect">
            <a:avLst/>
          </a:prstGeom>
        </p:spPr>
      </p:pic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3505203" y="6550364"/>
            <a:ext cx="2133600" cy="190125"/>
          </a:xfrm>
          <a:prstGeom prst="rect">
            <a:avLst/>
          </a:prstGeom>
        </p:spPr>
        <p:txBody>
          <a:bodyPr vert="horz" lIns="115733" tIns="57868" rIns="115733" bIns="57868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57869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34020" indent="-434020" algn="l" defTabSz="57869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40375" indent="-361683" algn="l" defTabSz="57869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446733" indent="-289345" algn="l" defTabSz="57869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025419" indent="-289345" algn="l" defTabSz="57869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604114" indent="-289345" algn="l" defTabSz="578690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182806" indent="-289345" algn="l" defTabSz="57869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1497" indent="-289345" algn="l" defTabSz="57869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0194" indent="-289345" algn="l" defTabSz="57869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882" indent="-289345" algn="l" defTabSz="57869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8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78690" algn="l" defTabSz="578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383" algn="l" defTabSz="578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079" algn="l" defTabSz="578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768" algn="l" defTabSz="578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893460" algn="l" defTabSz="578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72151" algn="l" defTabSz="578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50844" algn="l" defTabSz="578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9536" algn="l" defTabSz="578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pn12posterpicture"/>
          <p:cNvPicPr>
            <a:picLocks noChangeAspect="1" noChangeArrowheads="1"/>
          </p:cNvPicPr>
          <p:nvPr/>
        </p:nvPicPr>
        <p:blipFill>
          <a:blip r:embed="rId4">
            <a:lum bright="80000" contrast="-80000"/>
          </a:blip>
          <a:srcRect l="3783" t="24808" b="13892"/>
          <a:stretch>
            <a:fillRect/>
          </a:stretch>
        </p:blipFill>
        <p:spPr bwMode="auto">
          <a:xfrm>
            <a:off x="0" y="650875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79512" y="980852"/>
            <a:ext cx="41764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Verdana" pitchFamily="84" charset="0"/>
                <a:ea typeface="ＭＳ Ｐゴシック" pitchFamily="84" charset="-128"/>
                <a:cs typeface="ＭＳ Ｐゴシック" pitchFamily="84" charset="-128"/>
              </a:rPr>
              <a:t>Combined Run Plan Discussion</a:t>
            </a:r>
          </a:p>
          <a:p>
            <a:pPr defTabSz="914400" fontAlgn="base">
              <a:spcAft>
                <a:spcPct val="0"/>
              </a:spcAft>
            </a:pPr>
            <a:r>
              <a:rPr lang="en-US" sz="2400" i="1" dirty="0" err="1" smtClean="0">
                <a:solidFill>
                  <a:srgbClr val="000000"/>
                </a:solidFill>
                <a:latin typeface="Verdana" pitchFamily="84" charset="0"/>
                <a:ea typeface="ＭＳ Ｐゴシック" pitchFamily="84" charset="-128"/>
                <a:cs typeface="ＭＳ Ｐゴシック" pitchFamily="84" charset="-128"/>
              </a:rPr>
              <a:t>Thia</a:t>
            </a:r>
            <a:r>
              <a:rPr lang="en-US" sz="2400" i="1" dirty="0" smtClean="0">
                <a:solidFill>
                  <a:srgbClr val="000000"/>
                </a:solidFill>
                <a:latin typeface="Verdana" pitchFamily="84" charset="0"/>
                <a:ea typeface="ＭＳ Ｐゴシック" pitchFamily="84" charset="-128"/>
                <a:cs typeface="ＭＳ Ｐゴシック" pitchFamily="84" charset="-128"/>
              </a:rPr>
              <a:t> Keppel</a:t>
            </a:r>
            <a:endParaRPr lang="en-US" sz="2400" i="1" dirty="0">
              <a:solidFill>
                <a:srgbClr val="000000"/>
              </a:solidFill>
              <a:latin typeface="Verdana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1053" y="644357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09329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Arial" pitchFamily="84" charset="0"/>
                <a:ea typeface="Arial" pitchFamily="84" charset="0"/>
                <a:cs typeface="Arial" pitchFamily="84" charset="0"/>
              </a:rPr>
              <a:t>Tritium Collaboration Meeting</a:t>
            </a:r>
            <a:endParaRPr lang="en-US" sz="2000" dirty="0">
              <a:solidFill>
                <a:srgbClr val="FFFFFF"/>
              </a:solidFill>
              <a:latin typeface="Arial" pitchFamily="84" charset="0"/>
              <a:ea typeface="Arial" pitchFamily="84" charset="0"/>
              <a:cs typeface="Arial" pitchFamily="8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FFFFFF"/>
                </a:solidFill>
                <a:latin typeface="Arial" pitchFamily="84" charset="0"/>
                <a:ea typeface="Arial" pitchFamily="84" charset="0"/>
                <a:cs typeface="Arial" pitchFamily="84" charset="0"/>
              </a:rPr>
              <a:t>December 2015</a:t>
            </a:r>
            <a:endParaRPr lang="en-US" sz="2000" b="1" i="1" dirty="0">
              <a:solidFill>
                <a:srgbClr val="FFFFFF"/>
              </a:solidFill>
              <a:latin typeface="Arial" pitchFamily="84" charset="0"/>
              <a:ea typeface="Arial" pitchFamily="84" charset="0"/>
              <a:cs typeface="Arial" pitchFamily="84" charset="0"/>
            </a:endParaRPr>
          </a:p>
        </p:txBody>
      </p:sp>
      <p:pic>
        <p:nvPicPr>
          <p:cNvPr id="15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36712"/>
            <a:ext cx="486445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B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4032448" cy="276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96692"/>
            <a:ext cx="3960440" cy="279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8139" y="65103"/>
            <a:ext cx="3748623" cy="655475"/>
          </a:xfrm>
          <a:prstGeom prst="rect">
            <a:avLst/>
          </a:prstGeom>
        </p:spPr>
        <p:txBody>
          <a:bodyPr wrap="none" lIns="115733" tIns="57868" rIns="115733" bIns="57868">
            <a:spAutoFit/>
          </a:bodyPr>
          <a:lstStyle/>
          <a:p>
            <a:r>
              <a:rPr lang="en-US" altLang="en-US" sz="3500" dirty="0" smtClean="0"/>
              <a:t>Tritium Run Period</a:t>
            </a:r>
            <a:endParaRPr lang="en-US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406401" y="812804"/>
            <a:ext cx="7734300" cy="5903066"/>
          </a:xfrm>
          <a:prstGeom prst="rect">
            <a:avLst/>
          </a:prstGeom>
          <a:noFill/>
        </p:spPr>
        <p:txBody>
          <a:bodyPr wrap="square" lIns="115733" tIns="57868" rIns="115733" bIns="57868" rtlCol="0">
            <a:spAutoFit/>
          </a:bodyPr>
          <a:lstStyle/>
          <a:p>
            <a:pPr marL="361683" indent="-361683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138 days </a:t>
            </a:r>
            <a:r>
              <a:rPr lang="en-US" sz="2000" dirty="0" smtClean="0"/>
              <a:t>scheduled</a:t>
            </a:r>
          </a:p>
          <a:p>
            <a:pPr marL="940373" lvl="1" indent="-361683">
              <a:buFont typeface="Arial"/>
              <a:buChar char="•"/>
            </a:pPr>
            <a:r>
              <a:rPr lang="en-US" sz="2000" dirty="0" smtClean="0"/>
              <a:t>10/1 - 10/12 days beam restore/</a:t>
            </a:r>
            <a:r>
              <a:rPr lang="en-US" sz="2000" i="1" dirty="0" smtClean="0"/>
              <a:t>target install?</a:t>
            </a:r>
          </a:p>
          <a:p>
            <a:pPr marL="940373" lvl="1" indent="-361683">
              <a:buFont typeface="Arial"/>
              <a:buChar char="•"/>
            </a:pPr>
            <a:r>
              <a:rPr lang="en-US" sz="2000" dirty="0" smtClean="0"/>
              <a:t>10/13 - 11/22 </a:t>
            </a:r>
            <a:r>
              <a:rPr lang="en-US" sz="2000" dirty="0" smtClean="0">
                <a:solidFill>
                  <a:srgbClr val="0000FF"/>
                </a:solidFill>
              </a:rPr>
              <a:t>39 days </a:t>
            </a:r>
            <a:r>
              <a:rPr lang="en-US" sz="2000" dirty="0" smtClean="0"/>
              <a:t>at 11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pPr marL="940373" lvl="1" indent="-361683">
              <a:buFont typeface="Arial"/>
              <a:buChar char="•"/>
            </a:pPr>
            <a:r>
              <a:rPr lang="en-US" sz="2000" dirty="0" smtClean="0"/>
              <a:t>11/22 - 11/19 down/restore</a:t>
            </a:r>
          </a:p>
          <a:p>
            <a:pPr marL="940373" lvl="1" indent="-361683">
              <a:buFont typeface="Arial"/>
              <a:buChar char="•"/>
            </a:pPr>
            <a:r>
              <a:rPr lang="en-US" sz="2000" dirty="0" smtClean="0"/>
              <a:t>11/30 - 12/18 </a:t>
            </a:r>
            <a:r>
              <a:rPr lang="en-US" sz="2000" dirty="0" smtClean="0">
                <a:solidFill>
                  <a:srgbClr val="0000FF"/>
                </a:solidFill>
              </a:rPr>
              <a:t>19 days</a:t>
            </a:r>
          </a:p>
          <a:p>
            <a:pPr marL="940373" lvl="1" indent="-361683">
              <a:buFont typeface="Arial"/>
              <a:buChar char="•"/>
            </a:pPr>
            <a:r>
              <a:rPr lang="en-US" sz="2000" dirty="0" smtClean="0"/>
              <a:t>12/18 - 12/20 3 days for 4 Hall demo</a:t>
            </a:r>
          </a:p>
          <a:p>
            <a:pPr marL="940373" lvl="1" indent="-361683">
              <a:buFont typeface="Arial"/>
              <a:buChar char="•"/>
            </a:pPr>
            <a:r>
              <a:rPr lang="en-US" sz="2000" dirty="0" smtClean="0"/>
              <a:t>2/10 - 2/19 10 days restore</a:t>
            </a:r>
          </a:p>
          <a:p>
            <a:pPr marL="940373" lvl="1" indent="-361683">
              <a:buFont typeface="Arial"/>
              <a:buChar char="•"/>
            </a:pPr>
            <a:r>
              <a:rPr lang="en-US" sz="2000" dirty="0" smtClean="0"/>
              <a:t>2/20 - 5/9 </a:t>
            </a:r>
            <a:r>
              <a:rPr lang="en-US" sz="2000" dirty="0" smtClean="0">
                <a:solidFill>
                  <a:srgbClr val="0000FF"/>
                </a:solidFill>
              </a:rPr>
              <a:t>80 days </a:t>
            </a:r>
            <a:r>
              <a:rPr lang="en-US" sz="2000" dirty="0" smtClean="0"/>
              <a:t>other than E changes</a:t>
            </a:r>
            <a:endParaRPr lang="en-US" sz="2000" dirty="0"/>
          </a:p>
          <a:p>
            <a:pPr marL="361683" indent="-361683">
              <a:buFont typeface="Arial"/>
              <a:buChar char="•"/>
            </a:pPr>
            <a:r>
              <a:rPr lang="en-US" sz="2000" dirty="0" smtClean="0">
                <a:solidFill>
                  <a:srgbClr val="660066"/>
                </a:solidFill>
              </a:rPr>
              <a:t>69 </a:t>
            </a:r>
            <a:r>
              <a:rPr lang="en-US" sz="2000" dirty="0" smtClean="0">
                <a:solidFill>
                  <a:srgbClr val="FF0000"/>
                </a:solidFill>
              </a:rPr>
              <a:t>(75!)</a:t>
            </a:r>
            <a:r>
              <a:rPr lang="en-US" sz="2000" dirty="0" smtClean="0">
                <a:solidFill>
                  <a:srgbClr val="660066"/>
                </a:solidFill>
              </a:rPr>
              <a:t> PAC days </a:t>
            </a:r>
            <a:r>
              <a:rPr lang="en-US" sz="2000" dirty="0" smtClean="0"/>
              <a:t>approved x 2 = 138 </a:t>
            </a:r>
            <a:r>
              <a:rPr lang="en-US" sz="2000" dirty="0" smtClean="0">
                <a:solidFill>
                  <a:srgbClr val="FF0000"/>
                </a:solidFill>
              </a:rPr>
              <a:t>(150) </a:t>
            </a:r>
            <a:r>
              <a:rPr lang="en-US" sz="2000" dirty="0" smtClean="0"/>
              <a:t>days!</a:t>
            </a:r>
          </a:p>
          <a:p>
            <a:pPr marL="940373" lvl="1" indent="-361683">
              <a:buFont typeface="Arial"/>
              <a:buChar char="•"/>
            </a:pPr>
            <a:r>
              <a:rPr lang="en-US" sz="2000" dirty="0" smtClean="0"/>
              <a:t>MARATHON </a:t>
            </a:r>
            <a:r>
              <a:rPr lang="en-US" sz="2000" dirty="0" smtClean="0">
                <a:solidFill>
                  <a:srgbClr val="FF0000"/>
                </a:solidFill>
              </a:rPr>
              <a:t>42</a:t>
            </a:r>
            <a:r>
              <a:rPr lang="en-US" sz="2000" dirty="0" smtClean="0">
                <a:solidFill>
                  <a:srgbClr val="660066"/>
                </a:solidFill>
              </a:rPr>
              <a:t> days</a:t>
            </a:r>
          </a:p>
          <a:p>
            <a:pPr marL="940373" lvl="1" indent="-361683">
              <a:buFont typeface="Arial"/>
              <a:buChar char="•"/>
            </a:pPr>
            <a:r>
              <a:rPr lang="en-US" sz="2000" dirty="0" smtClean="0"/>
              <a:t>SRC </a:t>
            </a:r>
            <a:r>
              <a:rPr lang="en-US" sz="2000" dirty="0" smtClean="0">
                <a:solidFill>
                  <a:srgbClr val="660066"/>
                </a:solidFill>
              </a:rPr>
              <a:t>19 days</a:t>
            </a:r>
          </a:p>
          <a:p>
            <a:pPr marL="940373" lvl="1" indent="-361683">
              <a:buFont typeface="Arial"/>
              <a:buChar char="•"/>
            </a:pPr>
            <a:r>
              <a:rPr lang="en-US" sz="2000" dirty="0" smtClean="0"/>
              <a:t>(</a:t>
            </a:r>
            <a:r>
              <a:rPr lang="en-US" sz="2000" dirty="0" err="1" smtClean="0"/>
              <a:t>e,e’p</a:t>
            </a:r>
            <a:r>
              <a:rPr lang="en-US" sz="2000" dirty="0" smtClean="0"/>
              <a:t>) </a:t>
            </a:r>
            <a:r>
              <a:rPr lang="en-US" sz="2000" dirty="0" smtClean="0">
                <a:solidFill>
                  <a:srgbClr val="660066"/>
                </a:solidFill>
              </a:rPr>
              <a:t>12 days</a:t>
            </a:r>
          </a:p>
          <a:p>
            <a:pPr marL="940373" lvl="1" indent="-361683">
              <a:buFont typeface="Arial"/>
              <a:buChar char="•"/>
            </a:pPr>
            <a:r>
              <a:rPr lang="en-US" sz="2000" dirty="0" smtClean="0"/>
              <a:t>3H elastic </a:t>
            </a:r>
            <a:r>
              <a:rPr lang="en-US" sz="2000" dirty="0" smtClean="0">
                <a:solidFill>
                  <a:srgbClr val="660066"/>
                </a:solidFill>
              </a:rPr>
              <a:t>1.5 days</a:t>
            </a:r>
          </a:p>
          <a:p>
            <a:pPr marL="361683" indent="-361683">
              <a:buFont typeface="Arial"/>
              <a:buChar char="•"/>
            </a:pPr>
            <a:r>
              <a:rPr lang="en-US" sz="2000" dirty="0" smtClean="0"/>
              <a:t>Might be able to include </a:t>
            </a:r>
            <a:r>
              <a:rPr lang="en-US" sz="2000" dirty="0" err="1" smtClean="0"/>
              <a:t>Ar</a:t>
            </a:r>
            <a:r>
              <a:rPr lang="en-US" sz="2000" dirty="0" smtClean="0"/>
              <a:t> Spectral Function (</a:t>
            </a:r>
            <a:r>
              <a:rPr lang="en-US" sz="2000" dirty="0" smtClean="0">
                <a:solidFill>
                  <a:srgbClr val="008000"/>
                </a:solidFill>
              </a:rPr>
              <a:t>9 days</a:t>
            </a:r>
            <a:r>
              <a:rPr lang="en-US" sz="2000" dirty="0" smtClean="0"/>
              <a:t>)</a:t>
            </a:r>
            <a:endParaRPr lang="en-US" sz="2000" dirty="0"/>
          </a:p>
          <a:p>
            <a:pPr marL="940373" lvl="1" indent="-361683">
              <a:buFont typeface="Arial"/>
              <a:buChar char="•"/>
            </a:pPr>
            <a:r>
              <a:rPr lang="en-US" sz="2000" dirty="0" smtClean="0"/>
              <a:t>1.1 </a:t>
            </a:r>
            <a:r>
              <a:rPr lang="en-US" sz="2000" dirty="0" err="1" smtClean="0"/>
              <a:t>GeV</a:t>
            </a:r>
            <a:r>
              <a:rPr lang="en-US" sz="2000" dirty="0" smtClean="0"/>
              <a:t> can run after, E12-14-009 (3H elastic) currently scheduled for 6/1-4/2017, </a:t>
            </a:r>
            <a:r>
              <a:rPr lang="en-US" sz="2000" dirty="0" smtClean="0">
                <a:solidFill>
                  <a:srgbClr val="008000"/>
                </a:solidFill>
              </a:rPr>
              <a:t>4 days</a:t>
            </a:r>
          </a:p>
          <a:p>
            <a:pPr marL="940373" lvl="1" indent="-361683">
              <a:buFont typeface="Arial"/>
              <a:buChar char="•"/>
            </a:pPr>
            <a:r>
              <a:rPr lang="en-US" sz="2000" dirty="0" smtClean="0"/>
              <a:t>Common checkout? </a:t>
            </a:r>
            <a:r>
              <a:rPr lang="en-US" sz="2000" dirty="0" smtClean="0">
                <a:solidFill>
                  <a:srgbClr val="008000"/>
                </a:solidFill>
              </a:rPr>
              <a:t>2-3 days</a:t>
            </a:r>
          </a:p>
          <a:p>
            <a:pPr marL="940373" lvl="1" indent="-361683">
              <a:buFont typeface="Arial"/>
              <a:buChar char="•"/>
            </a:pPr>
            <a:r>
              <a:rPr lang="en-US" sz="2000" dirty="0" smtClean="0"/>
              <a:t>Efficient running (better than 50%), restoration times </a:t>
            </a:r>
            <a:r>
              <a:rPr lang="en-US" sz="2000" dirty="0" smtClean="0">
                <a:solidFill>
                  <a:srgbClr val="008000"/>
                </a:solidFill>
              </a:rPr>
              <a:t>1-2 days</a:t>
            </a:r>
            <a:endParaRPr lang="en-US" sz="1800" dirty="0" smtClean="0">
              <a:solidFill>
                <a:srgbClr val="008000"/>
              </a:solidFill>
            </a:endParaRPr>
          </a:p>
          <a:p>
            <a:pPr marL="361683" indent="-361683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038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339" y="90503"/>
            <a:ext cx="7442706" cy="547753"/>
          </a:xfrm>
          <a:prstGeom prst="rect">
            <a:avLst/>
          </a:prstGeom>
        </p:spPr>
        <p:txBody>
          <a:bodyPr wrap="none" lIns="115733" tIns="57868" rIns="115733" bIns="57868">
            <a:spAutoFit/>
          </a:bodyPr>
          <a:lstStyle/>
          <a:p>
            <a:r>
              <a:rPr lang="en-US" altLang="en-US" sz="2800" dirty="0" smtClean="0"/>
              <a:t>How do we fit 150+ days into 138? I. </a:t>
            </a:r>
            <a:r>
              <a:rPr lang="en-US" altLang="en-US" sz="2800" dirty="0" err="1" smtClean="0"/>
              <a:t>Groundrules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7000" y="749304"/>
            <a:ext cx="8826500" cy="5887677"/>
          </a:xfrm>
          <a:prstGeom prst="rect">
            <a:avLst/>
          </a:prstGeom>
          <a:noFill/>
        </p:spPr>
        <p:txBody>
          <a:bodyPr wrap="square" lIns="115733" tIns="57868" rIns="115733" bIns="57868" rtlCol="0">
            <a:spAutoFit/>
          </a:bodyPr>
          <a:lstStyle/>
          <a:p>
            <a:pPr marL="361683" indent="-361683">
              <a:buFont typeface="Arial"/>
              <a:buChar char="•"/>
            </a:pPr>
            <a:r>
              <a:rPr lang="en-US" sz="2500" dirty="0" smtClean="0"/>
              <a:t>MARATHON </a:t>
            </a:r>
          </a:p>
          <a:p>
            <a:r>
              <a:rPr lang="en-US" sz="2500" dirty="0" smtClean="0">
                <a:solidFill>
                  <a:srgbClr val="660066"/>
                </a:solidFill>
              </a:rPr>
              <a:t>	</a:t>
            </a:r>
            <a:r>
              <a:rPr lang="en-US" sz="2500" dirty="0" err="1" smtClean="0">
                <a:solidFill>
                  <a:srgbClr val="660066"/>
                </a:solidFill>
              </a:rPr>
              <a:t>BigBite</a:t>
            </a:r>
            <a:r>
              <a:rPr lang="en-US" sz="2500" dirty="0" smtClean="0">
                <a:solidFill>
                  <a:srgbClr val="660066"/>
                </a:solidFill>
              </a:rPr>
              <a:t> 42-57 degrees, HRS-R 15-23.4 degrees,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0000FF"/>
                </a:solidFill>
              </a:rPr>
              <a:t>11 </a:t>
            </a:r>
            <a:r>
              <a:rPr lang="en-US" sz="2500" dirty="0" err="1" smtClean="0">
                <a:solidFill>
                  <a:srgbClr val="0000FF"/>
                </a:solidFill>
              </a:rPr>
              <a:t>GeV</a:t>
            </a:r>
            <a:r>
              <a:rPr lang="en-US" sz="2500" dirty="0" smtClean="0">
                <a:solidFill>
                  <a:srgbClr val="0000FF"/>
                </a:solidFill>
              </a:rPr>
              <a:t> n/p, 	multiple lower energies for R</a:t>
            </a:r>
          </a:p>
          <a:p>
            <a:pPr marL="361683" indent="-361683">
              <a:buFont typeface="Arial"/>
              <a:buChar char="•"/>
            </a:pPr>
            <a:r>
              <a:rPr lang="en-US" sz="2500" dirty="0" smtClean="0"/>
              <a:t>SRC </a:t>
            </a:r>
          </a:p>
          <a:p>
            <a:r>
              <a:rPr lang="en-US" sz="2500" dirty="0" smtClean="0">
                <a:solidFill>
                  <a:srgbClr val="660066"/>
                </a:solidFill>
              </a:rPr>
              <a:t>	17-30 degrees, both HRS, </a:t>
            </a:r>
            <a:r>
              <a:rPr lang="en-US" sz="2500" dirty="0" smtClean="0">
                <a:solidFill>
                  <a:srgbClr val="0000FF"/>
                </a:solidFill>
              </a:rPr>
              <a:t>2.2 and 4.4 </a:t>
            </a:r>
            <a:r>
              <a:rPr lang="en-US" sz="2500" dirty="0" err="1" smtClean="0">
                <a:solidFill>
                  <a:srgbClr val="0000FF"/>
                </a:solidFill>
              </a:rPr>
              <a:t>GeV</a:t>
            </a:r>
            <a:r>
              <a:rPr lang="en-US" sz="2500" dirty="0" smtClean="0">
                <a:solidFill>
                  <a:srgbClr val="0000FF"/>
                </a:solidFill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(</a:t>
            </a:r>
            <a:r>
              <a:rPr lang="en-US" sz="2500" dirty="0" err="1" smtClean="0"/>
              <a:t>e,e’p</a:t>
            </a:r>
            <a:r>
              <a:rPr lang="en-US" sz="2500" dirty="0" smtClean="0"/>
              <a:t>) </a:t>
            </a:r>
          </a:p>
          <a:p>
            <a:r>
              <a:rPr lang="en-US" sz="2500" dirty="0" smtClean="0">
                <a:solidFill>
                  <a:srgbClr val="660066"/>
                </a:solidFill>
              </a:rPr>
              <a:t>	HRS-L 20-35 degrees, HRS-R 48.67-58.55 degrees</a:t>
            </a:r>
            <a:r>
              <a:rPr lang="en-US" sz="2500" dirty="0" smtClean="0"/>
              <a:t>, </a:t>
            </a:r>
            <a:r>
              <a:rPr lang="en-US" sz="2500" dirty="0" smtClean="0">
                <a:solidFill>
                  <a:srgbClr val="0000FF"/>
                </a:solidFill>
              </a:rPr>
              <a:t>4.4 	</a:t>
            </a:r>
            <a:r>
              <a:rPr lang="en-US" sz="2500" dirty="0" err="1" smtClean="0">
                <a:solidFill>
                  <a:srgbClr val="0000FF"/>
                </a:solidFill>
              </a:rPr>
              <a:t>GeV</a:t>
            </a:r>
            <a:endParaRPr lang="en-US" sz="2500" dirty="0" smtClean="0">
              <a:solidFill>
                <a:srgbClr val="0000FF"/>
              </a:solidFill>
            </a:endParaRPr>
          </a:p>
          <a:p>
            <a:pPr marL="361683" indent="-361683">
              <a:buFont typeface="Arial"/>
              <a:buChar char="•"/>
            </a:pPr>
            <a:r>
              <a:rPr lang="en-US" sz="2500" dirty="0" smtClean="0"/>
              <a:t>Elastic HRS-L only (could be right?) </a:t>
            </a:r>
          </a:p>
          <a:p>
            <a:r>
              <a:rPr lang="en-US" sz="2500" dirty="0" smtClean="0">
                <a:solidFill>
                  <a:srgbClr val="660066"/>
                </a:solidFill>
              </a:rPr>
              <a:t>	12.5-15 degrees</a:t>
            </a:r>
            <a:r>
              <a:rPr lang="en-US" sz="2500" dirty="0" smtClean="0"/>
              <a:t>, </a:t>
            </a:r>
            <a:r>
              <a:rPr lang="en-US" sz="2500" dirty="0" smtClean="0">
                <a:solidFill>
                  <a:srgbClr val="0000FF"/>
                </a:solidFill>
              </a:rPr>
              <a:t>1.1 </a:t>
            </a:r>
            <a:r>
              <a:rPr lang="en-US" sz="2500" dirty="0" err="1" smtClean="0">
                <a:solidFill>
                  <a:srgbClr val="0000FF"/>
                </a:solidFill>
              </a:rPr>
              <a:t>GeV</a:t>
            </a:r>
            <a:r>
              <a:rPr lang="en-US" sz="2500" dirty="0" smtClean="0">
                <a:solidFill>
                  <a:srgbClr val="0000FF"/>
                </a:solidFill>
              </a:rPr>
              <a:t> </a:t>
            </a:r>
          </a:p>
          <a:p>
            <a:pPr marL="361683" indent="-361683">
              <a:buFont typeface="Arial"/>
              <a:buChar char="•"/>
            </a:pPr>
            <a:r>
              <a:rPr lang="en-US" sz="2500" dirty="0" smtClean="0"/>
              <a:t>Minimum angle between </a:t>
            </a:r>
            <a:r>
              <a:rPr lang="en-US" sz="2500" dirty="0" err="1" smtClean="0"/>
              <a:t>BigBite</a:t>
            </a:r>
            <a:r>
              <a:rPr lang="en-US" sz="2500" dirty="0" smtClean="0"/>
              <a:t> and HRS with “new” Q1 for BB outside is 58 degrees - or 52.5 degrees at 2 m distance</a:t>
            </a:r>
          </a:p>
          <a:p>
            <a:pPr marL="940373" lvl="1" indent="-361683">
              <a:buFont typeface="Lucida Grande"/>
              <a:buChar char="-"/>
            </a:pPr>
            <a:r>
              <a:rPr lang="en-US" sz="2500" dirty="0" smtClean="0"/>
              <a:t>Need </a:t>
            </a:r>
            <a:r>
              <a:rPr lang="en-US" sz="2500" dirty="0"/>
              <a:t>to add 12.5 degrees for HRS minimum to get minimum </a:t>
            </a:r>
            <a:r>
              <a:rPr lang="en-US" sz="2500" dirty="0" smtClean="0"/>
              <a:t>BB </a:t>
            </a:r>
            <a:r>
              <a:rPr lang="en-US" sz="2500" dirty="0"/>
              <a:t>angle in this </a:t>
            </a:r>
            <a:r>
              <a:rPr lang="en-US" sz="2500" dirty="0" smtClean="0"/>
              <a:t>configuration</a:t>
            </a:r>
          </a:p>
          <a:p>
            <a:pPr marL="940373" lvl="1" indent="-361683">
              <a:buFont typeface="Lucida Grande"/>
              <a:buChar char="-"/>
            </a:pPr>
            <a:r>
              <a:rPr lang="en-US" sz="2500" dirty="0" smtClean="0"/>
              <a:t>If we use BB, it will have to be “inside” HRS’s</a:t>
            </a:r>
            <a:endParaRPr lang="en-US" sz="2500" dirty="0"/>
          </a:p>
          <a:p>
            <a:endParaRPr lang="en-US" sz="25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0" y="88900"/>
            <a:ext cx="5880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Groundrules</a:t>
            </a:r>
            <a:r>
              <a:rPr lang="en-US" sz="3200" dirty="0" smtClean="0"/>
              <a:t> – Other BB Concerns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" y="1054100"/>
            <a:ext cx="86741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Three resistive quads (BB + 2 Q1s) will require water service upgrade to Hall</a:t>
            </a:r>
          </a:p>
          <a:p>
            <a:pPr marL="921593" lvl="2" indent="-342900">
              <a:buFont typeface="Arial"/>
              <a:buChar char="•"/>
            </a:pPr>
            <a:r>
              <a:rPr lang="en-US" dirty="0"/>
              <a:t>Might </a:t>
            </a:r>
            <a:r>
              <a:rPr lang="en-US" dirty="0" smtClean="0"/>
              <a:t>also need </a:t>
            </a:r>
            <a:r>
              <a:rPr lang="en-US" dirty="0"/>
              <a:t>a new power </a:t>
            </a:r>
            <a:r>
              <a:rPr lang="en-US" dirty="0" smtClean="0"/>
              <a:t>supply, unless we only need two (right arm/BB share a supply)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Parking either HRS at very large backward angles will require some Hall modifications</a:t>
            </a:r>
          </a:p>
          <a:p>
            <a:pPr marL="921590" lvl="1" indent="-342900">
              <a:buFont typeface="Arial"/>
              <a:buChar char="•"/>
            </a:pPr>
            <a:r>
              <a:rPr lang="en-US" dirty="0" smtClean="0"/>
              <a:t>Need to find space for power supplies</a:t>
            </a:r>
          </a:p>
          <a:p>
            <a:pPr marL="921590" lvl="1" indent="-342900">
              <a:buFont typeface="Arial"/>
              <a:buChar char="•"/>
            </a:pPr>
            <a:r>
              <a:rPr lang="en-US" dirty="0" smtClean="0"/>
              <a:t>Can’t block truck ramp access door with tritium target in place (for fire anyway?)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All of the above must be considered in concert with the tritium target installation</a:t>
            </a:r>
          </a:p>
          <a:p>
            <a:pPr marL="921590" lvl="1" indent="-342900">
              <a:buFont typeface="Arial"/>
              <a:buChar char="•"/>
            </a:pPr>
            <a:r>
              <a:rPr lang="en-US" dirty="0" smtClean="0"/>
              <a:t>BB angle moves</a:t>
            </a:r>
          </a:p>
          <a:p>
            <a:pPr marL="921590" lvl="1" indent="-342900">
              <a:buFont typeface="Arial"/>
              <a:buChar char="•"/>
            </a:pPr>
            <a:r>
              <a:rPr lang="en-US" dirty="0" smtClean="0"/>
              <a:t>Avoid access to detectors from within keep-out area</a:t>
            </a:r>
          </a:p>
          <a:p>
            <a:pPr marL="921590" lvl="1" indent="-342900">
              <a:buFont typeface="Arial"/>
              <a:buChar char="•"/>
            </a:pPr>
            <a:r>
              <a:rPr lang="en-US" dirty="0" smtClean="0"/>
              <a:t>BB de-install/move</a:t>
            </a:r>
          </a:p>
          <a:p>
            <a:pPr marL="921590" lvl="1" indent="-342900">
              <a:buFont typeface="Arial"/>
              <a:buChar char="•"/>
            </a:pPr>
            <a:r>
              <a:rPr lang="en-US" dirty="0" smtClean="0"/>
              <a:t>Access platform for target installation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939800"/>
            <a:ext cx="8547100" cy="525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From </a:t>
            </a:r>
            <a:r>
              <a:rPr lang="en-US" i="1" dirty="0" err="1" smtClean="0"/>
              <a:t>Makis</a:t>
            </a:r>
            <a:r>
              <a:rPr lang="en-US" i="1" dirty="0" smtClean="0"/>
              <a:t>:</a:t>
            </a:r>
          </a:p>
          <a:p>
            <a:r>
              <a:rPr lang="en-US" dirty="0" smtClean="0"/>
              <a:t>In </a:t>
            </a:r>
            <a:r>
              <a:rPr lang="en-US" dirty="0"/>
              <a:t>55 [(42 PAC)+(13 extra)] days we can fit a compromised run plan where: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highest x = 0.87 point is eliminated.  This point is in the resonance region with W^2 = 3.0 GeV^2.  Note that this point was not in the original 2006 proposal with the 2 HRS’s and the thicker target.  It was added in the 2010 proposal with the thin 1kCi </a:t>
            </a:r>
            <a:r>
              <a:rPr lang="en-US" dirty="0" smtClean="0"/>
              <a:t>target.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All </a:t>
            </a:r>
            <a:r>
              <a:rPr lang="en-US" dirty="0"/>
              <a:t>the running for the 3H/3He R = </a:t>
            </a:r>
            <a:r>
              <a:rPr lang="en-US" dirty="0" err="1"/>
              <a:t>sig_L</a:t>
            </a:r>
            <a:r>
              <a:rPr lang="en-US" dirty="0"/>
              <a:t>/</a:t>
            </a:r>
            <a:r>
              <a:rPr lang="en-US" dirty="0" err="1"/>
              <a:t>sig_T</a:t>
            </a:r>
            <a:r>
              <a:rPr lang="en-US" dirty="0"/>
              <a:t> measurements is </a:t>
            </a:r>
            <a:r>
              <a:rPr lang="en-US" dirty="0" smtClean="0"/>
              <a:t>eliminated.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statistics of the highest DIS point x = 0.83 is compromised from 25,000 to 15,000 counts (in a +-4.5% momentum bite)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statistics of the next DIS point x = 0.79 is compromised from 25,000 to 20,000 counts (in a +-4.5% momentum bite)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All </a:t>
            </a:r>
            <a:r>
              <a:rPr lang="en-US" dirty="0"/>
              <a:t>other lower-x points are done with the original statistics of 25,000 counts, and at E’=2.7 </a:t>
            </a:r>
            <a:r>
              <a:rPr lang="en-US" dirty="0" err="1"/>
              <a:t>GeV</a:t>
            </a:r>
            <a:r>
              <a:rPr lang="en-US" dirty="0"/>
              <a:t> due to Right-HRS dipole current </a:t>
            </a:r>
            <a:r>
              <a:rPr lang="en-US" dirty="0" smtClean="0"/>
              <a:t>limitation.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All </a:t>
            </a:r>
            <a:r>
              <a:rPr lang="en-US" dirty="0"/>
              <a:t>of the above assume a F2n/F2p behavior as in the proposal plot (“middle of the road”).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4800" y="101600"/>
            <a:ext cx="791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MARATHON with 2 x HRS Only?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470400" y="5892800"/>
            <a:ext cx="4546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…also ANL analysis…</a:t>
            </a:r>
            <a:endParaRPr lang="en-US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800" y="101600"/>
            <a:ext cx="791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MARATHON with 2 x HRS Only?</a:t>
            </a:r>
            <a:endParaRPr lang="en-US" sz="2800" dirty="0"/>
          </a:p>
        </p:txBody>
      </p:sp>
      <p:pic>
        <p:nvPicPr>
          <p:cNvPr id="5" name="Picture 4" descr="ra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850"/>
            <a:ext cx="8978900" cy="300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000" y="952500"/>
            <a:ext cx="3327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From </a:t>
            </a:r>
            <a:r>
              <a:rPr lang="en-US" i="1" dirty="0" err="1" smtClean="0"/>
              <a:t>Zhihong</a:t>
            </a:r>
            <a:r>
              <a:rPr lang="en-US" i="1" dirty="0" smtClean="0"/>
              <a:t>, John, Roy: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142001"/>
            <a:ext cx="2578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BB at 47 degrees 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800" y="101600"/>
            <a:ext cx="791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 things to consider 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95300" y="1130300"/>
            <a:ext cx="718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Optics cell installation later (but, there’s </a:t>
            </a:r>
            <a:r>
              <a:rPr lang="en-US" smtClean="0"/>
              <a:t>the platform..)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How much might we reasonably expect to gain in HRS acceptance with new tune?</a:t>
            </a:r>
          </a:p>
          <a:p>
            <a:pPr marL="921590" lvl="1" indent="-342900">
              <a:buFont typeface="Arial"/>
              <a:buChar char="•"/>
            </a:pPr>
            <a:r>
              <a:rPr lang="en-US" dirty="0" smtClean="0"/>
              <a:t>Need to design collimators, sieves, and how to change documentation as well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Do we want to map </a:t>
            </a:r>
            <a:r>
              <a:rPr lang="en-US" dirty="0" err="1" smtClean="0"/>
              <a:t>BigBite</a:t>
            </a:r>
            <a:r>
              <a:rPr lang="en-US" dirty="0" smtClean="0"/>
              <a:t> (if we decide to use it)?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400" y="280029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66FF"/>
                </a:solidFill>
                <a:latin typeface="Arial" pitchFamily="34" charset="0"/>
                <a:ea typeface="Luxi Sans" charset="0"/>
                <a:cs typeface="Arial" pitchFamily="34" charset="0"/>
              </a:rPr>
              <a:t>E00-002 (Hall C)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Luxi Sans" charset="0"/>
                <a:cs typeface="Arial" pitchFamily="34" charset="0"/>
              </a:rPr>
              <a:t>: preliminary, publ. drafted</a:t>
            </a:r>
            <a:endParaRPr lang="en-GB" sz="2000" baseline="30000" dirty="0" smtClean="0">
              <a:latin typeface="Arial" pitchFamily="34" charset="0"/>
              <a:ea typeface="Luxi Sans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437" y="0"/>
            <a:ext cx="867096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Nuclear Dependence of R: Experimental Status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66690"/>
            <a:ext cx="5186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Published/Preliminary extractions from </a:t>
            </a:r>
            <a:r>
              <a:rPr lang="en-US" sz="2000" b="1" u="sng" dirty="0" err="1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JLab</a:t>
            </a:r>
            <a:endParaRPr lang="en-US" sz="2000" b="1" u="sng" baseline="-250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5769" t="42708" r="28550" b="17708"/>
          <a:stretch>
            <a:fillRect/>
          </a:stretch>
        </p:blipFill>
        <p:spPr bwMode="auto">
          <a:xfrm>
            <a:off x="0" y="4109681"/>
            <a:ext cx="4754898" cy="231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" y="1066800"/>
            <a:ext cx="510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Font typeface="Wingdings"/>
              <a:buChar char="à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Luxi Sans" charset="0"/>
                <a:cs typeface="Arial" pitchFamily="34" charset="0"/>
              </a:rPr>
              <a:t> L/T separations on </a:t>
            </a:r>
            <a:r>
              <a:rPr lang="en-GB" sz="2000" dirty="0" smtClean="0">
                <a:solidFill>
                  <a:srgbClr val="0066FF"/>
                </a:solidFill>
                <a:latin typeface="Arial" pitchFamily="34" charset="0"/>
                <a:ea typeface="Luxi Sans" charset="0"/>
                <a:cs typeface="Arial" pitchFamily="34" charset="0"/>
              </a:rPr>
              <a:t>proton and deuteron at low Q</a:t>
            </a:r>
            <a:r>
              <a:rPr lang="en-GB" sz="2000" baseline="30000" dirty="0" smtClean="0">
                <a:solidFill>
                  <a:srgbClr val="0066FF"/>
                </a:solidFill>
                <a:latin typeface="Arial" pitchFamily="34" charset="0"/>
                <a:ea typeface="Luxi Sans" charset="0"/>
                <a:cs typeface="Arial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1828800"/>
            <a:ext cx="4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66FF"/>
                </a:solidFill>
                <a:latin typeface="Arial" pitchFamily="34" charset="0"/>
                <a:ea typeface="Luxi Sans" charset="0"/>
                <a:cs typeface="Arial" pitchFamily="34" charset="0"/>
              </a:rPr>
              <a:t>E99-118 (Hall C)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Luxi Sans" charset="0"/>
                <a:cs typeface="Arial" pitchFamily="34" charset="0"/>
              </a:rPr>
              <a:t>: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PRL 98 142301 (2007)</a:t>
            </a:r>
            <a:endParaRPr lang="en-GB" sz="2000" baseline="30000" dirty="0" smtClean="0">
              <a:latin typeface="Arial" pitchFamily="34" charset="0"/>
              <a:ea typeface="Luxi Sans" charset="0"/>
              <a:cs typeface="Arial" pitchFamily="34" charset="0"/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304800" y="3276600"/>
          <a:ext cx="26209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4" imgW="1117440" imgH="164880" progId="Equation.3">
                  <p:embed/>
                </p:oleObj>
              </mc:Choice>
              <mc:Fallback>
                <p:oleObj name="Equation" r:id="rId4" imgW="11174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76600"/>
                        <a:ext cx="26209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03200" y="3695700"/>
            <a:ext cx="4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Luxi Sans" charset="0"/>
                <a:cs typeface="Arial" pitchFamily="34" charset="0"/>
              </a:rPr>
              <a:t>Conclusion: </a:t>
            </a:r>
            <a:r>
              <a:rPr lang="en-GB" sz="2000" b="1" dirty="0" smtClean="0">
                <a:solidFill>
                  <a:srgbClr val="F37129"/>
                </a:solidFill>
                <a:latin typeface="Arial" pitchFamily="34" charset="0"/>
                <a:ea typeface="Luxi Sans" charset="0"/>
                <a:cs typeface="Arial" pitchFamily="34" charset="0"/>
              </a:rPr>
              <a:t>~20% effect in deuterium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8600" y="2286000"/>
            <a:ext cx="2667000" cy="387350"/>
            <a:chOff x="365125" y="2286000"/>
            <a:chExt cx="2667000" cy="387350"/>
          </a:xfrm>
        </p:grpSpPr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381000" y="2286000"/>
            <a:ext cx="2651125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Equation" r:id="rId6" imgW="1130040" imgH="164880" progId="Equation.3">
                    <p:embed/>
                  </p:oleObj>
                </mc:Choice>
                <mc:Fallback>
                  <p:oleObj name="Equation" r:id="rId6" imgW="113004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2286000"/>
                          <a:ext cx="2651125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365125" y="2286000"/>
              <a:ext cx="2666999" cy="381000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04800" y="3276600"/>
            <a:ext cx="2667000" cy="381000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334000" y="838200"/>
            <a:ext cx="3718586" cy="3596621"/>
            <a:chOff x="5181600" y="838200"/>
            <a:chExt cx="3718586" cy="359662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28697" t="21875" r="35578" b="16667"/>
            <a:stretch>
              <a:fillRect/>
            </a:stretch>
          </p:blipFill>
          <p:spPr bwMode="auto">
            <a:xfrm>
              <a:off x="5181600" y="838200"/>
              <a:ext cx="3718586" cy="3596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6096000" y="3501311"/>
              <a:ext cx="23342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solidFill>
                    <a:srgbClr val="F37129"/>
                  </a:solidFill>
                  <a:latin typeface="Symbol" pitchFamily="18" charset="2"/>
                  <a:ea typeface="Luxi Sans" charset="0"/>
                  <a:cs typeface="Arial" pitchFamily="34" charset="0"/>
                </a:rPr>
                <a:t>D</a:t>
              </a:r>
              <a:r>
                <a:rPr lang="en-US" sz="2000" b="1" i="1" dirty="0" smtClean="0">
                  <a:solidFill>
                    <a:srgbClr val="F37129"/>
                  </a:solidFill>
                  <a:latin typeface="Arial" pitchFamily="34" charset="0"/>
                  <a:ea typeface="Luxi Sans" charset="0"/>
                  <a:cs typeface="Arial" pitchFamily="34" charset="0"/>
                </a:rPr>
                <a:t>R: negative shift</a:t>
              </a:r>
              <a:endParaRPr lang="en-US" sz="2000" b="1" i="1" dirty="0">
                <a:solidFill>
                  <a:srgbClr val="F37129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828800" y="4648200"/>
            <a:ext cx="2334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37129"/>
                </a:solidFill>
                <a:latin typeface="Symbol" pitchFamily="18" charset="2"/>
                <a:ea typeface="Luxi Sans" charset="0"/>
                <a:cs typeface="Arial" pitchFamily="34" charset="0"/>
              </a:rPr>
              <a:t>D</a:t>
            </a:r>
            <a:r>
              <a:rPr lang="en-US" sz="2000" b="1" i="1" dirty="0" smtClean="0">
                <a:solidFill>
                  <a:srgbClr val="F37129"/>
                </a:solidFill>
                <a:latin typeface="Arial" pitchFamily="34" charset="0"/>
                <a:ea typeface="Luxi Sans" charset="0"/>
                <a:cs typeface="Arial" pitchFamily="34" charset="0"/>
              </a:rPr>
              <a:t>R: negative shift</a:t>
            </a:r>
            <a:endParaRPr lang="en-US" sz="2000" b="1" i="1" dirty="0">
              <a:solidFill>
                <a:srgbClr val="F37129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64100" y="4434821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Font typeface="Wingdings"/>
              <a:buChar char="à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Luxi Sans" charset="0"/>
                <a:cs typeface="Arial" pitchFamily="34" charset="0"/>
              </a:rPr>
              <a:t> L/T separations on </a:t>
            </a:r>
            <a:r>
              <a:rPr lang="en-GB" sz="2000" dirty="0" smtClean="0">
                <a:solidFill>
                  <a:srgbClr val="0066FF"/>
                </a:solidFill>
                <a:latin typeface="Arial" pitchFamily="34" charset="0"/>
                <a:ea typeface="Luxi Sans" charset="0"/>
                <a:cs typeface="Arial" pitchFamily="34" charset="0"/>
              </a:rPr>
              <a:t>D and Al, C, Cu, Fe in the resonance region</a:t>
            </a:r>
            <a:endParaRPr lang="en-GB" sz="2000" baseline="30000" dirty="0" smtClean="0">
              <a:solidFill>
                <a:srgbClr val="0066FF"/>
              </a:solidFill>
              <a:latin typeface="Arial" pitchFamily="34" charset="0"/>
              <a:ea typeface="Luxi Sans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1400" y="5148997"/>
            <a:ext cx="4201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66FF"/>
                </a:solidFill>
                <a:latin typeface="Arial" pitchFamily="34" charset="0"/>
                <a:ea typeface="Luxi Sans" charset="0"/>
                <a:cs typeface="Arial" pitchFamily="34" charset="0"/>
              </a:rPr>
              <a:t>E04-001/E06-109 (Hall C)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Luxi Sans" charset="0"/>
                <a:cs typeface="Arial" pitchFamily="34" charset="0"/>
              </a:rPr>
              <a:t>: under (near final) analysis</a:t>
            </a:r>
            <a:endParaRPr lang="en-GB" sz="2000" baseline="30000" dirty="0" smtClean="0">
              <a:latin typeface="Arial" pitchFamily="34" charset="0"/>
              <a:ea typeface="Luxi Sans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1400" y="5780683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Luxi Sans" charset="0"/>
                <a:cs typeface="Arial" pitchFamily="34" charset="0"/>
              </a:rPr>
              <a:t>Preliminary: </a:t>
            </a:r>
            <a:r>
              <a:rPr lang="en-GB" sz="2000" b="1" dirty="0" err="1" smtClean="0">
                <a:solidFill>
                  <a:srgbClr val="F37129"/>
                </a:solidFill>
                <a:latin typeface="Arial" pitchFamily="34" charset="0"/>
                <a:ea typeface="Luxi Sans" charset="0"/>
                <a:cs typeface="Arial" pitchFamily="34" charset="0"/>
              </a:rPr>
              <a:t>R</a:t>
            </a:r>
            <a:r>
              <a:rPr lang="en-GB" sz="2000" b="1" baseline="-25000" dirty="0" err="1" smtClean="0">
                <a:solidFill>
                  <a:srgbClr val="F37129"/>
                </a:solidFill>
                <a:latin typeface="Arial" pitchFamily="34" charset="0"/>
                <a:ea typeface="Luxi Sans" charset="0"/>
                <a:cs typeface="Arial" pitchFamily="34" charset="0"/>
              </a:rPr>
              <a:t>Al,Cu,C</a:t>
            </a:r>
            <a:r>
              <a:rPr lang="en-GB" sz="2000" b="1" dirty="0" smtClean="0">
                <a:solidFill>
                  <a:srgbClr val="F37129"/>
                </a:solidFill>
                <a:latin typeface="Arial" pitchFamily="34" charset="0"/>
                <a:ea typeface="Luxi Sans" charset="0"/>
                <a:cs typeface="Arial" pitchFamily="34" charset="0"/>
              </a:rPr>
              <a:t> – R</a:t>
            </a:r>
            <a:r>
              <a:rPr lang="en-GB" sz="2000" b="1" baseline="-25000" dirty="0" smtClean="0">
                <a:solidFill>
                  <a:srgbClr val="F37129"/>
                </a:solidFill>
                <a:latin typeface="Arial" pitchFamily="34" charset="0"/>
                <a:ea typeface="Luxi Sans" charset="0"/>
                <a:cs typeface="Arial" pitchFamily="34" charset="0"/>
              </a:rPr>
              <a:t>D</a:t>
            </a:r>
            <a:r>
              <a:rPr lang="en-GB" sz="2000" b="1" dirty="0" smtClean="0">
                <a:solidFill>
                  <a:srgbClr val="F37129"/>
                </a:solidFill>
                <a:latin typeface="Arial" pitchFamily="34" charset="0"/>
                <a:ea typeface="Luxi Sans" charset="0"/>
                <a:cs typeface="Arial" pitchFamily="34" charset="0"/>
              </a:rPr>
              <a:t> negative shift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0362" y="2167835"/>
            <a:ext cx="2586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660066"/>
                </a:solidFill>
              </a:rPr>
              <a:t>0.05 translates to max 1% change in F</a:t>
            </a:r>
            <a:r>
              <a:rPr lang="en-US" sz="1800" i="1" baseline="-25000" dirty="0" smtClean="0">
                <a:solidFill>
                  <a:srgbClr val="660066"/>
                </a:solidFill>
              </a:rPr>
              <a:t>2</a:t>
            </a:r>
            <a:r>
              <a:rPr lang="en-US" sz="1800" i="1" baseline="30000" dirty="0" smtClean="0">
                <a:solidFill>
                  <a:srgbClr val="660066"/>
                </a:solidFill>
              </a:rPr>
              <a:t>3H</a:t>
            </a:r>
            <a:r>
              <a:rPr lang="en-US" sz="1800" i="1" dirty="0" smtClean="0">
                <a:solidFill>
                  <a:srgbClr val="660066"/>
                </a:solidFill>
              </a:rPr>
              <a:t>/F</a:t>
            </a:r>
            <a:r>
              <a:rPr lang="en-US" sz="1800" i="1" baseline="-25000" dirty="0" smtClean="0">
                <a:solidFill>
                  <a:srgbClr val="660066"/>
                </a:solidFill>
              </a:rPr>
              <a:t>2</a:t>
            </a:r>
            <a:r>
              <a:rPr lang="en-US" sz="1800" i="1" baseline="30000" dirty="0" smtClean="0">
                <a:solidFill>
                  <a:srgbClr val="660066"/>
                </a:solidFill>
              </a:rPr>
              <a:t>3He</a:t>
            </a:r>
            <a:r>
              <a:rPr lang="en-US" sz="1800" i="1" dirty="0" smtClean="0">
                <a:solidFill>
                  <a:srgbClr val="660066"/>
                </a:solidFill>
              </a:rPr>
              <a:t> ratio!</a:t>
            </a:r>
            <a:endParaRPr lang="en-US" sz="1800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4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5282</TotalTime>
  <Words>491</Words>
  <Application>Microsoft Office PowerPoint</Application>
  <PresentationFormat>On-screen Show (4:3)</PresentationFormat>
  <Paragraphs>79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JLabPowerpointMain</vt:lpstr>
      <vt:lpstr>4_JLab_PowerPoint1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Douglas Higinbotham</cp:lastModifiedBy>
  <cp:revision>288</cp:revision>
  <cp:lastPrinted>2015-11-10T21:25:27Z</cp:lastPrinted>
  <dcterms:created xsi:type="dcterms:W3CDTF">2013-08-22T19:51:08Z</dcterms:created>
  <dcterms:modified xsi:type="dcterms:W3CDTF">2015-12-07T21:20:35Z</dcterms:modified>
</cp:coreProperties>
</file>