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54" r:id="rId2"/>
    <p:sldId id="387" r:id="rId3"/>
    <p:sldId id="389" r:id="rId4"/>
    <p:sldId id="501" r:id="rId5"/>
    <p:sldId id="406" r:id="rId6"/>
    <p:sldId id="502" r:id="rId7"/>
    <p:sldId id="491" r:id="rId8"/>
    <p:sldId id="484" r:id="rId9"/>
    <p:sldId id="504" r:id="rId10"/>
    <p:sldId id="506" r:id="rId11"/>
    <p:sldId id="493" r:id="rId12"/>
    <p:sldId id="494" r:id="rId13"/>
    <p:sldId id="497" r:id="rId14"/>
    <p:sldId id="496" r:id="rId15"/>
    <p:sldId id="503" r:id="rId16"/>
    <p:sldId id="507" r:id="rId17"/>
    <p:sldId id="508" r:id="rId18"/>
    <p:sldId id="509" r:id="rId19"/>
    <p:sldId id="51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2B"/>
    <a:srgbClr val="FF6600"/>
    <a:srgbClr val="FF3300"/>
    <a:srgbClr val="B808AB"/>
    <a:srgbClr val="FFFFCC"/>
    <a:srgbClr val="FFFFFF"/>
    <a:srgbClr val="FFFF99"/>
    <a:srgbClr val="FFC50D"/>
    <a:srgbClr val="00B06E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61" autoAdjust="0"/>
    <p:restoredTop sz="94227" autoAdjust="0"/>
  </p:normalViewPr>
  <p:slideViewPr>
    <p:cSldViewPr>
      <p:cViewPr>
        <p:scale>
          <a:sx n="62" d="100"/>
          <a:sy n="62" d="100"/>
        </p:scale>
        <p:origin x="169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55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45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D4A17B3-7A73-4BBF-8EFD-D306D02F9819}" type="datetimeFigureOut">
              <a:rPr lang="en-US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54E57B9-21B9-42FE-BBD5-C2F6BAAE3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90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FE16CE-17E6-4667-A9A6-BEEAAE55E1CE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235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FE16CE-17E6-4667-A9A6-BEEAAE55E1CE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128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FE16CE-17E6-4667-A9A6-BEEAAE55E1CE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490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FE16CE-17E6-4667-A9A6-BEEAAE55E1CE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945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01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90A85A-33B6-4E62-A757-B55AA268F9E3}" type="slidenum">
              <a:rPr lang="en-US" smtClean="0">
                <a:cs typeface="Arial" charset="0"/>
              </a:rPr>
              <a:pPr/>
              <a:t>15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148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E69F5-B06D-4A34-90BD-D4E1D7598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883F5-C635-4038-9C2D-35FE37447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813A5-7852-46F5-9BE7-D10B2900A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E1132-4C68-4A5E-99D8-ACEEDC818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8041A-E435-464B-869A-32970624C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BB2C6-48C9-44FC-9B51-D056B76CA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4F893-6362-41D2-AAFB-D48626978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3EF52-56BA-4926-9E6F-4C2D19E59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CF59C-7686-43E2-A7B9-5E9BCB2C8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F44AE-A55C-442D-8CAA-D46406544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DAC38-F313-4A44-920A-35F3C3F33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9A38B-E035-434B-87B7-752ECEDFF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9F3A2E1-F15F-46F9-A4FE-3FA00D032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5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1981200"/>
          </a:xfrm>
        </p:spPr>
        <p:txBody>
          <a:bodyPr/>
          <a:lstStyle/>
          <a:p>
            <a:r>
              <a:rPr lang="en-US" sz="3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surement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3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4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i="1" baseline="4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/F</a:t>
            </a:r>
            <a:r>
              <a:rPr lang="en-US" sz="34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i="1" baseline="4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d/u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tios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A=3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EMC Effect in Deep Inelastic Electron Scattering Off the </a:t>
            </a: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ritium and </a:t>
            </a: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elium 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Mirr</a:t>
            </a:r>
            <a:r>
              <a:rPr lang="en-US" sz="3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uclei</a:t>
            </a:r>
          </a:p>
        </p:txBody>
      </p:sp>
      <p:sp>
        <p:nvSpPr>
          <p:cNvPr id="40962" name="Subtitle 2"/>
          <p:cNvSpPr>
            <a:spLocks noGrp="1"/>
          </p:cNvSpPr>
          <p:nvPr>
            <p:ph type="subTitle" idx="1"/>
          </p:nvPr>
        </p:nvSpPr>
        <p:spPr>
          <a:xfrm>
            <a:off x="1224318" y="3276600"/>
            <a:ext cx="6923964" cy="2951162"/>
          </a:xfrm>
        </p:spPr>
        <p:txBody>
          <a:bodyPr/>
          <a:lstStyle/>
          <a:p>
            <a:r>
              <a:rPr lang="en-US" sz="3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Makis</a:t>
            </a:r>
            <a:r>
              <a:rPr lang="en-US" sz="3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Petratos</a:t>
            </a:r>
            <a:endParaRPr lang="en-US" sz="2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9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9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JLab</a:t>
            </a:r>
            <a:r>
              <a:rPr lang="en-US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MARATHON</a:t>
            </a:r>
            <a:r>
              <a:rPr lang="en-US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Collaboration</a:t>
            </a:r>
          </a:p>
          <a:p>
            <a:endParaRPr lang="en-US" sz="3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Tritium Collaboration Meeting</a:t>
            </a:r>
          </a:p>
          <a:p>
            <a:r>
              <a:rPr lang="en-US" sz="3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JLab</a:t>
            </a:r>
            <a:r>
              <a:rPr lang="en-US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December 7, </a:t>
            </a:r>
            <a:r>
              <a:rPr lang="en-US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2015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838200" y="2286000"/>
            <a:ext cx="769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JLab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Experiment E12-10-103  - Update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98" y="0"/>
            <a:ext cx="88764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685800"/>
          </a:xfrm>
        </p:spPr>
        <p:txBody>
          <a:bodyPr/>
          <a:lstStyle/>
          <a:p>
            <a:pPr eaLnBrk="1" hangingPunct="1"/>
            <a:r>
              <a:rPr lang="en-US" sz="3200" dirty="0" err="1" smtClean="0">
                <a:solidFill>
                  <a:srgbClr val="FF0000"/>
                </a:solidFill>
              </a:rPr>
              <a:t>BigBite</a:t>
            </a:r>
            <a:r>
              <a:rPr lang="en-US" sz="3200" dirty="0" smtClean="0">
                <a:solidFill>
                  <a:srgbClr val="FF0000"/>
                </a:solidFill>
              </a:rPr>
              <a:t> Spectrometer – Issues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791200"/>
          </a:xfrm>
        </p:spPr>
        <p:txBody>
          <a:bodyPr/>
          <a:lstStyle/>
          <a:p>
            <a:pPr algn="just" eaLnBrk="1" hangingPunct="1"/>
            <a:r>
              <a:rPr lang="en-US" sz="2400" dirty="0" smtClean="0">
                <a:solidFill>
                  <a:srgbClr val="002060"/>
                </a:solidFill>
              </a:rPr>
              <a:t>Detectors and associated electronics under assembly.</a:t>
            </a:r>
          </a:p>
          <a:p>
            <a:pPr algn="just" eaLnBrk="1" hangingPunct="1"/>
            <a:r>
              <a:rPr lang="en-US" sz="2400" dirty="0" smtClean="0">
                <a:solidFill>
                  <a:srgbClr val="002060"/>
                </a:solidFill>
              </a:rPr>
              <a:t>Data acquisition software under development.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just" eaLnBrk="1" hangingPunct="1"/>
            <a:r>
              <a:rPr lang="en-US" sz="2400" dirty="0" smtClean="0">
                <a:solidFill>
                  <a:srgbClr val="002060"/>
                </a:solidFill>
              </a:rPr>
              <a:t>BB was successfully employed in previous Hall A experiments:</a:t>
            </a: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70C0"/>
                </a:solidFill>
              </a:rPr>
              <a:t>Drift Chamber set </a:t>
            </a:r>
            <a:r>
              <a:rPr lang="en-US" sz="2200" dirty="0">
                <a:solidFill>
                  <a:srgbClr val="0070C0"/>
                </a:solidFill>
              </a:rPr>
              <a:t>and Scintillator </a:t>
            </a:r>
            <a:r>
              <a:rPr lang="en-US" sz="2200" dirty="0" smtClean="0">
                <a:solidFill>
                  <a:srgbClr val="0070C0"/>
                </a:solidFill>
              </a:rPr>
              <a:t>(trigger) </a:t>
            </a:r>
            <a:r>
              <a:rPr lang="en-US" sz="2200" dirty="0" err="1" smtClean="0">
                <a:solidFill>
                  <a:srgbClr val="0070C0"/>
                </a:solidFill>
              </a:rPr>
              <a:t>Hodoscope</a:t>
            </a:r>
            <a:r>
              <a:rPr lang="en-US" sz="2200" dirty="0" smtClean="0">
                <a:solidFill>
                  <a:srgbClr val="0070C0"/>
                </a:solidFill>
              </a:rPr>
              <a:t> package</a:t>
            </a: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200" dirty="0" err="1" smtClean="0">
                <a:solidFill>
                  <a:srgbClr val="0070C0"/>
                </a:solidFill>
              </a:rPr>
              <a:t>Pb</a:t>
            </a:r>
            <a:r>
              <a:rPr lang="en-US" sz="2200" dirty="0" smtClean="0">
                <a:solidFill>
                  <a:srgbClr val="0070C0"/>
                </a:solidFill>
              </a:rPr>
              <a:t>-glass Calorimeter and Gas Threshold Cherenkov Detector</a:t>
            </a:r>
            <a:endParaRPr lang="en-US" sz="2400" dirty="0" smtClean="0"/>
          </a:p>
          <a:p>
            <a:pPr algn="just" eaLnBrk="1" hangingPunct="1"/>
            <a:r>
              <a:rPr lang="en-US" sz="2400" dirty="0" smtClean="0">
                <a:solidFill>
                  <a:srgbClr val="002060"/>
                </a:solidFill>
              </a:rPr>
              <a:t>Cherenkov detector issues:</a:t>
            </a:r>
            <a:endParaRPr lang="en-US" sz="2400" dirty="0">
              <a:solidFill>
                <a:srgbClr val="002060"/>
              </a:solidFill>
            </a:endParaRP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70C0"/>
                </a:solidFill>
              </a:rPr>
              <a:t>Extension of Cherenkov radiator box in progress</a:t>
            </a:r>
            <a:endParaRPr lang="en-US" sz="2200" dirty="0">
              <a:solidFill>
                <a:srgbClr val="0070C0"/>
              </a:solidFill>
            </a:endParaRP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70C0"/>
                </a:solidFill>
              </a:rPr>
              <a:t>Ongoing search of required C</a:t>
            </a:r>
            <a:r>
              <a:rPr lang="en-US" sz="2200" baseline="-25000" dirty="0" smtClean="0">
                <a:solidFill>
                  <a:srgbClr val="0070C0"/>
                </a:solidFill>
              </a:rPr>
              <a:t>4</a:t>
            </a:r>
            <a:r>
              <a:rPr lang="en-US" sz="2200" dirty="0" smtClean="0">
                <a:solidFill>
                  <a:srgbClr val="0070C0"/>
                </a:solidFill>
              </a:rPr>
              <a:t>F</a:t>
            </a:r>
            <a:r>
              <a:rPr lang="en-US" sz="2200" baseline="-25000" dirty="0" smtClean="0">
                <a:solidFill>
                  <a:srgbClr val="0070C0"/>
                </a:solidFill>
              </a:rPr>
              <a:t>10</a:t>
            </a:r>
            <a:r>
              <a:rPr lang="en-US" sz="2200" dirty="0" smtClean="0">
                <a:solidFill>
                  <a:srgbClr val="0070C0"/>
                </a:solidFill>
              </a:rPr>
              <a:t> gas</a:t>
            </a: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70C0"/>
                </a:solidFill>
              </a:rPr>
              <a:t>Original detector phototubes have been diagnosed as unusable</a:t>
            </a: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200" dirty="0">
                <a:solidFill>
                  <a:srgbClr val="0070C0"/>
                </a:solidFill>
              </a:rPr>
              <a:t>P</a:t>
            </a:r>
            <a:r>
              <a:rPr lang="en-US" sz="2200" dirty="0" smtClean="0">
                <a:solidFill>
                  <a:srgbClr val="0070C0"/>
                </a:solidFill>
              </a:rPr>
              <a:t>hototubes from old neutron detector are not sufficiently tested</a:t>
            </a: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70C0"/>
                </a:solidFill>
              </a:rPr>
              <a:t>Possible failure of tubes during experiment will be catastrophic</a:t>
            </a: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70C0"/>
                </a:solidFill>
              </a:rPr>
              <a:t>Phototubes are for scintillation light, not ultraviolet sensitive</a:t>
            </a: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70C0"/>
                </a:solidFill>
              </a:rPr>
              <a:t>Need wavelength-shifting coating 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just" eaLnBrk="1" hangingPunct="1"/>
            <a:r>
              <a:rPr lang="en-US" sz="2400" dirty="0" smtClean="0">
                <a:solidFill>
                  <a:srgbClr val="002060"/>
                </a:solidFill>
              </a:rPr>
              <a:t>Wire chambers totally untested up to date.</a:t>
            </a:r>
          </a:p>
        </p:txBody>
      </p:sp>
    </p:spTree>
    <p:extLst>
      <p:ext uri="{BB962C8B-B14F-4D97-AF65-F5344CB8AC3E}">
        <p14:creationId xmlns:p14="http://schemas.microsoft.com/office/powerpoint/2010/main" val="221340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6858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</a:rPr>
              <a:t> Left HRS - Issues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791200"/>
          </a:xfrm>
        </p:spPr>
        <p:txBody>
          <a:bodyPr/>
          <a:lstStyle/>
          <a:p>
            <a:pPr algn="just" eaLnBrk="1" hangingPunct="1"/>
            <a:r>
              <a:rPr lang="en-US" sz="2350" dirty="0" smtClean="0">
                <a:solidFill>
                  <a:srgbClr val="002060"/>
                </a:solidFill>
              </a:rPr>
              <a:t>Detectors will be used as in the Spring 2016 DVCS and </a:t>
            </a:r>
            <a:r>
              <a:rPr lang="en-US" sz="2350" dirty="0" err="1" smtClean="0">
                <a:solidFill>
                  <a:srgbClr val="002060"/>
                </a:solidFill>
              </a:rPr>
              <a:t>G</a:t>
            </a:r>
            <a:r>
              <a:rPr lang="en-US" sz="2350" baseline="-25000" dirty="0" err="1" smtClean="0">
                <a:solidFill>
                  <a:srgbClr val="002060"/>
                </a:solidFill>
              </a:rPr>
              <a:t>Mp</a:t>
            </a:r>
            <a:r>
              <a:rPr lang="en-US" sz="2350" baseline="-25000" dirty="0" smtClean="0">
                <a:solidFill>
                  <a:srgbClr val="002060"/>
                </a:solidFill>
              </a:rPr>
              <a:t> </a:t>
            </a:r>
            <a:r>
              <a:rPr lang="en-US" sz="2350" dirty="0" smtClean="0">
                <a:solidFill>
                  <a:srgbClr val="002060"/>
                </a:solidFill>
              </a:rPr>
              <a:t>experimental configurations.</a:t>
            </a:r>
            <a:endParaRPr lang="en-US" sz="2350" dirty="0" smtClean="0">
              <a:solidFill>
                <a:srgbClr val="FF0000"/>
              </a:solidFill>
            </a:endParaRPr>
          </a:p>
          <a:p>
            <a:pPr algn="just" eaLnBrk="1" hangingPunct="1"/>
            <a:r>
              <a:rPr lang="en-US" sz="2350" dirty="0" smtClean="0">
                <a:solidFill>
                  <a:srgbClr val="002060"/>
                </a:solidFill>
              </a:rPr>
              <a:t>DAQ and Online Analyzer software will be the same as </a:t>
            </a:r>
            <a:r>
              <a:rPr lang="en-US" sz="2350" dirty="0">
                <a:solidFill>
                  <a:srgbClr val="002060"/>
                </a:solidFill>
              </a:rPr>
              <a:t>the DVCS and </a:t>
            </a:r>
            <a:r>
              <a:rPr lang="en-US" sz="2350" i="1" dirty="0" err="1">
                <a:solidFill>
                  <a:srgbClr val="002060"/>
                </a:solidFill>
              </a:rPr>
              <a:t>G</a:t>
            </a:r>
            <a:r>
              <a:rPr lang="en-US" sz="2350" i="1" baseline="-25000" dirty="0" err="1">
                <a:solidFill>
                  <a:srgbClr val="002060"/>
                </a:solidFill>
              </a:rPr>
              <a:t>Mp</a:t>
            </a:r>
            <a:r>
              <a:rPr lang="en-US" sz="2350" baseline="-25000" dirty="0">
                <a:solidFill>
                  <a:srgbClr val="002060"/>
                </a:solidFill>
              </a:rPr>
              <a:t> </a:t>
            </a:r>
            <a:r>
              <a:rPr lang="en-US" sz="2350" dirty="0" smtClean="0">
                <a:solidFill>
                  <a:srgbClr val="002060"/>
                </a:solidFill>
              </a:rPr>
              <a:t>packages.</a:t>
            </a:r>
          </a:p>
          <a:p>
            <a:pPr algn="just" eaLnBrk="1" hangingPunct="1"/>
            <a:r>
              <a:rPr lang="en-US" sz="2350" dirty="0" smtClean="0">
                <a:solidFill>
                  <a:srgbClr val="002060"/>
                </a:solidFill>
              </a:rPr>
              <a:t>Experiment assumes use a new iron-dominated magnet in place of the ailing superconducting Q1 element.</a:t>
            </a:r>
          </a:p>
          <a:p>
            <a:pPr algn="just" eaLnBrk="1" hangingPunct="1"/>
            <a:r>
              <a:rPr lang="en-US" sz="2350" dirty="0" smtClean="0">
                <a:solidFill>
                  <a:srgbClr val="002060"/>
                </a:solidFill>
              </a:rPr>
              <a:t>Need a reliable set of reverse matrix elements over entire momentum range of spectrometer.</a:t>
            </a:r>
          </a:p>
          <a:p>
            <a:pPr algn="just" eaLnBrk="1" hangingPunct="1"/>
            <a:r>
              <a:rPr lang="en-US" sz="2350" dirty="0" smtClean="0">
                <a:solidFill>
                  <a:srgbClr val="002060"/>
                </a:solidFill>
              </a:rPr>
              <a:t>Loss of 3.3, 5.5 and 7.7 GeV beam energies means that </a:t>
            </a:r>
            <a:r>
              <a:rPr lang="en-US" sz="2350" i="1" dirty="0" smtClean="0">
                <a:solidFill>
                  <a:srgbClr val="002060"/>
                </a:solidFill>
              </a:rPr>
              <a:t>R</a:t>
            </a:r>
            <a:r>
              <a:rPr lang="en-US" sz="2350" dirty="0" smtClean="0">
                <a:solidFill>
                  <a:srgbClr val="002060"/>
                </a:solidFill>
              </a:rPr>
              <a:t> measurements will be based on 2-point </a:t>
            </a:r>
            <a:r>
              <a:rPr lang="en-US" sz="2350" dirty="0" err="1" smtClean="0">
                <a:solidFill>
                  <a:srgbClr val="002060"/>
                </a:solidFill>
              </a:rPr>
              <a:t>Rosenbluth</a:t>
            </a:r>
            <a:r>
              <a:rPr lang="en-US" sz="2350" dirty="0" smtClean="0">
                <a:solidFill>
                  <a:srgbClr val="002060"/>
                </a:solidFill>
              </a:rPr>
              <a:t> separations.</a:t>
            </a:r>
          </a:p>
          <a:p>
            <a:pPr algn="just" eaLnBrk="1" hangingPunct="1"/>
            <a:r>
              <a:rPr lang="en-US" sz="2350" dirty="0" smtClean="0">
                <a:solidFill>
                  <a:srgbClr val="002060"/>
                </a:solidFill>
              </a:rPr>
              <a:t>Loss of end cap collimation capability means:</a:t>
            </a:r>
            <a:endParaRPr lang="en-US" sz="2350" dirty="0">
              <a:solidFill>
                <a:srgbClr val="0070C0"/>
              </a:solidFill>
            </a:endParaRP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70C0"/>
                </a:solidFill>
              </a:rPr>
              <a:t>Impossible to measure </a:t>
            </a:r>
            <a:r>
              <a:rPr lang="en-US" sz="2200" i="1" dirty="0" smtClean="0">
                <a:solidFill>
                  <a:srgbClr val="0070C0"/>
                </a:solidFill>
              </a:rPr>
              <a:t>R</a:t>
            </a:r>
            <a:r>
              <a:rPr lang="en-US" sz="2200" dirty="0" smtClean="0">
                <a:solidFill>
                  <a:srgbClr val="0070C0"/>
                </a:solidFill>
              </a:rPr>
              <a:t> separately for 3He and 3H</a:t>
            </a: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70C0"/>
                </a:solidFill>
              </a:rPr>
              <a:t>Ratio of </a:t>
            </a:r>
            <a:r>
              <a:rPr lang="en-US" sz="2200" i="1" dirty="0" smtClean="0">
                <a:solidFill>
                  <a:srgbClr val="0070C0"/>
                </a:solidFill>
              </a:rPr>
              <a:t>R</a:t>
            </a:r>
            <a:r>
              <a:rPr lang="en-US" sz="2200" dirty="0" smtClean="0">
                <a:solidFill>
                  <a:srgbClr val="0070C0"/>
                </a:solidFill>
              </a:rPr>
              <a:t>’s for 3He and 3H will be measured</a:t>
            </a:r>
            <a:endParaRPr lang="en-US" sz="2000" dirty="0">
              <a:solidFill>
                <a:srgbClr val="002060"/>
              </a:solidFill>
            </a:endParaRPr>
          </a:p>
          <a:p>
            <a:pPr marL="457200" lvl="1" indent="0" algn="just" eaLnBrk="1" hangingPunct="1">
              <a:buNone/>
            </a:pPr>
            <a:endParaRPr lang="en-US" sz="2200" dirty="0" smtClean="0">
              <a:solidFill>
                <a:srgbClr val="0070C0"/>
              </a:solidFill>
            </a:endParaRPr>
          </a:p>
          <a:p>
            <a:pPr lvl="1" algn="just" eaLnBrk="1" hangingPunct="1">
              <a:buFont typeface="Arial" pitchFamily="34" charset="0"/>
              <a:buChar char="•"/>
            </a:pPr>
            <a:endParaRPr lang="en-US" sz="2200" dirty="0">
              <a:solidFill>
                <a:srgbClr val="0070C0"/>
              </a:solidFill>
            </a:endParaRPr>
          </a:p>
          <a:p>
            <a:pPr algn="just" eaLnBrk="1" hangingPunct="1"/>
            <a:endParaRPr lang="en-US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71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6858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</a:rPr>
              <a:t>[2 x HRS]  </a:t>
            </a:r>
            <a:r>
              <a:rPr lang="en-US" sz="3200" i="1" dirty="0" smtClean="0">
                <a:solidFill>
                  <a:srgbClr val="002060"/>
                </a:solidFill>
              </a:rPr>
              <a:t>vs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[HRS + BB]  Running 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algn="just" eaLnBrk="1" hangingPunct="1"/>
            <a:r>
              <a:rPr lang="en-US" sz="2400" dirty="0" smtClean="0">
                <a:solidFill>
                  <a:schemeClr val="accent4"/>
                </a:solidFill>
              </a:rPr>
              <a:t>Question raised at/after Fall 2015 Target Safety Review: </a:t>
            </a:r>
            <a:r>
              <a:rPr lang="en-US" sz="2400" i="1" dirty="0" smtClean="0">
                <a:solidFill>
                  <a:schemeClr val="accent4"/>
                </a:solidFill>
              </a:rPr>
              <a:t>What can be accomplished by using the two HRS’s and not the </a:t>
            </a:r>
            <a:r>
              <a:rPr lang="en-US" sz="2400" i="1" dirty="0" err="1" smtClean="0">
                <a:solidFill>
                  <a:schemeClr val="accent4"/>
                </a:solidFill>
              </a:rPr>
              <a:t>BigBite</a:t>
            </a:r>
            <a:r>
              <a:rPr lang="en-US" sz="2400" dirty="0" smtClean="0">
                <a:solidFill>
                  <a:schemeClr val="accent4"/>
                </a:solidFill>
              </a:rPr>
              <a:t>, which needs “cumbersome” angle changes?</a:t>
            </a:r>
          </a:p>
          <a:p>
            <a:pPr algn="just" eaLnBrk="1" hangingPunct="1"/>
            <a:r>
              <a:rPr lang="en-US" sz="2400" dirty="0">
                <a:solidFill>
                  <a:schemeClr val="accent4"/>
                </a:solidFill>
              </a:rPr>
              <a:t>Q</a:t>
            </a:r>
            <a:r>
              <a:rPr lang="en-US" sz="2400" dirty="0" smtClean="0">
                <a:solidFill>
                  <a:schemeClr val="accent4"/>
                </a:solidFill>
              </a:rPr>
              <a:t>uick calculation concluded that a compromised data scenario was poss</a:t>
            </a:r>
            <a:r>
              <a:rPr lang="en-US" sz="2400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ible.</a:t>
            </a:r>
          </a:p>
          <a:p>
            <a:pPr algn="just" eaLnBrk="1" hangingPunct="1"/>
            <a:r>
              <a:rPr lang="en-US" sz="2400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It was assumed </a:t>
            </a:r>
            <a:r>
              <a:rPr lang="en-US" sz="2400" dirty="0" smtClean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that </a:t>
            </a:r>
            <a:r>
              <a:rPr lang="en-US" sz="24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 can spend the time to </a:t>
            </a:r>
            <a:r>
              <a:rPr lang="en-US" sz="2400" dirty="0" smtClean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dismantle and remove </a:t>
            </a:r>
            <a:r>
              <a:rPr lang="en-US" sz="2400" dirty="0" err="1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BigBite</a:t>
            </a:r>
            <a:r>
              <a:rPr lang="en-US" sz="24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(say 15 days) and the time to check out </a:t>
            </a:r>
            <a:r>
              <a:rPr lang="en-US" sz="2400" dirty="0" err="1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BigBite</a:t>
            </a:r>
            <a:r>
              <a:rPr lang="en-US" sz="24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(say 10 days) on taking tritium data with the 2 HRS’s (in a scenario where we use </a:t>
            </a:r>
            <a:r>
              <a:rPr lang="en-US" sz="2400" dirty="0" smtClean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MARATHON </a:t>
            </a:r>
            <a:r>
              <a:rPr lang="en-US" sz="2400" b="1" dirty="0" smtClean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both</a:t>
            </a:r>
            <a:r>
              <a:rPr lang="en-US" sz="2400" dirty="0" smtClean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HRS’s only, </a:t>
            </a:r>
            <a:r>
              <a:rPr lang="en-US" sz="2400" b="1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US" sz="24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en-US" sz="2400" dirty="0" err="1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BigBite</a:t>
            </a:r>
            <a:r>
              <a:rPr lang="en-US" sz="24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).  These 25 days would amount to </a:t>
            </a:r>
            <a:r>
              <a:rPr lang="en-US" sz="2400" dirty="0" smtClean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 equivalent of say 13  proposal/PAC days.</a:t>
            </a:r>
            <a:endParaRPr lang="en-US" sz="2400" dirty="0" smtClean="0">
              <a:solidFill>
                <a:schemeClr val="accent4"/>
              </a:solidFill>
            </a:endParaRPr>
          </a:p>
          <a:p>
            <a:pPr algn="just" eaLnBrk="1" hangingPunct="1"/>
            <a:r>
              <a:rPr lang="en-US" sz="24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55 [(42 PAC)+(13 extra)] days we can fit </a:t>
            </a:r>
            <a:r>
              <a:rPr lang="en-US" sz="2400" dirty="0" smtClean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 acceptable run </a:t>
            </a:r>
            <a:r>
              <a:rPr lang="en-US" sz="24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plan </a:t>
            </a:r>
            <a:r>
              <a:rPr lang="en-US" sz="2400" dirty="0" smtClean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 a compromise.</a:t>
            </a:r>
            <a:endParaRPr lang="en-US" sz="2400" dirty="0">
              <a:solidFill>
                <a:schemeClr val="accent4"/>
              </a:solidFill>
            </a:endParaRPr>
          </a:p>
          <a:p>
            <a:pPr marL="457200" lvl="1" indent="0" algn="just" eaLnBrk="1" hangingPunct="1">
              <a:buNone/>
            </a:pPr>
            <a:endParaRPr lang="en-US" sz="2400" dirty="0" smtClean="0">
              <a:solidFill>
                <a:srgbClr val="0070C0"/>
              </a:solidFill>
            </a:endParaRPr>
          </a:p>
          <a:p>
            <a:pPr lvl="1" algn="just" eaLnBrk="1" hangingPunct="1">
              <a:buFont typeface="Arial" pitchFamily="34" charset="0"/>
              <a:buChar char="•"/>
            </a:pPr>
            <a:endParaRPr lang="en-US" sz="2400" dirty="0">
              <a:solidFill>
                <a:srgbClr val="0070C0"/>
              </a:solidFill>
            </a:endParaRPr>
          </a:p>
          <a:p>
            <a:pPr algn="just" eaLnBrk="1" hangingPunct="1"/>
            <a:endParaRPr lang="en-US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4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609600"/>
            <a:ext cx="8915400" cy="555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1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highest </a:t>
            </a:r>
            <a:r>
              <a:rPr lang="en-US" sz="215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1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= 0.87 </a:t>
            </a:r>
            <a:r>
              <a:rPr lang="en-US" sz="215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(resonance) point </a:t>
            </a:r>
            <a:r>
              <a:rPr lang="en-US" sz="21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is eliminated.  This point is in the resonance region with </a:t>
            </a:r>
            <a:r>
              <a:rPr lang="en-US" sz="215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150" i="1" baseline="30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15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= 3.0 </a:t>
            </a:r>
            <a:r>
              <a:rPr lang="en-US" sz="215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GeV</a:t>
            </a:r>
            <a:r>
              <a:rPr lang="en-US" sz="2150" baseline="30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1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  </a:t>
            </a:r>
            <a:r>
              <a:rPr lang="en-US" sz="215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(This </a:t>
            </a:r>
            <a:r>
              <a:rPr lang="en-US" sz="21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point was not in the original 2006 proposal with the 2 HRS’s and the thicker target.  It was added in the 2010 proposal with the thin </a:t>
            </a:r>
            <a:r>
              <a:rPr lang="en-US" sz="215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215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kCi</a:t>
            </a:r>
            <a:r>
              <a:rPr lang="en-US" sz="215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target</a:t>
            </a:r>
            <a:r>
              <a:rPr lang="en-US" sz="215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en-US" sz="215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1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All the running for the 3H/3He </a:t>
            </a:r>
            <a:r>
              <a:rPr lang="en-US" sz="215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 = </a:t>
            </a:r>
            <a:r>
              <a:rPr lang="en-US" sz="2150" i="1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σ</a:t>
            </a:r>
            <a:r>
              <a:rPr lang="en-US" sz="2150" i="1" baseline="-25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15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l-GR" sz="215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σ</a:t>
            </a:r>
            <a:r>
              <a:rPr lang="en-US" sz="2150" i="1" baseline="-25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15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measurements is eliminated.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1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statistics of the highest DIS point </a:t>
            </a:r>
            <a:r>
              <a:rPr lang="en-US" sz="215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1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= 0.83 is compromised from 25,000 to 15,000 counts (in a +-4.5% momentum bite).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1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statistics of the next DIS point </a:t>
            </a:r>
            <a:r>
              <a:rPr lang="en-US" sz="215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1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= 0.79 is compromised from 25,000 to 20,000 counts (in a +-4.5% momentum bite).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1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All other lower-</a:t>
            </a:r>
            <a:r>
              <a:rPr lang="en-US" sz="215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1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points are done with the original statistics of 25,000 counts, </a:t>
            </a:r>
            <a:r>
              <a:rPr lang="en-US" sz="215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at </a:t>
            </a:r>
            <a:r>
              <a:rPr lang="en-US" sz="215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15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215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= 2.7 </a:t>
            </a:r>
            <a:r>
              <a:rPr lang="en-US" sz="21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GeV due to Right-HRS dipole current limitation.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arenR"/>
            </a:pPr>
            <a:r>
              <a:rPr lang="en-US" sz="21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All of the above assume a </a:t>
            </a:r>
            <a:r>
              <a:rPr lang="en-US" sz="215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F2n/F2p</a:t>
            </a:r>
            <a:r>
              <a:rPr lang="en-US" sz="21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behavior as in the proposal plot (“middle of the road”).</a:t>
            </a:r>
            <a:endParaRPr lang="en-US" sz="215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858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</a:rPr>
              <a:t>[</a:t>
            </a:r>
            <a:r>
              <a:rPr lang="en-US" sz="3400" dirty="0" smtClean="0">
                <a:solidFill>
                  <a:srgbClr val="FF0000"/>
                </a:solidFill>
              </a:rPr>
              <a:t>2 x HRS]  Possible Run Plan Scenario </a:t>
            </a:r>
          </a:p>
        </p:txBody>
      </p:sp>
    </p:spTree>
    <p:extLst>
      <p:ext uri="{BB962C8B-B14F-4D97-AF65-F5344CB8AC3E}">
        <p14:creationId xmlns:p14="http://schemas.microsoft.com/office/powerpoint/2010/main" val="38475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85800"/>
          </a:xfrm>
        </p:spPr>
        <p:txBody>
          <a:bodyPr/>
          <a:lstStyle/>
          <a:p>
            <a:pPr eaLnBrk="1" hangingPunct="1"/>
            <a:r>
              <a:rPr lang="en-US" sz="3400" dirty="0" smtClean="0">
                <a:solidFill>
                  <a:srgbClr val="FF0000"/>
                </a:solidFill>
              </a:rPr>
              <a:t>Summary - Issues</a:t>
            </a:r>
          </a:p>
        </p:txBody>
      </p:sp>
      <p:sp>
        <p:nvSpPr>
          <p:cNvPr id="219138" name="Content Placeholder 3"/>
          <p:cNvSpPr>
            <a:spLocks noGrp="1"/>
          </p:cNvSpPr>
          <p:nvPr>
            <p:ph idx="1"/>
          </p:nvPr>
        </p:nvSpPr>
        <p:spPr>
          <a:xfrm>
            <a:off x="98946" y="990600"/>
            <a:ext cx="8892654" cy="5791200"/>
          </a:xfrm>
        </p:spPr>
        <p:txBody>
          <a:bodyPr/>
          <a:lstStyle/>
          <a:p>
            <a:pPr algn="just" eaLnBrk="1" hangingPunct="1">
              <a:buClr>
                <a:srgbClr val="FF0000"/>
              </a:buClr>
            </a:pPr>
            <a:r>
              <a:rPr lang="en-US" sz="2600" dirty="0" smtClean="0">
                <a:solidFill>
                  <a:schemeClr val="accent2"/>
                </a:solidFill>
              </a:rPr>
              <a:t>BB Cherenkov tubes, Cherenkov tubes, ….. , Cherenkov tubes, …., and spare Cherenkov tubes.</a:t>
            </a:r>
          </a:p>
          <a:p>
            <a:pPr algn="just" eaLnBrk="1" hangingPunct="1">
              <a:buClr>
                <a:srgbClr val="FF0000"/>
              </a:buClr>
            </a:pPr>
            <a:r>
              <a:rPr lang="en-US" sz="2600" dirty="0" smtClean="0">
                <a:solidFill>
                  <a:schemeClr val="accent2"/>
                </a:solidFill>
              </a:rPr>
              <a:t>BB wire chambers must be fully installed and checked as soon as possible, to avoid any surprises.</a:t>
            </a:r>
          </a:p>
          <a:p>
            <a:pPr algn="just" eaLnBrk="1" hangingPunct="1">
              <a:buClr>
                <a:srgbClr val="FF0000"/>
              </a:buClr>
            </a:pPr>
            <a:r>
              <a:rPr lang="en-US" sz="2600" dirty="0" smtClean="0">
                <a:solidFill>
                  <a:schemeClr val="accent2"/>
                </a:solidFill>
              </a:rPr>
              <a:t>Will the BB spectrometer be ultimately allowed to move for sure to different angles?  Must know answer soon!</a:t>
            </a:r>
          </a:p>
          <a:p>
            <a:pPr algn="just" eaLnBrk="1" hangingPunct="1">
              <a:buClr>
                <a:srgbClr val="FF0000"/>
              </a:buClr>
            </a:pPr>
            <a:r>
              <a:rPr lang="en-US" sz="2600" dirty="0" smtClean="0">
                <a:solidFill>
                  <a:schemeClr val="accent2"/>
                </a:solidFill>
              </a:rPr>
              <a:t>Need on-site presence and dedicated work of postdocs in addition to the </a:t>
            </a:r>
            <a:r>
              <a:rPr lang="en-US" sz="2600" dirty="0" smtClean="0">
                <a:solidFill>
                  <a:schemeClr val="accent2"/>
                </a:solidFill>
              </a:rPr>
              <a:t>Kent State graduate </a:t>
            </a:r>
            <a:r>
              <a:rPr lang="en-US" sz="2600" dirty="0" smtClean="0">
                <a:solidFill>
                  <a:schemeClr val="accent2"/>
                </a:solidFill>
              </a:rPr>
              <a:t>student </a:t>
            </a:r>
            <a:r>
              <a:rPr lang="en-US" sz="2600" dirty="0" smtClean="0">
                <a:solidFill>
                  <a:schemeClr val="accent2"/>
                </a:solidFill>
              </a:rPr>
              <a:t>work (</a:t>
            </a:r>
            <a:r>
              <a:rPr lang="en-US" sz="2600" dirty="0" err="1" smtClean="0">
                <a:solidFill>
                  <a:schemeClr val="accent2"/>
                </a:solidFill>
              </a:rPr>
              <a:t>Sheren</a:t>
            </a:r>
            <a:r>
              <a:rPr lang="en-US" sz="2600" dirty="0" smtClean="0">
                <a:solidFill>
                  <a:schemeClr val="accent2"/>
                </a:solidFill>
              </a:rPr>
              <a:t> </a:t>
            </a:r>
            <a:r>
              <a:rPr lang="en-US" sz="2600" dirty="0" err="1" smtClean="0">
                <a:solidFill>
                  <a:schemeClr val="accent2"/>
                </a:solidFill>
              </a:rPr>
              <a:t>A</a:t>
            </a:r>
            <a:r>
              <a:rPr lang="en-US" sz="2600" dirty="0" err="1" smtClean="0">
                <a:solidFill>
                  <a:schemeClr val="accent2"/>
                </a:solidFill>
              </a:rPr>
              <a:t>lsalmi</a:t>
            </a:r>
            <a:r>
              <a:rPr lang="en-US" sz="2600" dirty="0" smtClean="0">
                <a:solidFill>
                  <a:schemeClr val="accent2"/>
                </a:solidFill>
              </a:rPr>
              <a:t>, Tyler Hague, Michael </a:t>
            </a:r>
            <a:r>
              <a:rPr lang="en-US" sz="2600" dirty="0" err="1" smtClean="0">
                <a:solidFill>
                  <a:schemeClr val="accent2"/>
                </a:solidFill>
              </a:rPr>
              <a:t>Nycz</a:t>
            </a:r>
            <a:r>
              <a:rPr lang="en-US" sz="2600" dirty="0" smtClean="0">
                <a:solidFill>
                  <a:schemeClr val="accent2"/>
                </a:solidFill>
              </a:rPr>
              <a:t>, Tong Su)!</a:t>
            </a:r>
            <a:endParaRPr lang="en-US" sz="26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57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27" y="1"/>
            <a:ext cx="51846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6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58942"/>
            <a:ext cx="6077846" cy="679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52251"/>
            <a:ext cx="4607373" cy="680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76200"/>
            <a:ext cx="4140934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6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Text Box 7"/>
          <p:cNvSpPr txBox="1">
            <a:spLocks noChangeArrowheads="1"/>
          </p:cNvSpPr>
          <p:nvPr/>
        </p:nvSpPr>
        <p:spPr bwMode="auto">
          <a:xfrm>
            <a:off x="458571" y="381000"/>
            <a:ext cx="8686800" cy="871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baseline="300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 will measure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 Inelastic Scattering (DIS) 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3He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3H and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2H.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en-US" sz="28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 is to measure EMC-type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 section ratios of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3He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3H (relative to deuterium).</a:t>
            </a:r>
          </a:p>
          <a:p>
            <a:pPr>
              <a:buFontTx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Ultimate goal is the extraction of the nucleon 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i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i="1" baseline="4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/F</a:t>
            </a:r>
            <a:r>
              <a:rPr lang="en-US" sz="2800" i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i="1" baseline="4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structure function and the 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d/u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quark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ratios.     </a:t>
            </a:r>
          </a:p>
          <a:p>
            <a:pPr>
              <a:buFontTx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Electron-nucleus cross section formalism: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 smtClean="0">
              <a:solidFill>
                <a:srgbClr val="002060"/>
              </a:solidFill>
            </a:endParaRPr>
          </a:p>
          <a:p>
            <a:endParaRPr lang="en-US" sz="2800" dirty="0" smtClean="0">
              <a:solidFill>
                <a:srgbClr val="002060"/>
              </a:solidFill>
            </a:endParaRPr>
          </a:p>
          <a:p>
            <a:endParaRPr lang="en-US" sz="2800" dirty="0" smtClean="0">
              <a:solidFill>
                <a:srgbClr val="002060"/>
              </a:solidFill>
            </a:endParaRPr>
          </a:p>
          <a:p>
            <a:endParaRPr lang="en-US" sz="2800" dirty="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en-US" sz="2800" dirty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en-US" sz="2800" dirty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en-US" sz="2800" dirty="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en-US" sz="28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graphicFrame>
        <p:nvGraphicFramePr>
          <p:cNvPr id="1803" name="Object 7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764684"/>
              </p:ext>
            </p:extLst>
          </p:nvPr>
        </p:nvGraphicFramePr>
        <p:xfrm>
          <a:off x="538956" y="3962400"/>
          <a:ext cx="8066088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51" name="Equation" r:id="rId3" imgW="3759200" imgH="482600" progId="Equation.3">
                  <p:embed/>
                </p:oleObj>
              </mc:Choice>
              <mc:Fallback>
                <p:oleObj name="Equation" r:id="rId3" imgW="3759200" imgH="482600" progId="Equation.3">
                  <p:embed/>
                  <p:pic>
                    <p:nvPicPr>
                      <p:cNvPr id="0" name="Picture 7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956" y="3962400"/>
                        <a:ext cx="8066088" cy="103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1" name="Text Box 6"/>
          <p:cNvSpPr txBox="1">
            <a:spLocks noChangeArrowheads="1"/>
          </p:cNvSpPr>
          <p:nvPr/>
        </p:nvSpPr>
        <p:spPr bwMode="auto">
          <a:xfrm>
            <a:off x="152400" y="152400"/>
            <a:ext cx="8763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</a:rPr>
              <a:t>3He, 3H and 2H Deep Inelastic Scattering</a:t>
            </a:r>
            <a:endParaRPr lang="en-US" sz="3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1804" name="Object 7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771605"/>
              </p:ext>
            </p:extLst>
          </p:nvPr>
        </p:nvGraphicFramePr>
        <p:xfrm>
          <a:off x="5804693" y="5486400"/>
          <a:ext cx="26400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52" name="Equation" r:id="rId5" imgW="1320800" imgH="228600" progId="Equation.3">
                  <p:embed/>
                </p:oleObj>
              </mc:Choice>
              <mc:Fallback>
                <p:oleObj name="Equation" r:id="rId5" imgW="1320800" imgH="228600" progId="Equation.3">
                  <p:embed/>
                  <p:pic>
                    <p:nvPicPr>
                      <p:cNvPr id="0" name="Picture 7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4693" y="5486400"/>
                        <a:ext cx="264001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5" name="Object 7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24290"/>
              </p:ext>
            </p:extLst>
          </p:nvPr>
        </p:nvGraphicFramePr>
        <p:xfrm>
          <a:off x="6400799" y="5029200"/>
          <a:ext cx="14478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53" name="Equation" r:id="rId7" imgW="672516" imgH="177646" progId="Equation.3">
                  <p:embed/>
                </p:oleObj>
              </mc:Choice>
              <mc:Fallback>
                <p:oleObj name="Equation" r:id="rId7" imgW="672516" imgH="177646" progId="Equation.3">
                  <p:embed/>
                  <p:pic>
                    <p:nvPicPr>
                      <p:cNvPr id="0" name="Picture 7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799" y="5029200"/>
                        <a:ext cx="14478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6" name="Object 7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343326"/>
              </p:ext>
            </p:extLst>
          </p:nvPr>
        </p:nvGraphicFramePr>
        <p:xfrm>
          <a:off x="989012" y="5410200"/>
          <a:ext cx="3459163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54" name="Equation" r:id="rId9" imgW="1714500" imgH="482600" progId="Equation.3">
                  <p:embed/>
                </p:oleObj>
              </mc:Choice>
              <mc:Fallback>
                <p:oleObj name="Equation" r:id="rId9" imgW="1714500" imgH="482600" progId="Equation.3">
                  <p:embed/>
                  <p:pic>
                    <p:nvPicPr>
                      <p:cNvPr id="0" name="Picture 7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2" y="5410200"/>
                        <a:ext cx="3459163" cy="976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9" name="Object 7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701817"/>
              </p:ext>
            </p:extLst>
          </p:nvPr>
        </p:nvGraphicFramePr>
        <p:xfrm>
          <a:off x="6248400" y="5943600"/>
          <a:ext cx="186848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55" name="Equation" r:id="rId11" imgW="863225" imgH="228501" progId="Equation.3">
                  <p:embed/>
                </p:oleObj>
              </mc:Choice>
              <mc:Fallback>
                <p:oleObj name="Equation" r:id="rId11" imgW="863225" imgH="228501" progId="Equation.3">
                  <p:embed/>
                  <p:pic>
                    <p:nvPicPr>
                      <p:cNvPr id="0" name="Picture 7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943600"/>
                        <a:ext cx="1868488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bodek.jpeg"/>
          <p:cNvPicPr>
            <a:picLocks noChangeAspect="1"/>
          </p:cNvPicPr>
          <p:nvPr/>
        </p:nvPicPr>
        <p:blipFill>
          <a:blip r:embed="rId2" cstate="print"/>
          <a:srcRect l="9837" t="16354" r="2602" b="8551"/>
          <a:stretch>
            <a:fillRect/>
          </a:stretch>
        </p:blipFill>
        <p:spPr bwMode="auto">
          <a:xfrm>
            <a:off x="215900" y="381000"/>
            <a:ext cx="5118100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TextBox 2"/>
          <p:cNvSpPr txBox="1">
            <a:spLocks noChangeArrowheads="1"/>
          </p:cNvSpPr>
          <p:nvPr/>
        </p:nvSpPr>
        <p:spPr bwMode="auto">
          <a:xfrm>
            <a:off x="5257800" y="381000"/>
            <a:ext cx="373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SLAC 1968-1972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Friedman, Kendall, Taylor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Nobel 1991</a:t>
            </a:r>
          </a:p>
        </p:txBody>
      </p:sp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5105400" y="1600200"/>
            <a:ext cx="4038600" cy="108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150" i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150" i="1" baseline="-25000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150" i="1" baseline="46000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150" i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/F</a:t>
            </a:r>
            <a:r>
              <a:rPr lang="en-US" sz="2150" i="1" baseline="-25000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150" i="1" baseline="46000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150" i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50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extracted from </a:t>
            </a:r>
            <a:r>
              <a:rPr lang="en-US" sz="2150" i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150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150" i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2150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DIS</a:t>
            </a:r>
            <a:endParaRPr lang="en-US" sz="2150" dirty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50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using a Fermi-smearing model and a non-relativistic </a:t>
            </a:r>
            <a:r>
              <a:rPr lang="en-US" sz="2150" i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N-N</a:t>
            </a:r>
            <a:r>
              <a:rPr lang="en-US" sz="2150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 potential </a:t>
            </a:r>
            <a:endParaRPr lang="en-US" sz="2150" dirty="0"/>
          </a:p>
        </p:txBody>
      </p:sp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5290782" y="2895600"/>
            <a:ext cx="3581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dirty="0">
                <a:solidFill>
                  <a:srgbClr val="B808AB"/>
                </a:solidFill>
              </a:rPr>
              <a:t>Data in disagreement with</a:t>
            </a:r>
          </a:p>
          <a:p>
            <a:r>
              <a:rPr lang="en-US" sz="2100" i="1" dirty="0">
                <a:solidFill>
                  <a:srgbClr val="B808AB"/>
                </a:solidFill>
              </a:rPr>
              <a:t>SU(6) </a:t>
            </a:r>
            <a:r>
              <a:rPr lang="en-US" sz="2100" dirty="0">
                <a:solidFill>
                  <a:srgbClr val="B808AB"/>
                </a:solidFill>
              </a:rPr>
              <a:t>prediction: 2/3=0.67!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263487" y="3657600"/>
            <a:ext cx="3581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dirty="0" smtClean="0">
                <a:solidFill>
                  <a:srgbClr val="B808AB"/>
                </a:solidFill>
              </a:rPr>
              <a:t>High momentum quarks in </a:t>
            </a:r>
            <a:endParaRPr lang="en-US" sz="2100" dirty="0">
              <a:solidFill>
                <a:srgbClr val="B808AB"/>
              </a:solidFill>
            </a:endParaRPr>
          </a:p>
          <a:p>
            <a:r>
              <a:rPr lang="en-US" sz="2100" i="1" dirty="0" smtClean="0">
                <a:solidFill>
                  <a:srgbClr val="B808AB"/>
                </a:solidFill>
              </a:rPr>
              <a:t>p(n) </a:t>
            </a:r>
            <a:r>
              <a:rPr lang="en-US" sz="2100" dirty="0" smtClean="0">
                <a:solidFill>
                  <a:srgbClr val="B808AB"/>
                </a:solidFill>
              </a:rPr>
              <a:t>are</a:t>
            </a:r>
            <a:r>
              <a:rPr lang="en-US" sz="2100" i="1" dirty="0" smtClean="0">
                <a:solidFill>
                  <a:srgbClr val="B808AB"/>
                </a:solidFill>
              </a:rPr>
              <a:t> u(d) </a:t>
            </a:r>
            <a:r>
              <a:rPr lang="en-US" sz="2100" dirty="0" smtClean="0">
                <a:solidFill>
                  <a:srgbClr val="B808AB"/>
                </a:solidFill>
              </a:rPr>
              <a:t>valence quarks</a:t>
            </a:r>
            <a:endParaRPr lang="en-US" sz="2100" dirty="0">
              <a:solidFill>
                <a:srgbClr val="B808AB"/>
              </a:solidFill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257800" y="4419600"/>
            <a:ext cx="372129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100" dirty="0" smtClean="0">
                <a:solidFill>
                  <a:srgbClr val="B808AB"/>
                </a:solidFill>
              </a:rPr>
              <a:t>There are no high momentum strange quarks in </a:t>
            </a:r>
            <a:r>
              <a:rPr lang="en-US" sz="2100" i="1" dirty="0" smtClean="0">
                <a:solidFill>
                  <a:srgbClr val="B808AB"/>
                </a:solidFill>
              </a:rPr>
              <a:t>p </a:t>
            </a:r>
            <a:r>
              <a:rPr lang="en-US" sz="2100" dirty="0" smtClean="0">
                <a:solidFill>
                  <a:srgbClr val="B808AB"/>
                </a:solidFill>
              </a:rPr>
              <a:t>and </a:t>
            </a:r>
            <a:r>
              <a:rPr lang="en-US" sz="2100" i="1" dirty="0" smtClean="0">
                <a:solidFill>
                  <a:srgbClr val="B808AB"/>
                </a:solidFill>
              </a:rPr>
              <a:t>n</a:t>
            </a:r>
            <a:endParaRPr lang="en-US" sz="2100" i="1" dirty="0">
              <a:solidFill>
                <a:srgbClr val="B808AB"/>
              </a:solidFill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215151" y="5181600"/>
            <a:ext cx="395898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100" dirty="0" smtClean="0">
                <a:solidFill>
                  <a:srgbClr val="B808AB"/>
                </a:solidFill>
              </a:rPr>
              <a:t>Sea quarks dominate at small </a:t>
            </a:r>
            <a:r>
              <a:rPr lang="en-US" sz="2100" i="1" dirty="0" smtClean="0">
                <a:solidFill>
                  <a:srgbClr val="B808AB"/>
                </a:solidFill>
              </a:rPr>
              <a:t>x </a:t>
            </a:r>
            <a:endParaRPr lang="en-US" sz="2100" dirty="0" smtClean="0">
              <a:solidFill>
                <a:srgbClr val="B808AB"/>
              </a:solidFill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215151" y="5651689"/>
            <a:ext cx="392884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100" dirty="0" smtClean="0">
                <a:solidFill>
                  <a:srgbClr val="B808AB"/>
                </a:solidFill>
              </a:rPr>
              <a:t>Data consistent with di-quark model by Feynman and others</a:t>
            </a:r>
            <a:endParaRPr lang="en-US" sz="2100" i="1" dirty="0">
              <a:solidFill>
                <a:srgbClr val="B808A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0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i="1" baseline="4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/F</a:t>
            </a:r>
            <a:r>
              <a:rPr lang="en-US" sz="40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i="1" baseline="4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4000" i="1" baseline="4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baseline="4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Ratio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Uncertainties</a:t>
            </a:r>
            <a:endParaRPr lang="en-US" sz="38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84300"/>
            <a:ext cx="6690863" cy="593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9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9" name="Text Box 7"/>
          <p:cNvSpPr txBox="1">
            <a:spLocks noChangeArrowheads="1"/>
          </p:cNvSpPr>
          <p:nvPr/>
        </p:nvSpPr>
        <p:spPr bwMode="auto">
          <a:xfrm>
            <a:off x="423081" y="914400"/>
            <a:ext cx="838200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Just perform DIS from </a:t>
            </a:r>
            <a:r>
              <a:rPr lang="en-US" sz="2500" baseline="30000" dirty="0">
                <a:solidFill>
                  <a:schemeClr val="accent2"/>
                </a:solidFill>
                <a:latin typeface="Times New Roman" pitchFamily="18" charset="0"/>
              </a:rPr>
              <a:t>3</a:t>
            </a:r>
            <a:r>
              <a:rPr lang="en-US" sz="2500" dirty="0">
                <a:solidFill>
                  <a:schemeClr val="accent2"/>
                </a:solidFill>
                <a:latin typeface="Times New Roman" pitchFamily="18" charset="0"/>
              </a:rPr>
              <a:t>He and </a:t>
            </a:r>
            <a:r>
              <a:rPr lang="en-US" sz="2500" baseline="30000" dirty="0" smtClean="0">
                <a:solidFill>
                  <a:schemeClr val="accent2"/>
                </a:solidFill>
                <a:latin typeface="Times New Roman" pitchFamily="18" charset="0"/>
              </a:rPr>
              <a:t>3</a:t>
            </a:r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H.  </a:t>
            </a:r>
            <a:r>
              <a:rPr lang="en-US" sz="2500" dirty="0">
                <a:solidFill>
                  <a:schemeClr val="accent2"/>
                </a:solidFill>
                <a:latin typeface="Times New Roman" pitchFamily="18" charset="0"/>
              </a:rPr>
              <a:t>B</a:t>
            </a:r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inding of nucleons in </a:t>
            </a:r>
            <a:endParaRPr lang="en-US" sz="2500" dirty="0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the two nuclei is of same nature.  Differences between bound</a:t>
            </a:r>
          </a:p>
          <a:p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and free nucleons in the two nuclei is calculable, summarized, for their ratio, by some parameter </a:t>
            </a:r>
            <a:r>
              <a:rPr lang="en-US" sz="2500" i="1" dirty="0" smtClean="0">
                <a:solidFill>
                  <a:schemeClr val="accent2"/>
                </a:solidFill>
                <a:latin typeface="Times New Roman" pitchFamily="18" charset="0"/>
              </a:rPr>
              <a:t>R* (</a:t>
            </a:r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W. </a:t>
            </a:r>
            <a:r>
              <a:rPr lang="en-US" sz="2500" dirty="0" err="1" smtClean="0">
                <a:solidFill>
                  <a:schemeClr val="accent2"/>
                </a:solidFill>
                <a:latin typeface="Times New Roman" pitchFamily="18" charset="0"/>
              </a:rPr>
              <a:t>Melnitchouk</a:t>
            </a:r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500" i="1" dirty="0" smtClean="0">
                <a:solidFill>
                  <a:schemeClr val="accent2"/>
                </a:solidFill>
                <a:latin typeface="Times New Roman" pitchFamily="18" charset="0"/>
              </a:rPr>
              <a:t>et al.).</a:t>
            </a:r>
            <a:endParaRPr lang="en-US" sz="2500" dirty="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en-US" sz="2500" dirty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5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500" dirty="0">
                <a:solidFill>
                  <a:schemeClr val="accent2"/>
                </a:solidFill>
                <a:latin typeface="Times New Roman" pitchFamily="18" charset="0"/>
              </a:rPr>
              <a:t>If </a:t>
            </a:r>
            <a:r>
              <a:rPr lang="en-US" sz="25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R=</a:t>
            </a:r>
            <a:r>
              <a:rPr lang="el-GR" sz="25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500" i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5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sz="25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σ</a:t>
            </a:r>
            <a:r>
              <a:rPr lang="en-US" sz="2500" i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5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>
                <a:solidFill>
                  <a:schemeClr val="accent2"/>
                </a:solidFill>
                <a:latin typeface="Times New Roman" pitchFamily="18" charset="0"/>
              </a:rPr>
              <a:t>is the same for </a:t>
            </a:r>
            <a:r>
              <a:rPr lang="en-US" sz="2500" baseline="30000" dirty="0">
                <a:solidFill>
                  <a:schemeClr val="accent2"/>
                </a:solidFill>
                <a:latin typeface="Times New Roman" pitchFamily="18" charset="0"/>
              </a:rPr>
              <a:t>3</a:t>
            </a:r>
            <a:r>
              <a:rPr lang="en-US" sz="2500" dirty="0">
                <a:solidFill>
                  <a:schemeClr val="accent2"/>
                </a:solidFill>
                <a:latin typeface="Times New Roman" pitchFamily="18" charset="0"/>
              </a:rPr>
              <a:t>He and </a:t>
            </a:r>
            <a:r>
              <a:rPr lang="en-US" sz="2500" baseline="30000" dirty="0">
                <a:solidFill>
                  <a:schemeClr val="accent2"/>
                </a:solidFill>
                <a:latin typeface="Times New Roman" pitchFamily="18" charset="0"/>
              </a:rPr>
              <a:t>3</a:t>
            </a:r>
            <a:r>
              <a:rPr lang="en-US" sz="2500" dirty="0">
                <a:solidFill>
                  <a:schemeClr val="accent2"/>
                </a:solidFill>
                <a:latin typeface="Times New Roman" pitchFamily="18" charset="0"/>
              </a:rPr>
              <a:t>H, measured DIS cross</a:t>
            </a:r>
          </a:p>
          <a:p>
            <a:r>
              <a:rPr lang="en-US" sz="2500" dirty="0">
                <a:solidFill>
                  <a:schemeClr val="accent2"/>
                </a:solidFill>
                <a:latin typeface="Times New Roman" pitchFamily="18" charset="0"/>
              </a:rPr>
              <a:t>  section ratio must be </a:t>
            </a:r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equal</a:t>
            </a:r>
            <a:endParaRPr lang="en-US" sz="2500" dirty="0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en-US" sz="2500" dirty="0">
                <a:solidFill>
                  <a:schemeClr val="accent2"/>
                </a:solidFill>
                <a:latin typeface="Times New Roman" pitchFamily="18" charset="0"/>
              </a:rPr>
              <a:t>  </a:t>
            </a:r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to the </a:t>
            </a:r>
            <a:r>
              <a:rPr lang="en-US" sz="2500" i="1" dirty="0">
                <a:solidFill>
                  <a:schemeClr val="accent2"/>
                </a:solidFill>
                <a:latin typeface="Times New Roman" pitchFamily="18" charset="0"/>
              </a:rPr>
              <a:t>F</a:t>
            </a:r>
            <a:r>
              <a:rPr lang="en-US" sz="2500" i="1" baseline="-25000" dirty="0">
                <a:solidFill>
                  <a:schemeClr val="accent2"/>
                </a:solidFill>
                <a:latin typeface="Times New Roman" pitchFamily="18" charset="0"/>
              </a:rPr>
              <a:t>2 </a:t>
            </a:r>
            <a:r>
              <a:rPr lang="en-US" sz="2500" i="1" baseline="-250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structure function</a:t>
            </a:r>
            <a:endParaRPr lang="en-US" sz="2500" dirty="0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  ratio as calculated using </a:t>
            </a:r>
            <a:r>
              <a:rPr lang="en-US" sz="2500" i="1" dirty="0" smtClean="0">
                <a:solidFill>
                  <a:schemeClr val="accent2"/>
                </a:solidFill>
                <a:latin typeface="Times New Roman" pitchFamily="18" charset="0"/>
              </a:rPr>
              <a:t>R*</a:t>
            </a:r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:</a:t>
            </a:r>
            <a:endParaRPr lang="en-US" sz="2500" dirty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endParaRPr lang="en-US" sz="2500" dirty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5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Determine nucleon </a:t>
            </a:r>
            <a:r>
              <a:rPr lang="en-US" sz="2500" i="1" dirty="0" smtClean="0">
                <a:solidFill>
                  <a:schemeClr val="accent2"/>
                </a:solidFill>
                <a:latin typeface="Times New Roman" pitchFamily="18" charset="0"/>
              </a:rPr>
              <a:t>F</a:t>
            </a:r>
            <a:r>
              <a:rPr lang="en-US" sz="2500" i="1" baseline="-25000" dirty="0" smtClean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sz="2500" i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ratio</a:t>
            </a:r>
          </a:p>
          <a:p>
            <a:r>
              <a:rPr lang="en-US" sz="2500" i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using </a:t>
            </a:r>
            <a:r>
              <a:rPr lang="en-US" sz="2500" i="1" dirty="0" smtClean="0">
                <a:solidFill>
                  <a:schemeClr val="accent2"/>
                </a:solidFill>
                <a:latin typeface="Times New Roman" pitchFamily="18" charset="0"/>
              </a:rPr>
              <a:t>A</a:t>
            </a:r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=3 </a:t>
            </a:r>
            <a:r>
              <a:rPr lang="en-US" sz="2500" dirty="0">
                <a:solidFill>
                  <a:schemeClr val="accent2"/>
                </a:solidFill>
                <a:latin typeface="Times New Roman" pitchFamily="18" charset="0"/>
              </a:rPr>
              <a:t>DIS </a:t>
            </a:r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cross section</a:t>
            </a:r>
            <a:endParaRPr lang="en-US" sz="2500" i="1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500" dirty="0">
                <a:solidFill>
                  <a:schemeClr val="accent2"/>
                </a:solidFill>
                <a:latin typeface="Times New Roman" pitchFamily="18" charset="0"/>
              </a:rPr>
              <a:t>data and </a:t>
            </a:r>
            <a:r>
              <a:rPr lang="en-US" sz="2500" i="1" dirty="0" smtClean="0">
                <a:solidFill>
                  <a:schemeClr val="accent2"/>
                </a:solidFill>
                <a:latin typeface="Times New Roman" pitchFamily="18" charset="0"/>
              </a:rPr>
              <a:t>R*(≈</a:t>
            </a:r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1) from theory:</a:t>
            </a:r>
            <a:endParaRPr lang="en-US" sz="2600" dirty="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en-US" sz="26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760" name="Text Box 6"/>
          <p:cNvSpPr txBox="1">
            <a:spLocks noChangeArrowheads="1"/>
          </p:cNvSpPr>
          <p:nvPr/>
        </p:nvSpPr>
        <p:spPr bwMode="auto">
          <a:xfrm>
            <a:off x="228600" y="152400"/>
            <a:ext cx="876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itchFamily="18" charset="0"/>
              </a:rPr>
              <a:t>Nucleon </a:t>
            </a:r>
            <a:r>
              <a:rPr lang="en-US" sz="3600" i="1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en-US" sz="3600" i="1" baseline="-2500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3600" baseline="-250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</a:rPr>
              <a:t>Ratio Extraction from </a:t>
            </a:r>
            <a:r>
              <a:rPr lang="en-US" sz="3600" baseline="3000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</a:rPr>
              <a:t>He/</a:t>
            </a:r>
            <a:r>
              <a:rPr lang="en-US" sz="3600" baseline="3000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</a:rPr>
              <a:t>H</a:t>
            </a:r>
          </a:p>
        </p:txBody>
      </p:sp>
      <p:graphicFrame>
        <p:nvGraphicFramePr>
          <p:cNvPr id="8757" name="Object 5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059310"/>
              </p:ext>
            </p:extLst>
          </p:nvPr>
        </p:nvGraphicFramePr>
        <p:xfrm>
          <a:off x="4653887" y="3352800"/>
          <a:ext cx="381110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00" name="Equation" r:id="rId3" imgW="1777229" imgH="533169" progId="Equation.3">
                  <p:embed/>
                </p:oleObj>
              </mc:Choice>
              <mc:Fallback>
                <p:oleObj name="Equation" r:id="rId3" imgW="1777229" imgH="533169" progId="Equation.3">
                  <p:embed/>
                  <p:pic>
                    <p:nvPicPr>
                      <p:cNvPr id="0" name="Picture 5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3887" y="3352800"/>
                        <a:ext cx="3811102" cy="1143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58" name="Object 5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497425"/>
              </p:ext>
            </p:extLst>
          </p:nvPr>
        </p:nvGraphicFramePr>
        <p:xfrm>
          <a:off x="4800600" y="4876801"/>
          <a:ext cx="32766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01" name="Equation" r:id="rId5" imgW="1447172" imgH="482391" progId="Equation.3">
                  <p:embed/>
                </p:oleObj>
              </mc:Choice>
              <mc:Fallback>
                <p:oleObj name="Equation" r:id="rId5" imgW="1447172" imgH="482391" progId="Equation.3">
                  <p:embed/>
                  <p:pic>
                    <p:nvPicPr>
                      <p:cNvPr id="0" name="Picture 5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876801"/>
                        <a:ext cx="3276600" cy="1092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sz="3400" dirty="0" smtClean="0">
                <a:solidFill>
                  <a:srgbClr val="FF0000"/>
                </a:solidFill>
              </a:rPr>
              <a:t>MARATHON Projected Data</a:t>
            </a:r>
            <a:endParaRPr lang="en-US" sz="3400" dirty="0">
              <a:solidFill>
                <a:srgbClr val="FF0000"/>
              </a:solidFill>
            </a:endParaRPr>
          </a:p>
        </p:txBody>
      </p:sp>
      <p:pic>
        <p:nvPicPr>
          <p:cNvPr id="5" name="Picture 2" descr="0000017148-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r="13043" b="21036"/>
          <a:stretch>
            <a:fillRect/>
          </a:stretch>
        </p:blipFill>
        <p:spPr bwMode="auto">
          <a:xfrm>
            <a:off x="990600" y="761999"/>
            <a:ext cx="7391400" cy="592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8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1" name="Picture 1" descr="emca3.jpeg"/>
          <p:cNvPicPr>
            <a:picLocks noChangeAspect="1"/>
          </p:cNvPicPr>
          <p:nvPr/>
        </p:nvPicPr>
        <p:blipFill>
          <a:blip r:embed="rId2" cstate="print"/>
          <a:srcRect l="12514" t="8267" r="5435" b="8267"/>
          <a:stretch>
            <a:fillRect/>
          </a:stretch>
        </p:blipFill>
        <p:spPr bwMode="auto">
          <a:xfrm>
            <a:off x="719138" y="762000"/>
            <a:ext cx="742156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2" name="TextBox 2"/>
          <p:cNvSpPr txBox="1">
            <a:spLocks noChangeArrowheads="1"/>
          </p:cNvSpPr>
          <p:nvPr/>
        </p:nvSpPr>
        <p:spPr bwMode="auto">
          <a:xfrm>
            <a:off x="2339975" y="304800"/>
            <a:ext cx="48228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>
                <a:solidFill>
                  <a:srgbClr val="FF0000"/>
                </a:solidFill>
              </a:rPr>
              <a:t>EMC Effect for </a:t>
            </a:r>
            <a:r>
              <a:rPr lang="en-US" sz="2500" i="1">
                <a:solidFill>
                  <a:srgbClr val="FF0000"/>
                </a:solidFill>
              </a:rPr>
              <a:t>A=3</a:t>
            </a:r>
            <a:r>
              <a:rPr lang="en-US" sz="2500">
                <a:solidFill>
                  <a:srgbClr val="FF0000"/>
                </a:solidFill>
              </a:rPr>
              <a:t> Mirror Nuclei</a:t>
            </a:r>
          </a:p>
        </p:txBody>
      </p:sp>
      <p:sp>
        <p:nvSpPr>
          <p:cNvPr id="235523" name="TextBox 1"/>
          <p:cNvSpPr txBox="1">
            <a:spLocks noChangeArrowheads="1"/>
          </p:cNvSpPr>
          <p:nvPr/>
        </p:nvSpPr>
        <p:spPr bwMode="auto">
          <a:xfrm>
            <a:off x="533400" y="6096000"/>
            <a:ext cx="816685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100" b="1" dirty="0">
                <a:solidFill>
                  <a:srgbClr val="C00000"/>
                </a:solidFill>
              </a:rPr>
              <a:t>Hall A data on </a:t>
            </a:r>
            <a:r>
              <a:rPr lang="en-US" sz="2100" b="1" baseline="30000" dirty="0">
                <a:solidFill>
                  <a:srgbClr val="C00000"/>
                </a:solidFill>
              </a:rPr>
              <a:t>3</a:t>
            </a:r>
            <a:r>
              <a:rPr lang="en-US" sz="2100" b="1" dirty="0">
                <a:solidFill>
                  <a:srgbClr val="C00000"/>
                </a:solidFill>
              </a:rPr>
              <a:t>H, </a:t>
            </a:r>
            <a:r>
              <a:rPr lang="en-US" sz="2100" b="1" baseline="30000" dirty="0">
                <a:solidFill>
                  <a:srgbClr val="C00000"/>
                </a:solidFill>
              </a:rPr>
              <a:t>3</a:t>
            </a:r>
            <a:r>
              <a:rPr lang="en-US" sz="2100" b="1" dirty="0">
                <a:solidFill>
                  <a:srgbClr val="C00000"/>
                </a:solidFill>
              </a:rPr>
              <a:t>He will be of similar precision to Hall C data</a:t>
            </a:r>
          </a:p>
        </p:txBody>
      </p:sp>
    </p:spTree>
    <p:extLst>
      <p:ext uri="{BB962C8B-B14F-4D97-AF65-F5344CB8AC3E}">
        <p14:creationId xmlns:p14="http://schemas.microsoft.com/office/powerpoint/2010/main" val="151813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6858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</a:rPr>
              <a:t>Experimental Plan and Requirements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5791200"/>
          </a:xfrm>
        </p:spPr>
        <p:txBody>
          <a:bodyPr/>
          <a:lstStyle/>
          <a:p>
            <a:pPr algn="just" eaLnBrk="1" hangingPunct="1"/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baseline="30000" dirty="0" smtClean="0">
                <a:solidFill>
                  <a:srgbClr val="002060"/>
                </a:solidFill>
              </a:rPr>
              <a:t>3</a:t>
            </a:r>
            <a:r>
              <a:rPr lang="en-US" sz="2500" dirty="0" smtClean="0">
                <a:solidFill>
                  <a:srgbClr val="002060"/>
                </a:solidFill>
              </a:rPr>
              <a:t>He/</a:t>
            </a:r>
            <a:r>
              <a:rPr lang="en-US" sz="2500" baseline="30000" dirty="0" smtClean="0">
                <a:solidFill>
                  <a:srgbClr val="002060"/>
                </a:solidFill>
              </a:rPr>
              <a:t>3</a:t>
            </a:r>
            <a:r>
              <a:rPr lang="en-US" sz="2500" dirty="0" smtClean="0">
                <a:solidFill>
                  <a:srgbClr val="002060"/>
                </a:solidFill>
              </a:rPr>
              <a:t>H </a:t>
            </a:r>
            <a:r>
              <a:rPr lang="en-US" sz="2500" dirty="0">
                <a:solidFill>
                  <a:srgbClr val="002060"/>
                </a:solidFill>
              </a:rPr>
              <a:t>DIS m</a:t>
            </a:r>
            <a:r>
              <a:rPr lang="en-US" sz="2500" dirty="0" smtClean="0">
                <a:solidFill>
                  <a:srgbClr val="002060"/>
                </a:solidFill>
              </a:rPr>
              <a:t>easurements approved to run in Hall A:</a:t>
            </a: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300" dirty="0" smtClean="0">
                <a:solidFill>
                  <a:srgbClr val="0070C0"/>
                </a:solidFill>
              </a:rPr>
              <a:t>Beam </a:t>
            </a:r>
            <a:r>
              <a:rPr lang="en-US" sz="2300" dirty="0">
                <a:solidFill>
                  <a:srgbClr val="0070C0"/>
                </a:solidFill>
              </a:rPr>
              <a:t>E</a:t>
            </a:r>
            <a:r>
              <a:rPr lang="en-US" sz="2300" dirty="0" smtClean="0">
                <a:solidFill>
                  <a:srgbClr val="0070C0"/>
                </a:solidFill>
              </a:rPr>
              <a:t>nergy: 11.0 GeV</a:t>
            </a:r>
            <a:r>
              <a:rPr lang="en-US" sz="2300" dirty="0">
                <a:solidFill>
                  <a:srgbClr val="0070C0"/>
                </a:solidFill>
              </a:rPr>
              <a:t> </a:t>
            </a:r>
            <a:r>
              <a:rPr lang="en-US" sz="2300" dirty="0" smtClean="0">
                <a:solidFill>
                  <a:srgbClr val="0070C0"/>
                </a:solidFill>
              </a:rPr>
              <a:t>– Beam Current: 20 </a:t>
            </a:r>
            <a:r>
              <a:rPr lang="en-US" sz="2300" dirty="0">
                <a:solidFill>
                  <a:srgbClr val="0070C0"/>
                </a:solidFill>
              </a:rPr>
              <a:t>µA</a:t>
            </a:r>
            <a:endParaRPr lang="en-US" sz="2300" dirty="0" smtClean="0">
              <a:solidFill>
                <a:srgbClr val="0070C0"/>
              </a:solidFill>
            </a:endParaRP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300" dirty="0" smtClean="0">
                <a:solidFill>
                  <a:srgbClr val="00B050"/>
                </a:solidFill>
              </a:rPr>
              <a:t> </a:t>
            </a:r>
            <a:r>
              <a:rPr lang="en-US" sz="2300" dirty="0" smtClean="0">
                <a:solidFill>
                  <a:srgbClr val="0070C0"/>
                </a:solidFill>
              </a:rPr>
              <a:t>Small angles (15</a:t>
            </a:r>
            <a:r>
              <a:rPr lang="en-US" sz="2300" baseline="30000" dirty="0" smtClean="0">
                <a:solidFill>
                  <a:srgbClr val="0070C0"/>
                </a:solidFill>
              </a:rPr>
              <a:t>o </a:t>
            </a:r>
            <a:r>
              <a:rPr lang="en-US" sz="2300" dirty="0" smtClean="0">
                <a:solidFill>
                  <a:srgbClr val="0070C0"/>
                </a:solidFill>
              </a:rPr>
              <a:t>- 23</a:t>
            </a:r>
            <a:r>
              <a:rPr lang="en-US" sz="2300" baseline="30000" dirty="0" smtClean="0">
                <a:solidFill>
                  <a:srgbClr val="0070C0"/>
                </a:solidFill>
              </a:rPr>
              <a:t>o</a:t>
            </a:r>
            <a:r>
              <a:rPr lang="en-US" sz="2300" dirty="0" smtClean="0">
                <a:solidFill>
                  <a:srgbClr val="0070C0"/>
                </a:solidFill>
              </a:rPr>
              <a:t>): Left HRS system</a:t>
            </a: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300" dirty="0" smtClean="0">
                <a:solidFill>
                  <a:srgbClr val="00B050"/>
                </a:solidFill>
              </a:rPr>
              <a:t> </a:t>
            </a:r>
            <a:r>
              <a:rPr lang="en-US" sz="2300" dirty="0" smtClean="0">
                <a:solidFill>
                  <a:srgbClr val="0070C0"/>
                </a:solidFill>
              </a:rPr>
              <a:t>Large angles (4 settings: 42</a:t>
            </a:r>
            <a:r>
              <a:rPr lang="en-US" sz="2300" baseline="30000" dirty="0" smtClean="0">
                <a:solidFill>
                  <a:srgbClr val="0070C0"/>
                </a:solidFill>
              </a:rPr>
              <a:t>o </a:t>
            </a:r>
            <a:r>
              <a:rPr lang="en-US" sz="2300" dirty="0">
                <a:solidFill>
                  <a:srgbClr val="0070C0"/>
                </a:solidFill>
              </a:rPr>
              <a:t>, </a:t>
            </a:r>
            <a:r>
              <a:rPr lang="en-US" sz="2300" dirty="0" smtClean="0">
                <a:solidFill>
                  <a:srgbClr val="0070C0"/>
                </a:solidFill>
              </a:rPr>
              <a:t>47</a:t>
            </a:r>
            <a:r>
              <a:rPr lang="en-US" sz="2300" baseline="30000" dirty="0" smtClean="0">
                <a:solidFill>
                  <a:srgbClr val="0070C0"/>
                </a:solidFill>
              </a:rPr>
              <a:t>o </a:t>
            </a:r>
            <a:r>
              <a:rPr lang="en-US" sz="2300" dirty="0">
                <a:solidFill>
                  <a:srgbClr val="0070C0"/>
                </a:solidFill>
              </a:rPr>
              <a:t>, </a:t>
            </a:r>
            <a:r>
              <a:rPr lang="en-US" sz="2300" dirty="0" smtClean="0">
                <a:solidFill>
                  <a:srgbClr val="0070C0"/>
                </a:solidFill>
              </a:rPr>
              <a:t>52</a:t>
            </a:r>
            <a:r>
              <a:rPr lang="en-US" sz="2300" baseline="30000" dirty="0" smtClean="0">
                <a:solidFill>
                  <a:srgbClr val="0070C0"/>
                </a:solidFill>
              </a:rPr>
              <a:t>o</a:t>
            </a:r>
            <a:r>
              <a:rPr lang="en-US" sz="2300" dirty="0" smtClean="0">
                <a:solidFill>
                  <a:srgbClr val="0070C0"/>
                </a:solidFill>
              </a:rPr>
              <a:t>, </a:t>
            </a:r>
            <a:r>
              <a:rPr lang="en-US" sz="2300" dirty="0">
                <a:solidFill>
                  <a:srgbClr val="0070C0"/>
                </a:solidFill>
              </a:rPr>
              <a:t>57</a:t>
            </a:r>
            <a:r>
              <a:rPr lang="en-US" sz="2300" baseline="30000" dirty="0" smtClean="0">
                <a:solidFill>
                  <a:srgbClr val="0070C0"/>
                </a:solidFill>
              </a:rPr>
              <a:t>o</a:t>
            </a:r>
            <a:r>
              <a:rPr lang="en-US" sz="2300" dirty="0" smtClean="0">
                <a:solidFill>
                  <a:srgbClr val="0070C0"/>
                </a:solidFill>
              </a:rPr>
              <a:t>): </a:t>
            </a:r>
            <a:r>
              <a:rPr lang="en-US" sz="2300" dirty="0" err="1" smtClean="0">
                <a:solidFill>
                  <a:srgbClr val="0070C0"/>
                </a:solidFill>
              </a:rPr>
              <a:t>BigBite</a:t>
            </a:r>
            <a:r>
              <a:rPr lang="en-US" sz="2300" dirty="0" smtClean="0">
                <a:solidFill>
                  <a:srgbClr val="0070C0"/>
                </a:solidFill>
              </a:rPr>
              <a:t> system</a:t>
            </a: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300" dirty="0" smtClean="0">
                <a:solidFill>
                  <a:srgbClr val="00B050"/>
                </a:solidFill>
              </a:rPr>
              <a:t> </a:t>
            </a:r>
            <a:r>
              <a:rPr lang="en-US" sz="2300" dirty="0" smtClean="0">
                <a:solidFill>
                  <a:srgbClr val="0070C0"/>
                </a:solidFill>
              </a:rPr>
              <a:t>~</a:t>
            </a:r>
            <a:r>
              <a:rPr lang="en-US" sz="2300" dirty="0" smtClean="0">
                <a:solidFill>
                  <a:srgbClr val="0070C0"/>
                </a:solidFill>
              </a:rPr>
              <a:t>1400 hours </a:t>
            </a:r>
            <a:r>
              <a:rPr lang="en-US" sz="2300" dirty="0" smtClean="0">
                <a:solidFill>
                  <a:srgbClr val="0070C0"/>
                </a:solidFill>
              </a:rPr>
              <a:t>for </a:t>
            </a:r>
            <a:r>
              <a:rPr lang="en-US" sz="2300" i="1" dirty="0" smtClean="0">
                <a:solidFill>
                  <a:srgbClr val="0070C0"/>
                </a:solidFill>
              </a:rPr>
              <a:t>d/u</a:t>
            </a:r>
            <a:r>
              <a:rPr lang="en-US" sz="2300" dirty="0" smtClean="0">
                <a:solidFill>
                  <a:srgbClr val="0070C0"/>
                </a:solidFill>
              </a:rPr>
              <a:t> measurement </a:t>
            </a:r>
            <a:r>
              <a:rPr lang="en-US" sz="2300" dirty="0">
                <a:solidFill>
                  <a:srgbClr val="0070C0"/>
                </a:solidFill>
              </a:rPr>
              <a:t>(@ 5</a:t>
            </a:r>
            <a:r>
              <a:rPr lang="en-US" sz="2300" dirty="0" smtClean="0">
                <a:solidFill>
                  <a:srgbClr val="0070C0"/>
                </a:solidFill>
              </a:rPr>
              <a:t>0</a:t>
            </a:r>
            <a:r>
              <a:rPr lang="en-US" sz="2300" dirty="0">
                <a:solidFill>
                  <a:srgbClr val="0070C0"/>
                </a:solidFill>
              </a:rPr>
              <a:t>% efficiency</a:t>
            </a:r>
            <a:r>
              <a:rPr lang="en-US" sz="2300" dirty="0" smtClean="0">
                <a:solidFill>
                  <a:srgbClr val="0070C0"/>
                </a:solidFill>
              </a:rPr>
              <a:t>)</a:t>
            </a:r>
          </a:p>
          <a:p>
            <a:pPr algn="just" eaLnBrk="1" hangingPunct="1"/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 smtClean="0">
                <a:solidFill>
                  <a:srgbClr val="002060"/>
                </a:solidFill>
              </a:rPr>
              <a:t>Desirable to check that the ratio </a:t>
            </a:r>
            <a:r>
              <a:rPr lang="en-US" sz="2500" i="1" dirty="0">
                <a:solidFill>
                  <a:srgbClr val="002060"/>
                </a:solidFill>
              </a:rPr>
              <a:t>R=</a:t>
            </a:r>
            <a:r>
              <a:rPr lang="el-GR" sz="2500" i="1" dirty="0">
                <a:solidFill>
                  <a:srgbClr val="002060"/>
                </a:solidFill>
              </a:rPr>
              <a:t>σ</a:t>
            </a:r>
            <a:r>
              <a:rPr lang="en-US" sz="2500" i="1" baseline="-25000" dirty="0">
                <a:solidFill>
                  <a:srgbClr val="002060"/>
                </a:solidFill>
              </a:rPr>
              <a:t>L</a:t>
            </a:r>
            <a:r>
              <a:rPr lang="en-US" sz="2500" i="1" dirty="0">
                <a:solidFill>
                  <a:srgbClr val="002060"/>
                </a:solidFill>
              </a:rPr>
              <a:t>/</a:t>
            </a:r>
            <a:r>
              <a:rPr lang="el-GR" sz="2500" i="1" dirty="0">
                <a:solidFill>
                  <a:srgbClr val="002060"/>
                </a:solidFill>
              </a:rPr>
              <a:t>σ</a:t>
            </a:r>
            <a:r>
              <a:rPr lang="en-US" sz="2500" i="1" baseline="-25000" dirty="0">
                <a:solidFill>
                  <a:srgbClr val="002060"/>
                </a:solidFill>
              </a:rPr>
              <a:t>T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smtClean="0">
                <a:solidFill>
                  <a:srgbClr val="002060"/>
                </a:solidFill>
              </a:rPr>
              <a:t>is the same for </a:t>
            </a:r>
            <a:r>
              <a:rPr lang="en-US" sz="2500" baseline="30000" dirty="0" smtClean="0">
                <a:solidFill>
                  <a:srgbClr val="002060"/>
                </a:solidFill>
              </a:rPr>
              <a:t>3</a:t>
            </a:r>
            <a:r>
              <a:rPr lang="en-US" sz="2500" dirty="0" smtClean="0">
                <a:solidFill>
                  <a:srgbClr val="002060"/>
                </a:solidFill>
              </a:rPr>
              <a:t>He and </a:t>
            </a:r>
            <a:r>
              <a:rPr lang="en-US" sz="2500" baseline="30000" dirty="0" smtClean="0">
                <a:solidFill>
                  <a:srgbClr val="002060"/>
                </a:solidFill>
              </a:rPr>
              <a:t>3</a:t>
            </a:r>
            <a:r>
              <a:rPr lang="en-US" sz="2500" dirty="0" smtClean="0">
                <a:solidFill>
                  <a:srgbClr val="002060"/>
                </a:solidFill>
              </a:rPr>
              <a:t>H: </a:t>
            </a:r>
            <a:r>
              <a:rPr lang="en-US" sz="2500" dirty="0" err="1" smtClean="0">
                <a:solidFill>
                  <a:srgbClr val="002060"/>
                </a:solidFill>
              </a:rPr>
              <a:t>Rosenbluth</a:t>
            </a:r>
            <a:r>
              <a:rPr lang="en-US" sz="2500" dirty="0" smtClean="0">
                <a:solidFill>
                  <a:srgbClr val="002060"/>
                </a:solidFill>
              </a:rPr>
              <a:t> separation of DIS cross sections.  </a:t>
            </a:r>
            <a:r>
              <a:rPr lang="en-US" sz="2500" dirty="0" err="1" smtClean="0">
                <a:solidFill>
                  <a:srgbClr val="002060"/>
                </a:solidFill>
              </a:rPr>
              <a:t>Jlab</a:t>
            </a:r>
            <a:r>
              <a:rPr lang="en-US" sz="2500" dirty="0" smtClean="0">
                <a:solidFill>
                  <a:srgbClr val="002060"/>
                </a:solidFill>
              </a:rPr>
              <a:t> schedule provides for 4.4, 6.6 and 8.8 GeV energies but not for 3.3, 5.5 and 7.7 GeV.</a:t>
            </a:r>
            <a:r>
              <a:rPr lang="en-US" sz="2500" baseline="-25000" dirty="0" smtClean="0">
                <a:solidFill>
                  <a:srgbClr val="002060"/>
                </a:solidFill>
              </a:rPr>
              <a:t> </a:t>
            </a:r>
            <a:endParaRPr lang="en-US" sz="2200" dirty="0" smtClean="0">
              <a:solidFill>
                <a:srgbClr val="0070C0"/>
              </a:solidFill>
            </a:endParaRP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300" dirty="0" smtClean="0">
                <a:solidFill>
                  <a:srgbClr val="0070C0"/>
                </a:solidFill>
              </a:rPr>
              <a:t>~250 </a:t>
            </a:r>
            <a:r>
              <a:rPr lang="en-US" sz="2300" dirty="0">
                <a:solidFill>
                  <a:srgbClr val="0070C0"/>
                </a:solidFill>
              </a:rPr>
              <a:t>hours for </a:t>
            </a:r>
            <a:r>
              <a:rPr lang="en-US" sz="2300" i="1" dirty="0">
                <a:solidFill>
                  <a:srgbClr val="0070C0"/>
                </a:solidFill>
              </a:rPr>
              <a:t>R=</a:t>
            </a:r>
            <a:r>
              <a:rPr lang="el-GR" sz="2300" i="1" dirty="0">
                <a:solidFill>
                  <a:srgbClr val="0070C0"/>
                </a:solidFill>
              </a:rPr>
              <a:t>σ</a:t>
            </a:r>
            <a:r>
              <a:rPr lang="en-US" sz="2300" i="1" baseline="-25000" dirty="0">
                <a:solidFill>
                  <a:srgbClr val="0070C0"/>
                </a:solidFill>
              </a:rPr>
              <a:t>L</a:t>
            </a:r>
            <a:r>
              <a:rPr lang="en-US" sz="2300" i="1" dirty="0">
                <a:solidFill>
                  <a:srgbClr val="0070C0"/>
                </a:solidFill>
              </a:rPr>
              <a:t>/</a:t>
            </a:r>
            <a:r>
              <a:rPr lang="el-GR" sz="2300" i="1" dirty="0">
                <a:solidFill>
                  <a:srgbClr val="0070C0"/>
                </a:solidFill>
              </a:rPr>
              <a:t>σ</a:t>
            </a:r>
            <a:r>
              <a:rPr lang="en-US" sz="2300" i="1" baseline="-25000" dirty="0">
                <a:solidFill>
                  <a:srgbClr val="0070C0"/>
                </a:solidFill>
              </a:rPr>
              <a:t>T</a:t>
            </a:r>
            <a:r>
              <a:rPr lang="en-US" sz="2300" dirty="0">
                <a:solidFill>
                  <a:srgbClr val="0070C0"/>
                </a:solidFill>
              </a:rPr>
              <a:t> measurement (@ </a:t>
            </a:r>
            <a:r>
              <a:rPr lang="en-US" sz="2300" dirty="0" smtClean="0">
                <a:solidFill>
                  <a:srgbClr val="0070C0"/>
                </a:solidFill>
              </a:rPr>
              <a:t>50% </a:t>
            </a:r>
            <a:r>
              <a:rPr lang="en-US" sz="2300" dirty="0">
                <a:solidFill>
                  <a:srgbClr val="0070C0"/>
                </a:solidFill>
              </a:rPr>
              <a:t>efficiency</a:t>
            </a:r>
            <a:r>
              <a:rPr lang="en-US" sz="2300" dirty="0" smtClean="0">
                <a:solidFill>
                  <a:srgbClr val="0070C0"/>
                </a:solidFill>
              </a:rPr>
              <a:t>)</a:t>
            </a:r>
            <a:endParaRPr lang="en-US" sz="2300" dirty="0" smtClean="0">
              <a:solidFill>
                <a:srgbClr val="002060"/>
              </a:solidFill>
            </a:endParaRPr>
          </a:p>
          <a:p>
            <a:pPr algn="just" eaLnBrk="1" hangingPunct="1"/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>
                <a:solidFill>
                  <a:srgbClr val="002060"/>
                </a:solidFill>
              </a:rPr>
              <a:t>T</a:t>
            </a:r>
            <a:r>
              <a:rPr lang="en-US" sz="2500" dirty="0" smtClean="0">
                <a:solidFill>
                  <a:srgbClr val="002060"/>
                </a:solidFill>
              </a:rPr>
              <a:t>arget system with helium/tritium/deuterium/hydrogen high pressure cells [25 cm long, 1.25 cm diameter, 14 </a:t>
            </a:r>
            <a:r>
              <a:rPr lang="en-US" sz="2500" dirty="0" err="1" smtClean="0">
                <a:solidFill>
                  <a:srgbClr val="002060"/>
                </a:solidFill>
              </a:rPr>
              <a:t>atm</a:t>
            </a:r>
            <a:r>
              <a:rPr lang="en-US" sz="2500" dirty="0" smtClean="0">
                <a:solidFill>
                  <a:srgbClr val="002060"/>
                </a:solidFill>
              </a:rPr>
              <a:t> (</a:t>
            </a:r>
            <a:r>
              <a:rPr lang="en-US" sz="2500" baseline="30000" dirty="0" smtClean="0">
                <a:solidFill>
                  <a:srgbClr val="002060"/>
                </a:solidFill>
              </a:rPr>
              <a:t>3</a:t>
            </a:r>
            <a:r>
              <a:rPr lang="en-US" sz="2500" dirty="0" smtClean="0">
                <a:solidFill>
                  <a:srgbClr val="002060"/>
                </a:solidFill>
              </a:rPr>
              <a:t>H), 30 </a:t>
            </a:r>
            <a:r>
              <a:rPr lang="en-US" sz="2500" dirty="0" err="1" smtClean="0">
                <a:solidFill>
                  <a:srgbClr val="002060"/>
                </a:solidFill>
              </a:rPr>
              <a:t>atm</a:t>
            </a:r>
            <a:r>
              <a:rPr lang="en-US" sz="2500" dirty="0" smtClean="0">
                <a:solidFill>
                  <a:srgbClr val="002060"/>
                </a:solidFill>
              </a:rPr>
              <a:t> (</a:t>
            </a:r>
            <a:r>
              <a:rPr lang="en-US" sz="2500" baseline="30000" dirty="0">
                <a:solidFill>
                  <a:srgbClr val="002060"/>
                </a:solidFill>
              </a:rPr>
              <a:t>1</a:t>
            </a:r>
            <a:r>
              <a:rPr lang="en-US" sz="2500" dirty="0">
                <a:solidFill>
                  <a:srgbClr val="002060"/>
                </a:solidFill>
              </a:rPr>
              <a:t>H, </a:t>
            </a:r>
            <a:r>
              <a:rPr lang="en-US" sz="2500" baseline="30000" dirty="0" smtClean="0">
                <a:solidFill>
                  <a:srgbClr val="002060"/>
                </a:solidFill>
              </a:rPr>
              <a:t>2</a:t>
            </a:r>
            <a:r>
              <a:rPr lang="en-US" sz="2500" dirty="0" smtClean="0">
                <a:solidFill>
                  <a:srgbClr val="002060"/>
                </a:solidFill>
              </a:rPr>
              <a:t>H, </a:t>
            </a:r>
            <a:r>
              <a:rPr lang="en-US" sz="2500" baseline="30000" dirty="0" smtClean="0">
                <a:solidFill>
                  <a:srgbClr val="002060"/>
                </a:solidFill>
              </a:rPr>
              <a:t>3</a:t>
            </a:r>
            <a:r>
              <a:rPr lang="en-US" sz="2500" dirty="0" smtClean="0">
                <a:solidFill>
                  <a:srgbClr val="002060"/>
                </a:solidFill>
              </a:rPr>
              <a:t>He)] is under development</a:t>
            </a:r>
            <a:r>
              <a:rPr lang="en-US" sz="2800" dirty="0" smtClean="0">
                <a:solidFill>
                  <a:srgbClr val="002060"/>
                </a:solidFill>
              </a:rPr>
              <a:t>.    </a:t>
            </a:r>
          </a:p>
        </p:txBody>
      </p:sp>
    </p:spTree>
    <p:extLst>
      <p:ext uri="{BB962C8B-B14F-4D97-AF65-F5344CB8AC3E}">
        <p14:creationId xmlns:p14="http://schemas.microsoft.com/office/powerpoint/2010/main" val="318051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98" y="0"/>
            <a:ext cx="88764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8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35102</TotalTime>
  <Words>950</Words>
  <Application>Microsoft Office PowerPoint</Application>
  <PresentationFormat>On-screen Show (4:3)</PresentationFormat>
  <Paragraphs>113</Paragraphs>
  <Slides>19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Default Design</vt:lpstr>
      <vt:lpstr>Equation</vt:lpstr>
      <vt:lpstr>MeAsurement of F2n/F2p, d/u RAtios and A=3 EMC Effect in Deep Inelastic Electron Scattering Off the Tritium and Helium MirrOr Nuclei</vt:lpstr>
      <vt:lpstr>PowerPoint Presentation</vt:lpstr>
      <vt:lpstr>PowerPoint Presentation</vt:lpstr>
      <vt:lpstr>F2n/F2p   Ratio Uncertainties</vt:lpstr>
      <vt:lpstr>PowerPoint Presentation</vt:lpstr>
      <vt:lpstr>MARATHON Projected Data</vt:lpstr>
      <vt:lpstr>PowerPoint Presentation</vt:lpstr>
      <vt:lpstr>Experimental Plan and Requirements</vt:lpstr>
      <vt:lpstr>PowerPoint Presentation</vt:lpstr>
      <vt:lpstr>PowerPoint Presentation</vt:lpstr>
      <vt:lpstr>BigBite Spectrometer – Issues</vt:lpstr>
      <vt:lpstr> Left HRS - Issues</vt:lpstr>
      <vt:lpstr>[2 x HRS]  vs [HRS + BB]  Running </vt:lpstr>
      <vt:lpstr>[2 x HRS]  Possible Run Plan Scenario </vt:lpstr>
      <vt:lpstr>Summary - Issues</vt:lpstr>
      <vt:lpstr>PowerPoint Presentation</vt:lpstr>
      <vt:lpstr>PowerPoint Presentation</vt:lpstr>
      <vt:lpstr>PowerPoint Presentation</vt:lpstr>
      <vt:lpstr>PowerPoint Presentation</vt:lpstr>
    </vt:vector>
  </TitlesOfParts>
  <Company>Kent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Physics Department</dc:creator>
  <cp:lastModifiedBy>Makis</cp:lastModifiedBy>
  <cp:revision>933</cp:revision>
  <dcterms:created xsi:type="dcterms:W3CDTF">2010-06-01T15:31:49Z</dcterms:created>
  <dcterms:modified xsi:type="dcterms:W3CDTF">2015-12-07T14:50:09Z</dcterms:modified>
</cp:coreProperties>
</file>