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7" r:id="rId2"/>
    <p:sldId id="260" r:id="rId3"/>
    <p:sldId id="284" r:id="rId4"/>
    <p:sldId id="261" r:id="rId5"/>
    <p:sldId id="264" r:id="rId6"/>
    <p:sldId id="268" r:id="rId7"/>
    <p:sldId id="270" r:id="rId8"/>
    <p:sldId id="271" r:id="rId9"/>
    <p:sldId id="275" r:id="rId10"/>
    <p:sldId id="290" r:id="rId11"/>
    <p:sldId id="285" r:id="rId12"/>
    <p:sldId id="286" r:id="rId13"/>
    <p:sldId id="292" r:id="rId14"/>
    <p:sldId id="28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-46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4933A3-ED3A-694C-BAD3-9025BB7F616B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105F1A-E863-9941-AFDA-074A53686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206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F1E7B0-8AEE-EB4D-B6E7-F3E6ADE7FCA3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4BC6CC-F1E7-9A4F-931F-552CA8A1C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3529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8" name="Rectangle 7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mbria"/>
              </a:endParaRPr>
            </a:p>
          </p:txBody>
        </p:sp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>
                <a:latin typeface="Cambria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>
                <a:latin typeface="Cambria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fld id="{5A7F71C2-B9FF-BB40-B517-924877BD493A}" type="datetime1">
              <a:rPr lang="en-US" smtClean="0"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r>
              <a:rPr lang="en-US" smtClean="0"/>
              <a:t>Hall A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82880" y="173699"/>
                <a:ext cx="8778240" cy="6510602"/>
                <a:chOff x="182880" y="173699"/>
                <a:chExt cx="8778240" cy="6510602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182880" y="173699"/>
                  <a:ext cx="8778240" cy="651060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</a:ln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Front" fov="4800000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Cambria"/>
                  </a:endParaRPr>
                </a:p>
              </p:txBody>
            </p:sp>
            <p:grpSp>
              <p:nvGrpSpPr>
                <p:cNvPr id="30" name="Group 10"/>
                <p:cNvGrpSpPr/>
                <p:nvPr/>
              </p:nvGrpSpPr>
              <p:grpSpPr>
                <a:xfrm>
                  <a:off x="256032" y="237744"/>
                  <a:ext cx="8622792" cy="6364224"/>
                  <a:chOff x="247157" y="247430"/>
                  <a:chExt cx="8622792" cy="6364224"/>
                </a:xfrm>
              </p:grpSpPr>
              <p:sp>
                <p:nvSpPr>
                  <p:cNvPr id="31" name="Rectangle 30"/>
                  <p:cNvSpPr>
                    <a:spLocks/>
                  </p:cNvSpPr>
                  <p:nvPr/>
                </p:nvSpPr>
                <p:spPr>
                  <a:xfrm>
                    <a:off x="247157" y="247430"/>
                    <a:ext cx="8622792" cy="6364224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dirty="0">
                      <a:latin typeface="Cambria"/>
                    </a:endParaRPr>
                  </a:p>
                </p:txBody>
              </p: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247157" y="6389024"/>
                    <a:ext cx="8622792" cy="15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sp>
            <p:nvSpPr>
              <p:cNvPr id="28" name="Rectangle 27"/>
              <p:cNvSpPr/>
              <p:nvPr/>
            </p:nvSpPr>
            <p:spPr>
              <a:xfrm rot="5400000">
                <a:off x="801086" y="3274090"/>
                <a:ext cx="6135624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dirty="0">
                  <a:latin typeface="Cambria"/>
                </a:endParaRPr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0800000">
              <a:off x="258763" y="1594462"/>
              <a:ext cx="357530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>
                <a:latin typeface="Cambria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059CF-F6A1-EF49-AEA8-DC818CA2D263}" type="datetime1">
              <a:rPr lang="en-US" smtClean="0"/>
              <a:t>12/7/2015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Hall A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mbria"/>
                </a:endParaRPr>
              </a:p>
            </p:txBody>
          </p:sp>
          <p:grpSp>
            <p:nvGrpSpPr>
              <p:cNvPr id="19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0" name="Rectangle 1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dirty="0">
                    <a:latin typeface="Cambria"/>
                  </a:endParaRPr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7" name="Rectangle 16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>
                <a:latin typeface="Cambria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747A5-E892-6146-A2D6-88645924BE6F}" type="datetime1">
              <a:rPr lang="en-US" smtClean="0"/>
              <a:t>12/7/2015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Hall A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7" name="Group 1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mbria"/>
                </a:endParaRPr>
              </a:p>
            </p:txBody>
          </p:sp>
          <p:grpSp>
            <p:nvGrpSpPr>
              <p:cNvPr id="21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2" name="Rectangle 21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dirty="0">
                    <a:latin typeface="Cambria"/>
                  </a:endParaRPr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>
              <a:off x="256032" y="4203192"/>
              <a:ext cx="8622792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>
                <a:latin typeface="Cambria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065F9-67FA-8C46-9B91-C5257C2EFE64}" type="datetime1">
              <a:rPr lang="en-US" smtClean="0"/>
              <a:t>12/7/2015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Hall A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4" name="Rectangle 13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mbria"/>
              </a:endParaRPr>
            </a:p>
          </p:txBody>
        </p:sp>
        <p:grpSp>
          <p:nvGrpSpPr>
            <p:cNvPr id="15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6" name="Rectangle 15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dirty="0">
                  <a:latin typeface="Cambria"/>
                </a:endParaRPr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dirty="0">
                  <a:latin typeface="Cambria"/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13890-D06B-6447-B616-92894BBCD5BE}" type="datetime1">
              <a:rPr lang="en-US" smtClean="0"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Hall A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4" name="Group 13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mbria"/>
                </a:endParaRPr>
              </a:p>
            </p:txBody>
          </p:sp>
          <p:grpSp>
            <p:nvGrpSpPr>
              <p:cNvPr id="16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7" name="Rectangle 16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dirty="0">
                    <a:latin typeface="Cambria"/>
                  </a:endParaRPr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8" name="Rectangle 17"/>
            <p:cNvSpPr/>
            <p:nvPr/>
          </p:nvSpPr>
          <p:spPr>
            <a:xfrm rot="5400000">
              <a:off x="4242277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>
                <a:latin typeface="Cambria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5DB4B-57F9-074D-BB4A-098A87A2407C}" type="datetime1">
              <a:rPr lang="en-US" smtClean="0"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Hall A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mbria"/>
              </a:endParaRPr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dirty="0">
                  <a:latin typeface="Cambria"/>
                </a:endParaRPr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dirty="0">
                  <a:latin typeface="Cambria"/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latin typeface="Cambria"/>
              </a:defRPr>
            </a:lvl1pPr>
          </a:lstStyle>
          <a:p>
            <a:fld id="{0FF0D559-60A6-284E-9062-1ED4A33C5508}" type="datetime1">
              <a:rPr lang="en-US" smtClean="0"/>
              <a:t>12/7/2015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latin typeface="Cambria"/>
              </a:defRPr>
            </a:lvl1pPr>
          </a:lstStyle>
          <a:p>
            <a:r>
              <a:rPr lang="en-US" smtClean="0"/>
              <a:t>Hall A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12" name="Rectangle 11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mbria"/>
              </a:endParaRPr>
            </a:p>
          </p:txBody>
        </p:sp>
        <p:grpSp>
          <p:nvGrpSpPr>
            <p:cNvPr id="6" name="Group 11"/>
            <p:cNvGrpSpPr/>
            <p:nvPr/>
          </p:nvGrpSpPr>
          <p:grpSpPr>
            <a:xfrm>
              <a:off x="562842" y="475488"/>
              <a:ext cx="7982713" cy="5888736"/>
              <a:chOff x="562842" y="475488"/>
              <a:chExt cx="7982713" cy="5888736"/>
            </a:xfrm>
          </p:grpSpPr>
          <p:sp>
            <p:nvSpPr>
              <p:cNvPr id="8" name="Rectangle 7"/>
              <p:cNvSpPr>
                <a:spLocks/>
              </p:cNvSpPr>
              <p:nvPr/>
            </p:nvSpPr>
            <p:spPr>
              <a:xfrm>
                <a:off x="562843" y="475488"/>
                <a:ext cx="7982712" cy="5888736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dirty="0">
                  <a:latin typeface="Cambria"/>
                </a:endParaRPr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562842" y="6133646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62842" y="3427528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fld id="{BF0B7564-F505-1941-A2F4-7C69C39C382A}" type="datetime1">
              <a:rPr lang="en-US" smtClean="0"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r>
              <a:rPr lang="en-US" smtClean="0"/>
              <a:t>Hall A Meeting</a:t>
            </a:r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2" name="Rectangle 11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mbria"/>
              </a:endParaRPr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dirty="0">
                  <a:latin typeface="Cambria"/>
                </a:endParaRPr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194D-0E40-174B-864D-93D449FA7F5F}" type="datetime1">
              <a:rPr lang="en-US" smtClean="0"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Hall A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21" name="Rectangle 2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mbria"/>
              </a:endParaRPr>
            </a:p>
          </p:txBody>
        </p:sp>
        <p:grpSp>
          <p:nvGrpSpPr>
            <p:cNvPr id="2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dirty="0">
                  <a:latin typeface="Cambria"/>
                </a:endParaRPr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dirty="0">
                  <a:latin typeface="Cambria"/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98802-C88A-1F4B-98F7-7F770D098E69}" type="datetime1">
              <a:rPr lang="en-US" smtClean="0"/>
              <a:t>12/7/2015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Hall A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mbria"/>
                </a:endParaRPr>
              </a:p>
            </p:txBody>
          </p:sp>
          <p:grpSp>
            <p:nvGrpSpPr>
              <p:cNvPr id="2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9" name="Rectangle 2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dirty="0">
                    <a:latin typeface="Cambria"/>
                  </a:endParaRPr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2" name="Rectangle 31"/>
                <p:cNvSpPr/>
                <p:nvPr/>
              </p:nvSpPr>
              <p:spPr>
                <a:xfrm>
                  <a:off x="247157" y="1612392"/>
                  <a:ext cx="8622792" cy="64008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dirty="0">
                    <a:latin typeface="Cambria"/>
                  </a:endParaRPr>
                </a:p>
              </p:txBody>
            </p:sp>
          </p:grpSp>
        </p:grpSp>
        <p:cxnSp>
          <p:nvCxnSpPr>
            <p:cNvPr id="23" name="Straight Connector 22"/>
            <p:cNvCxnSpPr/>
            <p:nvPr/>
          </p:nvCxnSpPr>
          <p:spPr>
            <a:xfrm rot="16200000" flipH="1">
              <a:off x="2217480" y="4026438"/>
              <a:ext cx="4711326" cy="2286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D22C2-3371-CE4B-A62B-2B17FB49947F}" type="datetime1">
              <a:rPr lang="en-US" smtClean="0"/>
              <a:t>12/7/2015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Hall A Meeting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mbria"/>
              </a:endParaRPr>
            </a:p>
          </p:txBody>
        </p:sp>
        <p:grpSp>
          <p:nvGrpSpPr>
            <p:cNvPr id="14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dirty="0">
                  <a:latin typeface="Cambria"/>
                </a:endParaRPr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dirty="0">
                  <a:latin typeface="Cambria"/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8F528-EAAA-CD48-B889-64753F08433B}" type="datetime1">
              <a:rPr lang="en-US" smtClean="0"/>
              <a:t>12/7/2015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Hall A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1" name="Rectangle 1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mbria"/>
              </a:endParaRPr>
            </a:p>
          </p:txBody>
        </p:sp>
        <p:grpSp>
          <p:nvGrpSpPr>
            <p:cNvPr id="1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dirty="0">
                  <a:latin typeface="Cambria"/>
                </a:endParaRPr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0182F-CF90-3E4D-A7D7-AF219923BBB5}" type="datetime1">
              <a:rPr lang="en-US" smtClean="0"/>
              <a:t>12/7/2015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Hall A Meeting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mbria"/>
                </a:endParaRPr>
              </a:p>
            </p:txBody>
          </p:sp>
          <p:grpSp>
            <p:nvGrpSpPr>
              <p:cNvPr id="1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9" name="Rectangle 1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dirty="0">
                    <a:latin typeface="Cambria"/>
                  </a:endParaRPr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>
                <a:latin typeface="Cambria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A7517-A09C-5D49-B2DE-26372B95101D}" type="datetime1">
              <a:rPr lang="en-US" smtClean="0"/>
              <a:t>12/7/2015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Hall A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fld id="{A45ACCDC-A30F-4C4A-9D94-A8839EC1D057}" type="datetime1">
              <a:rPr lang="en-US" smtClean="0"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r>
              <a:rPr lang="en-US" smtClean="0"/>
              <a:t>Hall A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Cambria"/>
                <a:ea typeface="+mn-ea"/>
                <a:cs typeface="+mn-cs"/>
              </a:defRPr>
            </a:lvl1pPr>
          </a:lstStyle>
          <a:p>
            <a:fld id="{CFE4BAC9-6D41-4691-9299-18EF07EF017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Cambria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Cambria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Cambria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Cambria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Cambria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Cambria"/>
          <a:ea typeface="+mn-ea"/>
          <a:cs typeface="+mn-cs"/>
        </a:defRPr>
      </a:lvl5pPr>
      <a:lvl6pPr marL="1485900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12913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47863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74875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6.emf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20.jpeg"/><Relationship Id="rId7" Type="http://schemas.openxmlformats.org/officeDocument/2006/relationships/image" Target="../media/image1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7.e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19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69074"/>
            <a:ext cx="7772400" cy="2069520"/>
          </a:xfrm>
        </p:spPr>
        <p:txBody>
          <a:bodyPr>
            <a:noAutofit/>
          </a:bodyPr>
          <a:lstStyle/>
          <a:p>
            <a:r>
              <a:rPr lang="en-US" sz="3200" dirty="0">
                <a:latin typeface="Calibri"/>
                <a:cs typeface="Calibri"/>
              </a:rPr>
              <a:t>Nucleon Momentum Distributions in Asymmetric Nuclei </a:t>
            </a:r>
            <a:r>
              <a:rPr lang="en-US" sz="3200" dirty="0" smtClean="0">
                <a:latin typeface="Calibri"/>
                <a:cs typeface="Calibri"/>
              </a:rPr>
              <a:t/>
            </a:r>
            <a:br>
              <a:rPr lang="en-US" sz="3200" dirty="0" smtClean="0">
                <a:latin typeface="Calibri"/>
                <a:cs typeface="Calibri"/>
              </a:rPr>
            </a:br>
            <a:r>
              <a:rPr lang="en-US" sz="3200" dirty="0" smtClean="0">
                <a:latin typeface="Calibri"/>
                <a:cs typeface="Calibri"/>
              </a:rPr>
              <a:t>A </a:t>
            </a:r>
            <a:r>
              <a:rPr lang="en-US" sz="3200" dirty="0">
                <a:latin typeface="Calibri"/>
                <a:cs typeface="Calibri"/>
              </a:rPr>
              <a:t>Comparison </a:t>
            </a:r>
            <a:r>
              <a:rPr lang="en-US" sz="3200" dirty="0" smtClean="0">
                <a:latin typeface="Calibri"/>
                <a:cs typeface="Calibri"/>
              </a:rPr>
              <a:t>of </a:t>
            </a:r>
            <a:r>
              <a:rPr lang="en-US" sz="3200" baseline="30000" dirty="0" smtClean="0">
                <a:latin typeface="Calibri"/>
                <a:cs typeface="Calibri"/>
              </a:rPr>
              <a:t>3</a:t>
            </a:r>
            <a:r>
              <a:rPr lang="en-US" sz="3200" dirty="0" smtClean="0">
                <a:latin typeface="Calibri"/>
                <a:cs typeface="Calibri"/>
              </a:rPr>
              <a:t>He(</a:t>
            </a:r>
            <a:r>
              <a:rPr lang="en-US" sz="3200" i="1" dirty="0" err="1" smtClean="0">
                <a:latin typeface="Calibri"/>
                <a:cs typeface="Calibri"/>
              </a:rPr>
              <a:t>e</a:t>
            </a:r>
            <a:r>
              <a:rPr lang="en-US" sz="3200" dirty="0" err="1" smtClean="0">
                <a:latin typeface="Calibri"/>
                <a:cs typeface="Calibri"/>
              </a:rPr>
              <a:t>,</a:t>
            </a:r>
            <a:r>
              <a:rPr lang="en-US" sz="3200" i="1" dirty="0" err="1" smtClean="0">
                <a:latin typeface="Calibri"/>
                <a:cs typeface="Calibri"/>
              </a:rPr>
              <a:t>e’p</a:t>
            </a:r>
            <a:r>
              <a:rPr lang="en-US" sz="3200" dirty="0" smtClean="0">
                <a:latin typeface="Calibri"/>
                <a:cs typeface="Calibri"/>
              </a:rPr>
              <a:t>) and </a:t>
            </a:r>
            <a:r>
              <a:rPr lang="en-US" sz="3200" baseline="30000" dirty="0" smtClean="0">
                <a:latin typeface="Calibri"/>
                <a:cs typeface="Calibri"/>
              </a:rPr>
              <a:t>3</a:t>
            </a:r>
            <a:r>
              <a:rPr lang="en-US" sz="3200" dirty="0" smtClean="0">
                <a:latin typeface="Calibri"/>
                <a:cs typeface="Calibri"/>
              </a:rPr>
              <a:t>H(</a:t>
            </a:r>
            <a:r>
              <a:rPr lang="en-US" sz="3200" i="1" dirty="0" err="1" smtClean="0">
                <a:latin typeface="Calibri"/>
                <a:cs typeface="Calibri"/>
              </a:rPr>
              <a:t>e</a:t>
            </a:r>
            <a:r>
              <a:rPr lang="en-US" sz="3200" dirty="0" err="1" smtClean="0">
                <a:latin typeface="Calibri"/>
                <a:cs typeface="Calibri"/>
              </a:rPr>
              <a:t>,</a:t>
            </a:r>
            <a:r>
              <a:rPr lang="en-US" sz="3200" i="1" dirty="0" err="1" smtClean="0">
                <a:latin typeface="Calibri"/>
                <a:cs typeface="Calibri"/>
              </a:rPr>
              <a:t>e’p</a:t>
            </a:r>
            <a:r>
              <a:rPr lang="en-US" sz="3200" dirty="0" smtClean="0">
                <a:latin typeface="Calibri"/>
                <a:cs typeface="Calibri"/>
              </a:rPr>
              <a:t>)</a:t>
            </a:r>
            <a:br>
              <a:rPr lang="en-US" sz="3200" dirty="0" smtClean="0">
                <a:latin typeface="Calibri"/>
                <a:cs typeface="Calibri"/>
              </a:rPr>
            </a:br>
            <a:r>
              <a:rPr lang="en-US" sz="3200" dirty="0" smtClean="0">
                <a:latin typeface="Calibri"/>
                <a:cs typeface="Calibri"/>
              </a:rPr>
              <a:t>PR12-13-012</a:t>
            </a:r>
            <a:endParaRPr lang="en-US" sz="3200" dirty="0">
              <a:latin typeface="Calibri"/>
              <a:cs typeface="Calibri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Lawrence Weinstein</a:t>
            </a:r>
          </a:p>
          <a:p>
            <a:r>
              <a:rPr lang="en-US" sz="2800" dirty="0" smtClean="0"/>
              <a:t>Old Dominion University</a:t>
            </a:r>
          </a:p>
          <a:p>
            <a:r>
              <a:rPr lang="en-US" sz="2800" dirty="0" smtClean="0"/>
              <a:t>Co-Spokespersons: </a:t>
            </a:r>
            <a:r>
              <a:rPr lang="en-US" sz="2800" dirty="0" err="1" smtClean="0"/>
              <a:t>Shalev</a:t>
            </a:r>
            <a:r>
              <a:rPr lang="en-US" sz="2800" dirty="0" smtClean="0"/>
              <a:t> </a:t>
            </a:r>
            <a:r>
              <a:rPr lang="en-US" sz="2800" dirty="0" err="1" smtClean="0"/>
              <a:t>Gilad</a:t>
            </a:r>
            <a:r>
              <a:rPr lang="en-US" sz="2800" dirty="0" smtClean="0"/>
              <a:t> (MIT), </a:t>
            </a:r>
          </a:p>
          <a:p>
            <a:r>
              <a:rPr lang="en-US" sz="2800" dirty="0" smtClean="0"/>
              <a:t>Or </a:t>
            </a:r>
            <a:r>
              <a:rPr lang="en-US" sz="2800" smtClean="0"/>
              <a:t>Hen (MIT)</a:t>
            </a:r>
            <a:r>
              <a:rPr lang="en-US" sz="2800" dirty="0" smtClean="0"/>
              <a:t>, Werner </a:t>
            </a:r>
            <a:r>
              <a:rPr lang="en-US" sz="2800" dirty="0" err="1" smtClean="0"/>
              <a:t>Boeglin</a:t>
            </a:r>
            <a:r>
              <a:rPr lang="en-US" sz="2800" dirty="0" smtClean="0"/>
              <a:t> (FIU)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1827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15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MCEEP Acceptance Simulations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10</a:t>
            </a:fld>
            <a:endParaRPr lang="en-US"/>
          </a:p>
        </p:txBody>
      </p:sp>
      <p:pic>
        <p:nvPicPr>
          <p:cNvPr id="9" name="Picture 8" descr="Screen Shot 2014-07-25 at 10.27.5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73" y="2516050"/>
            <a:ext cx="5855477" cy="4102272"/>
          </a:xfrm>
          <a:prstGeom prst="rect">
            <a:avLst/>
          </a:prstGeom>
        </p:spPr>
      </p:pic>
      <p:pic>
        <p:nvPicPr>
          <p:cNvPr id="10" name="Picture 9" descr="Screen Shot 2014-07-25 at 10.28.03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878" y="998057"/>
            <a:ext cx="4695856" cy="3231854"/>
          </a:xfrm>
          <a:prstGeom prst="rect">
            <a:avLst/>
          </a:prstGeom>
        </p:spPr>
      </p:pic>
      <p:pic>
        <p:nvPicPr>
          <p:cNvPr id="12" name="Picture 11" descr="Screen Shot 2014-07-25 at 10.28.17 PM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682" y="4192979"/>
            <a:ext cx="2181758" cy="2627221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1145309" y="4921660"/>
            <a:ext cx="4252364" cy="0"/>
          </a:xfrm>
          <a:prstGeom prst="line">
            <a:avLst/>
          </a:prstGeom>
          <a:ln w="38100" cmpd="sng"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876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4566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Count Estimates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07802" y="6356350"/>
            <a:ext cx="2133600" cy="365125"/>
          </a:xfrm>
        </p:spPr>
        <p:txBody>
          <a:bodyPr/>
          <a:lstStyle/>
          <a:p>
            <a:fld id="{886BB73A-582F-4420-9A14-CB10A2B2E5E8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6" descr="Screen Shot 2014-07-25 at 10.27.45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" t="2939" b="2722"/>
          <a:stretch/>
        </p:blipFill>
        <p:spPr>
          <a:xfrm>
            <a:off x="662596" y="1104351"/>
            <a:ext cx="7807728" cy="5539823"/>
          </a:xfrm>
          <a:prstGeom prst="rect">
            <a:avLst/>
          </a:prstGeom>
        </p:spPr>
      </p:pic>
      <p:pic>
        <p:nvPicPr>
          <p:cNvPr id="8" name="Picture 7" descr="Screen Shot 2014-07-25 at 10.27.50 PM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9" r="3506" b="3140"/>
          <a:stretch/>
        </p:blipFill>
        <p:spPr>
          <a:xfrm>
            <a:off x="3707345" y="1325216"/>
            <a:ext cx="4520040" cy="3147393"/>
          </a:xfrm>
          <a:prstGeom prst="rect">
            <a:avLst/>
          </a:prstGeom>
        </p:spPr>
      </p:pic>
      <p:pic>
        <p:nvPicPr>
          <p:cNvPr id="6" name="Picture 5" descr="foo.png"/>
          <p:cNvPicPr>
            <a:picLocks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346" y="1325216"/>
            <a:ext cx="4520040" cy="31473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56198" y="4210999"/>
            <a:ext cx="12192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90"/>
                </a:solidFill>
                <a:latin typeface="Calibri"/>
                <a:cs typeface="Calibri"/>
              </a:rPr>
              <a:t>MCEEP</a:t>
            </a:r>
            <a:endParaRPr lang="en-US" sz="2800" dirty="0">
              <a:solidFill>
                <a:srgbClr val="000090"/>
              </a:solidFill>
              <a:latin typeface="Calibri"/>
              <a:cs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75484" y="3040419"/>
            <a:ext cx="10714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90"/>
                </a:solidFill>
                <a:latin typeface="Calibri"/>
                <a:cs typeface="Calibri"/>
              </a:rPr>
              <a:t>MCEEP</a:t>
            </a:r>
            <a:endParaRPr lang="en-US" sz="2400" dirty="0">
              <a:solidFill>
                <a:srgbClr val="000090"/>
              </a:solidFill>
              <a:latin typeface="Calibri"/>
              <a:cs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84359" y="2527282"/>
            <a:ext cx="9621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Calibri"/>
                <a:cs typeface="Calibri"/>
              </a:rPr>
              <a:t>SIMC: </a:t>
            </a:r>
          </a:p>
          <a:p>
            <a:r>
              <a:rPr lang="en-US" sz="2000" dirty="0" smtClean="0">
                <a:solidFill>
                  <a:srgbClr val="FF0000"/>
                </a:solidFill>
                <a:latin typeface="Calibri"/>
                <a:cs typeface="Calibri"/>
              </a:rPr>
              <a:t>HRS Q1</a:t>
            </a:r>
            <a:endParaRPr lang="en-US" sz="20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46481" y="3256205"/>
            <a:ext cx="9541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  <a:latin typeface="Calibri"/>
                <a:cs typeface="Calibri"/>
              </a:rPr>
              <a:t>SIMC: </a:t>
            </a:r>
          </a:p>
          <a:p>
            <a:r>
              <a:rPr lang="en-US" sz="2000" dirty="0" smtClean="0">
                <a:solidFill>
                  <a:srgbClr val="000090"/>
                </a:solidFill>
                <a:latin typeface="Calibri"/>
                <a:cs typeface="Calibri"/>
              </a:rPr>
              <a:t>SOS Q1</a:t>
            </a:r>
            <a:endParaRPr lang="en-US" sz="2000" dirty="0">
              <a:solidFill>
                <a:srgbClr val="00009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0290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0202"/>
            <a:ext cx="91440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Results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12</a:t>
            </a:fld>
            <a:endParaRPr lang="en-US"/>
          </a:p>
        </p:txBody>
      </p:sp>
      <p:pic>
        <p:nvPicPr>
          <p:cNvPr id="7" name="Picture 6" descr="Screen Shot 2014-07-25 at 10.28.26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0" y="1430986"/>
            <a:ext cx="4128301" cy="30936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9090" y="4614009"/>
            <a:ext cx="25452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Compare to exact calculations.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8" name="Picture 7" descr="Screen Shot 2014-07-28 at 10.09.39 A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092" y="1483906"/>
            <a:ext cx="4361186" cy="302717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29206" y="1111730"/>
            <a:ext cx="31596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Reduced </a:t>
            </a:r>
            <a:r>
              <a:rPr lang="en-US" sz="2400" dirty="0">
                <a:solidFill>
                  <a:srgbClr val="0000FF"/>
                </a:solidFill>
              </a:rPr>
              <a:t>cross sections</a:t>
            </a:r>
          </a:p>
        </p:txBody>
      </p:sp>
      <p:sp>
        <p:nvSpPr>
          <p:cNvPr id="9" name="Rectangle 8"/>
          <p:cNvSpPr/>
          <p:nvPr/>
        </p:nvSpPr>
        <p:spPr>
          <a:xfrm>
            <a:off x="5565969" y="1111730"/>
            <a:ext cx="27131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C</a:t>
            </a:r>
            <a:r>
              <a:rPr lang="en-US" sz="2400" dirty="0" smtClean="0">
                <a:solidFill>
                  <a:srgbClr val="0000FF"/>
                </a:solidFill>
              </a:rPr>
              <a:t>ross section ratios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53000" y="4481709"/>
            <a:ext cx="38244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n w="18000">
                  <a:noFill/>
                  <a:prstDash val="solid"/>
                  <a:miter lim="800000"/>
                </a:ln>
                <a:solidFill>
                  <a:srgbClr val="0000FF"/>
                </a:solidFill>
              </a:rPr>
              <a:t>First high precision </a:t>
            </a:r>
            <a:r>
              <a:rPr lang="en-US" sz="2400" dirty="0" smtClean="0">
                <a:ln w="18000">
                  <a:noFill/>
                  <a:prstDash val="solid"/>
                  <a:miter lim="800000"/>
                </a:ln>
                <a:solidFill>
                  <a:srgbClr val="0000FF"/>
                </a:solidFill>
              </a:rPr>
              <a:t>model independent extraction of nuclear momentum       distribution ratio</a:t>
            </a:r>
            <a:endParaRPr lang="en-US" sz="2400" dirty="0">
              <a:ln w="18000">
                <a:noFill/>
                <a:prstDash val="solid"/>
                <a:miter lim="800000"/>
              </a:ln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82654" y="4270583"/>
            <a:ext cx="61822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P</a:t>
            </a:r>
            <a:r>
              <a:rPr lang="en-US" baseline="-25000" dirty="0" err="1" smtClean="0"/>
              <a:t>miss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263310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827456"/>
          </a:xfrm>
        </p:spPr>
        <p:txBody>
          <a:bodyPr/>
          <a:lstStyle/>
          <a:p>
            <a:r>
              <a:rPr lang="en-US" dirty="0" smtClean="0"/>
              <a:t>Moving Q1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0D559-60A6-284E-9062-1ED4A33C5508}" type="datetime1">
              <a:rPr lang="en-US" smtClean="0"/>
              <a:t>12/7/2015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Hall A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13</a:t>
            </a:fld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 rot="16200000">
            <a:off x="1617973" y="-991016"/>
            <a:ext cx="6188129" cy="8197731"/>
            <a:chOff x="542358" y="1149811"/>
            <a:chExt cx="8073979" cy="4486090"/>
          </a:xfrm>
        </p:grpSpPr>
        <p:pic>
          <p:nvPicPr>
            <p:cNvPr id="9" name="Picture 8" descr="QuadStudy.pdf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80" t="7259" b="5017"/>
            <a:stretch/>
          </p:blipFill>
          <p:spPr>
            <a:xfrm rot="5400000">
              <a:off x="2336303" y="-644134"/>
              <a:ext cx="4486090" cy="8073979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3968465" y="4418755"/>
              <a:ext cx="10602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90"/>
                  </a:solidFill>
                </a:rPr>
                <a:t>Nominal</a:t>
              </a:r>
              <a:endParaRPr lang="en-US" dirty="0">
                <a:solidFill>
                  <a:srgbClr val="00009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475222" y="4438857"/>
              <a:ext cx="10602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90"/>
                  </a:solidFill>
                </a:rPr>
                <a:t>Nominal</a:t>
              </a:r>
              <a:endParaRPr lang="en-US" dirty="0">
                <a:solidFill>
                  <a:srgbClr val="000090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516163" y="3056085"/>
            <a:ext cx="1765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r>
              <a:rPr lang="en-US" dirty="0" smtClean="0"/>
              <a:t>10 for visibility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8691" y="2685651"/>
            <a:ext cx="839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Counts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58840" y="5525353"/>
            <a:ext cx="28520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rgbClr val="0000FF"/>
                </a:solidFill>
              </a:rPr>
              <a:t>C</a:t>
            </a:r>
            <a:r>
              <a:rPr lang="en-US" sz="2400" dirty="0" smtClean="0">
                <a:solidFill>
                  <a:srgbClr val="0000FF"/>
                </a:solidFill>
              </a:rPr>
              <a:t>an gain a lot 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Optics need study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24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243" y="-34566"/>
            <a:ext cx="8229600" cy="1143000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61791" y="6466780"/>
            <a:ext cx="2133600" cy="365125"/>
          </a:xfrm>
        </p:spPr>
        <p:txBody>
          <a:bodyPr/>
          <a:lstStyle/>
          <a:p>
            <a:fld id="{886BB73A-582F-4420-9A14-CB10A2B2E5E8}" type="slidenum">
              <a:rPr lang="en-US" smtClean="0"/>
              <a:t>14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" y="888543"/>
            <a:ext cx="9144000" cy="267737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dirty="0" smtClean="0">
                <a:ln w="18000">
                  <a:noFill/>
                  <a:prstDash val="solid"/>
                  <a:miter lim="800000"/>
                </a:ln>
              </a:rPr>
              <a:t>Unique </a:t>
            </a:r>
            <a:r>
              <a:rPr lang="en-US" sz="4000" dirty="0">
                <a:ln w="18000">
                  <a:noFill/>
                  <a:prstDash val="solid"/>
                  <a:miter lim="800000"/>
                </a:ln>
              </a:rPr>
              <a:t>opportunity to study energy sharing in asymmetric systems</a:t>
            </a:r>
          </a:p>
          <a:p>
            <a:pPr marL="0" indent="0" algn="ctr">
              <a:buNone/>
            </a:pPr>
            <a:endParaRPr lang="en-US" sz="500" dirty="0" smtClean="0"/>
          </a:p>
          <a:p>
            <a:pPr marL="0" indent="0" algn="ctr">
              <a:buNone/>
            </a:pPr>
            <a:r>
              <a:rPr lang="en-US" sz="2200" dirty="0" smtClean="0"/>
              <a:t>[</a:t>
            </a:r>
            <a:r>
              <a:rPr lang="en-US" sz="2200" dirty="0"/>
              <a:t>Implications on the EMC Effect, </a:t>
            </a:r>
            <a:r>
              <a:rPr lang="en-US" sz="2200" dirty="0" err="1"/>
              <a:t>NuTeV</a:t>
            </a:r>
            <a:r>
              <a:rPr lang="en-US" sz="2200" dirty="0"/>
              <a:t> anomaly, Symmetry energy, Neutron Stars, test of nuclear models, and more…]</a:t>
            </a:r>
          </a:p>
          <a:p>
            <a:pPr marL="0" indent="0" algn="ctr">
              <a:buNone/>
            </a:pPr>
            <a:endParaRPr lang="en-US" sz="3500" dirty="0"/>
          </a:p>
        </p:txBody>
      </p:sp>
      <p:pic>
        <p:nvPicPr>
          <p:cNvPr id="10" name="Picture 9" descr="Screen Shot 2014-07-25 at 10.28.26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98" y="4406362"/>
            <a:ext cx="2829518" cy="2120348"/>
          </a:xfrm>
          <a:prstGeom prst="rect">
            <a:avLst/>
          </a:prstGeom>
        </p:spPr>
      </p:pic>
      <p:pic>
        <p:nvPicPr>
          <p:cNvPr id="8" name="Picture 7" descr="Screen Shot 2014-07-28 at 10.09.39 A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120" y="3776248"/>
            <a:ext cx="2951268" cy="2048527"/>
          </a:xfrm>
          <a:prstGeom prst="rect">
            <a:avLst/>
          </a:prstGeom>
        </p:spPr>
      </p:pic>
      <p:pic>
        <p:nvPicPr>
          <p:cNvPr id="9" name="Picture 8" descr="Screen Shot 2014-07-28 at 10.09.45 AM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597" y="4592014"/>
            <a:ext cx="3045865" cy="20942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3303" y="4035090"/>
            <a:ext cx="20287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Cross sections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40430" y="3434721"/>
            <a:ext cx="903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Ratio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08283" y="4250534"/>
            <a:ext cx="22108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Energy Sharing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26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790271"/>
          </a:xfrm>
        </p:spPr>
        <p:txBody>
          <a:bodyPr>
            <a:noAutofit/>
          </a:bodyPr>
          <a:lstStyle/>
          <a:p>
            <a:r>
              <a:rPr lang="en-US" sz="3200" dirty="0" smtClean="0"/>
              <a:t>Short Range Correlations in Nuclei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208" y="983614"/>
            <a:ext cx="8300615" cy="4334767"/>
          </a:xfrm>
          <a:solidFill>
            <a:srgbClr val="FFFFFF"/>
          </a:solidFill>
        </p:spPr>
        <p:txBody>
          <a:bodyPr>
            <a:noAutofit/>
          </a:bodyPr>
          <a:lstStyle/>
          <a:p>
            <a:r>
              <a:rPr lang="en-US" sz="2000" dirty="0" smtClean="0"/>
              <a:t>Almost all nucleons with </a:t>
            </a:r>
            <a:r>
              <a:rPr lang="en-US" sz="2000" i="1" dirty="0" smtClean="0"/>
              <a:t>p</a:t>
            </a:r>
            <a:r>
              <a:rPr lang="en-US" sz="2000" dirty="0" smtClean="0"/>
              <a:t> &gt; 275 MeV/c belong to a SRC </a:t>
            </a:r>
            <a:r>
              <a:rPr lang="en-US" sz="2000" i="1" dirty="0" smtClean="0"/>
              <a:t>NN</a:t>
            </a:r>
            <a:r>
              <a:rPr lang="en-US" sz="2000" dirty="0" smtClean="0"/>
              <a:t> pair</a:t>
            </a:r>
          </a:p>
          <a:p>
            <a:r>
              <a:rPr lang="en-US" sz="2000" dirty="0" smtClean="0"/>
              <a:t>90% of these are </a:t>
            </a:r>
            <a:r>
              <a:rPr lang="en-US" sz="2000" i="1" dirty="0" err="1" smtClean="0"/>
              <a:t>pn</a:t>
            </a:r>
            <a:r>
              <a:rPr lang="en-US" sz="2000" dirty="0" smtClean="0"/>
              <a:t> pairs, even in heavy asymmetric nuclei</a:t>
            </a:r>
          </a:p>
          <a:p>
            <a:r>
              <a:rPr lang="en-US" sz="2000" dirty="0" smtClean="0"/>
              <a:t>About </a:t>
            </a:r>
            <a:r>
              <a:rPr lang="en-US" sz="2000" dirty="0"/>
              <a:t>10% of </a:t>
            </a:r>
            <a:r>
              <a:rPr lang="en-US" sz="2000" dirty="0" smtClean="0"/>
              <a:t>nucleons in </a:t>
            </a:r>
            <a:r>
              <a:rPr lang="en-US" sz="2000" baseline="30000" dirty="0" smtClean="0"/>
              <a:t>3</a:t>
            </a:r>
            <a:r>
              <a:rPr lang="en-US" sz="2000" dirty="0" smtClean="0"/>
              <a:t>He (and presumably </a:t>
            </a:r>
            <a:r>
              <a:rPr lang="en-US" sz="2000" baseline="30000" dirty="0" smtClean="0"/>
              <a:t>3</a:t>
            </a:r>
            <a:r>
              <a:rPr lang="en-US" sz="2000" dirty="0" smtClean="0"/>
              <a:t>H) belong to SRC </a:t>
            </a:r>
            <a:r>
              <a:rPr lang="en-US" sz="2000" i="1" dirty="0" smtClean="0"/>
              <a:t>NN</a:t>
            </a:r>
            <a:r>
              <a:rPr lang="en-US" sz="2000" dirty="0" smtClean="0"/>
              <a:t> pairs </a:t>
            </a:r>
          </a:p>
          <a:p>
            <a:r>
              <a:rPr lang="en-US" sz="2000" dirty="0" smtClean="0"/>
              <a:t>EMC effect proportional to SRC pairs in nuclei. </a:t>
            </a:r>
          </a:p>
          <a:p>
            <a:r>
              <a:rPr lang="en-US" sz="2000" dirty="0" smtClean="0"/>
              <a:t>SRC linked to </a:t>
            </a:r>
          </a:p>
          <a:p>
            <a:pPr lvl="1"/>
            <a:r>
              <a:rPr lang="en-US" sz="1800" dirty="0" err="1" smtClean="0"/>
              <a:t>NuTeV</a:t>
            </a:r>
            <a:r>
              <a:rPr lang="en-US" sz="1800" dirty="0" smtClean="0"/>
              <a:t> anomaly</a:t>
            </a:r>
          </a:p>
          <a:p>
            <a:pPr lvl="1"/>
            <a:r>
              <a:rPr lang="en-US" sz="1800" dirty="0" smtClean="0"/>
              <a:t>Nuclear Symmetry energy and neutron stars</a:t>
            </a:r>
          </a:p>
          <a:p>
            <a:pPr lvl="1"/>
            <a:r>
              <a:rPr lang="en-US" sz="1800" dirty="0" err="1" smtClean="0"/>
              <a:t>Urca</a:t>
            </a:r>
            <a:r>
              <a:rPr lang="en-US" sz="1800" dirty="0" smtClean="0"/>
              <a:t> Cooling of neutron stars</a:t>
            </a:r>
          </a:p>
          <a:p>
            <a:pPr lvl="1"/>
            <a:r>
              <a:rPr lang="en-US" sz="1800" dirty="0" smtClean="0"/>
              <a:t>Two-component Fermi systems  </a:t>
            </a:r>
            <a:endParaRPr lang="en-US" sz="1800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A1C2A-DC1C-0541-B6D1-CED193293541}" type="datetime1">
              <a:rPr lang="en-US" smtClean="0"/>
              <a:t>12/7/2015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Hall A Meeting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65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283848"/>
            <a:ext cx="7153638" cy="934305"/>
          </a:xfrm>
        </p:spPr>
        <p:txBody>
          <a:bodyPr>
            <a:normAutofit fontScale="90000"/>
          </a:bodyPr>
          <a:lstStyle/>
          <a:p>
            <a:r>
              <a:rPr lang="en-US" i="1" dirty="0" err="1"/>
              <a:t>p</a:t>
            </a:r>
            <a:r>
              <a:rPr lang="en-US" i="1" dirty="0" err="1" smtClean="0"/>
              <a:t>n</a:t>
            </a:r>
            <a:r>
              <a:rPr lang="en-US" dirty="0" smtClean="0"/>
              <a:t> pair dominance and energy inversion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0D559-60A6-284E-9062-1ED4A33C5508}" type="datetime1">
              <a:rPr lang="en-US" smtClean="0"/>
              <a:t>12/7/2015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Hall A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3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427619" y="1547174"/>
            <a:ext cx="6626132" cy="4174411"/>
            <a:chOff x="4037157" y="1693467"/>
            <a:chExt cx="5328185" cy="2966219"/>
          </a:xfrm>
        </p:grpSpPr>
        <p:grpSp>
          <p:nvGrpSpPr>
            <p:cNvPr id="8" name="Group 7"/>
            <p:cNvGrpSpPr/>
            <p:nvPr/>
          </p:nvGrpSpPr>
          <p:grpSpPr>
            <a:xfrm>
              <a:off x="4037157" y="1693467"/>
              <a:ext cx="5328185" cy="2966219"/>
              <a:chOff x="3352324" y="3001653"/>
              <a:chExt cx="5638800" cy="3183587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3434522" y="3001653"/>
                <a:ext cx="5341323" cy="318358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11"/>
              <p:cNvGrpSpPr/>
              <p:nvPr/>
            </p:nvGrpSpPr>
            <p:grpSpPr>
              <a:xfrm>
                <a:off x="3352324" y="3172132"/>
                <a:ext cx="5638800" cy="2942890"/>
                <a:chOff x="3022600" y="596291"/>
                <a:chExt cx="5638800" cy="2942890"/>
              </a:xfrm>
            </p:grpSpPr>
            <p:pic>
              <p:nvPicPr>
                <p:cNvPr id="13" name="Picture 12" descr="latex-image-1.pdf"/>
                <p:cNvPicPr>
                  <a:picLocks noChangeAspect="1"/>
                </p:cNvPicPr>
                <p:nvPr/>
              </p:nvPicPr>
              <p:blipFill rotWithShape="1">
                <a:blip r:embed="rId3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5988"/>
                <a:stretch/>
              </p:blipFill>
              <p:spPr>
                <a:xfrm>
                  <a:off x="3022600" y="1136650"/>
                  <a:ext cx="5638800" cy="2402531"/>
                </a:xfrm>
                <a:prstGeom prst="rect">
                  <a:avLst/>
                </a:prstGeom>
              </p:spPr>
            </p:pic>
            <p:sp>
              <p:nvSpPr>
                <p:cNvPr id="14" name="Rectangle 13"/>
                <p:cNvSpPr/>
                <p:nvPr/>
              </p:nvSpPr>
              <p:spPr>
                <a:xfrm>
                  <a:off x="3286355" y="1871134"/>
                  <a:ext cx="4673937" cy="461514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aphicFrame>
              <p:nvGraphicFramePr>
                <p:cNvPr id="15" name="Object 14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4236384273"/>
                    </p:ext>
                  </p:extLst>
                </p:nvPr>
              </p:nvGraphicFramePr>
              <p:xfrm>
                <a:off x="4015061" y="596291"/>
                <a:ext cx="628194" cy="579923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9231" name="Equation" r:id="rId4" imgW="482600" imgH="431800" progId="Equation.3">
                        <p:embed/>
                      </p:oleObj>
                    </mc:Choice>
                    <mc:Fallback>
                      <p:oleObj name="Equation" r:id="rId4" imgW="482600" imgH="43180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015061" y="596291"/>
                              <a:ext cx="628194" cy="579923"/>
                            </a:xfrm>
                            <a:prstGeom prst="rect">
                              <a:avLst/>
                            </a:prstGeom>
                            <a:solidFill>
                              <a:srgbClr val="FFFFFF"/>
                            </a:solidFill>
                            <a:extLst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6" name="TextBox 15"/>
                <p:cNvSpPr txBox="1"/>
                <p:nvPr/>
              </p:nvSpPr>
              <p:spPr>
                <a:xfrm>
                  <a:off x="4906098" y="678198"/>
                  <a:ext cx="879910" cy="495496"/>
                </a:xfrm>
                <a:prstGeom prst="rect">
                  <a:avLst/>
                </a:prstGeom>
                <a:solidFill>
                  <a:srgbClr val="FFFFFF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i="1" dirty="0" smtClean="0">
                      <a:solidFill>
                        <a:srgbClr val="0000FF"/>
                      </a:solidFill>
                    </a:rPr>
                    <a:t>&lt;</a:t>
                  </a:r>
                  <a:r>
                    <a:rPr lang="en-US" sz="2400" i="1" dirty="0" err="1" smtClean="0">
                      <a:solidFill>
                        <a:srgbClr val="0000FF"/>
                      </a:solidFill>
                    </a:rPr>
                    <a:t>T</a:t>
                  </a:r>
                  <a:r>
                    <a:rPr lang="en-US" sz="2400" i="1" baseline="-25000" dirty="0" err="1" smtClean="0">
                      <a:solidFill>
                        <a:srgbClr val="0000FF"/>
                      </a:solidFill>
                    </a:rPr>
                    <a:t>p</a:t>
                  </a:r>
                  <a:r>
                    <a:rPr lang="en-US" sz="2400" i="1" dirty="0" smtClean="0">
                      <a:solidFill>
                        <a:srgbClr val="0000FF"/>
                      </a:solidFill>
                    </a:rPr>
                    <a:t>&gt;</a:t>
                  </a:r>
                  <a:endParaRPr lang="en-US" sz="2400" i="1" dirty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6094600" y="701040"/>
                  <a:ext cx="444152" cy="461665"/>
                </a:xfrm>
                <a:prstGeom prst="rect">
                  <a:avLst/>
                </a:prstGeom>
                <a:solidFill>
                  <a:srgbClr val="FFFFFF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i="1" dirty="0">
                      <a:solidFill>
                        <a:srgbClr val="0000FF"/>
                      </a:solidFill>
                    </a:rPr>
                    <a:t>n</a:t>
                  </a:r>
                </a:p>
              </p:txBody>
            </p:sp>
          </p:grpSp>
        </p:grpSp>
        <p:sp>
          <p:nvSpPr>
            <p:cNvPr id="9" name="TextBox 8"/>
            <p:cNvSpPr txBox="1"/>
            <p:nvPr/>
          </p:nvSpPr>
          <p:spPr>
            <a:xfrm>
              <a:off x="6762143" y="1920827"/>
              <a:ext cx="831440" cy="461665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solidFill>
                    <a:srgbClr val="0000FF"/>
                  </a:solidFill>
                </a:rPr>
                <a:t>&lt;</a:t>
              </a:r>
              <a:r>
                <a:rPr lang="en-US" sz="2400" i="1" dirty="0" err="1" smtClean="0">
                  <a:solidFill>
                    <a:srgbClr val="0000FF"/>
                  </a:solidFill>
                </a:rPr>
                <a:t>T</a:t>
              </a:r>
              <a:r>
                <a:rPr lang="en-US" sz="2400" i="1" baseline="-25000" dirty="0" err="1" smtClean="0">
                  <a:solidFill>
                    <a:srgbClr val="0000FF"/>
                  </a:solidFill>
                </a:rPr>
                <a:t>n</a:t>
              </a:r>
              <a:r>
                <a:rPr lang="en-US" sz="2400" i="1" dirty="0" smtClean="0">
                  <a:solidFill>
                    <a:srgbClr val="0000FF"/>
                  </a:solidFill>
                </a:rPr>
                <a:t>&gt;</a:t>
              </a:r>
              <a:endParaRPr lang="en-US" sz="2400" i="1" dirty="0">
                <a:solidFill>
                  <a:srgbClr val="0000FF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673642" y="1934474"/>
              <a:ext cx="1457732" cy="45527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solidFill>
                    <a:srgbClr val="0000FF"/>
                  </a:solidFill>
                </a:rPr>
                <a:t>&lt;</a:t>
              </a:r>
              <a:r>
                <a:rPr lang="en-US" sz="2400" i="1" dirty="0" err="1" smtClean="0">
                  <a:solidFill>
                    <a:srgbClr val="0000FF"/>
                  </a:solidFill>
                </a:rPr>
                <a:t>T</a:t>
              </a:r>
              <a:r>
                <a:rPr lang="en-US" sz="2400" i="1" baseline="-25000" dirty="0" err="1" smtClean="0">
                  <a:solidFill>
                    <a:srgbClr val="0000FF"/>
                  </a:solidFill>
                </a:rPr>
                <a:t>p</a:t>
              </a:r>
              <a:r>
                <a:rPr lang="en-US" sz="2400" i="1" dirty="0" smtClean="0">
                  <a:solidFill>
                    <a:srgbClr val="0000FF"/>
                  </a:solidFill>
                </a:rPr>
                <a:t>&gt; − &lt;</a:t>
              </a:r>
              <a:r>
                <a:rPr lang="en-US" sz="2400" i="1" dirty="0" err="1" smtClean="0">
                  <a:solidFill>
                    <a:srgbClr val="0000FF"/>
                  </a:solidFill>
                </a:rPr>
                <a:t>T</a:t>
              </a:r>
              <a:r>
                <a:rPr lang="en-US" sz="2400" i="1" baseline="-25000" dirty="0" err="1" smtClean="0">
                  <a:solidFill>
                    <a:srgbClr val="0000FF"/>
                  </a:solidFill>
                </a:rPr>
                <a:t>n</a:t>
              </a:r>
              <a:r>
                <a:rPr lang="en-US" sz="2400" i="1" dirty="0" smtClean="0">
                  <a:solidFill>
                    <a:srgbClr val="0000FF"/>
                  </a:solidFill>
                </a:rPr>
                <a:t>&gt;</a:t>
              </a:r>
            </a:p>
            <a:p>
              <a:endParaRPr lang="en-US" sz="800" i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3097474" y="5800657"/>
            <a:ext cx="57049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Average KE greater for minority nucleons!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1161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809" y="1748032"/>
            <a:ext cx="7345363" cy="477259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Measure the </a:t>
            </a:r>
            <a:r>
              <a:rPr lang="en-US" dirty="0" err="1" smtClean="0"/>
              <a:t>quasielastic</a:t>
            </a:r>
            <a:r>
              <a:rPr lang="en-US" dirty="0" smtClean="0"/>
              <a:t> (</a:t>
            </a:r>
            <a:r>
              <a:rPr lang="en-US" i="1" dirty="0" err="1" smtClean="0"/>
              <a:t>e,e’p</a:t>
            </a:r>
            <a:r>
              <a:rPr lang="en-US" dirty="0" smtClean="0"/>
              <a:t>) reaction </a:t>
            </a:r>
            <a:br>
              <a:rPr lang="en-US" dirty="0" smtClean="0"/>
            </a:br>
            <a:r>
              <a:rPr lang="en-US" dirty="0" smtClean="0"/>
              <a:t>on </a:t>
            </a:r>
            <a:r>
              <a:rPr lang="en-US" baseline="30000" dirty="0" smtClean="0"/>
              <a:t>3</a:t>
            </a:r>
            <a:r>
              <a:rPr lang="en-US" dirty="0" smtClean="0"/>
              <a:t>H, and </a:t>
            </a:r>
            <a:r>
              <a:rPr lang="en-US" baseline="30000" dirty="0" smtClean="0"/>
              <a:t>3</a:t>
            </a:r>
            <a:r>
              <a:rPr lang="en-US" dirty="0" smtClean="0"/>
              <a:t>He</a:t>
            </a:r>
            <a:endParaRPr lang="en-US" i="1" dirty="0" smtClean="0"/>
          </a:p>
          <a:p>
            <a:pPr lvl="1"/>
            <a:r>
              <a:rPr lang="en-US" dirty="0" smtClean="0"/>
              <a:t>First measurement of </a:t>
            </a:r>
            <a:r>
              <a:rPr lang="en-US" baseline="30000" dirty="0" smtClean="0"/>
              <a:t>3</a:t>
            </a:r>
            <a:r>
              <a:rPr lang="en-US" dirty="0" smtClean="0"/>
              <a:t>H(</a:t>
            </a:r>
            <a:r>
              <a:rPr lang="en-US" i="1" dirty="0" err="1" smtClean="0"/>
              <a:t>e,e’p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Choose kinematics where FSI are small</a:t>
            </a:r>
          </a:p>
          <a:p>
            <a:pPr lvl="1"/>
            <a:r>
              <a:rPr lang="en-US" dirty="0" smtClean="0"/>
              <a:t>Measure cross sections sensitive to ground </a:t>
            </a:r>
            <a:br>
              <a:rPr lang="en-US" dirty="0" smtClean="0"/>
            </a:br>
            <a:r>
              <a:rPr lang="en-US" dirty="0" smtClean="0"/>
              <a:t>state momentum distributions</a:t>
            </a:r>
          </a:p>
          <a:p>
            <a:pPr lvl="1"/>
            <a:r>
              <a:rPr lang="en-US" dirty="0" smtClean="0"/>
              <a:t>Measure ratios of cross sections so residual </a:t>
            </a:r>
            <a:br>
              <a:rPr lang="en-US" dirty="0" smtClean="0"/>
            </a:br>
            <a:r>
              <a:rPr lang="en-US" dirty="0" smtClean="0"/>
              <a:t>FSI cancel</a:t>
            </a:r>
          </a:p>
          <a:p>
            <a:r>
              <a:rPr lang="en-US" dirty="0" smtClean="0"/>
              <a:t>Simple picture: Map the transition as </a:t>
            </a:r>
            <a:r>
              <a:rPr lang="en-US" dirty="0" err="1" smtClean="0"/>
              <a:t>σ</a:t>
            </a:r>
            <a:r>
              <a:rPr lang="en-US" dirty="0" smtClean="0"/>
              <a:t>(</a:t>
            </a:r>
            <a:r>
              <a:rPr lang="en-US" baseline="30000" dirty="0" smtClean="0"/>
              <a:t>3</a:t>
            </a:r>
            <a:r>
              <a:rPr lang="en-US" dirty="0" smtClean="0"/>
              <a:t>He)/</a:t>
            </a:r>
            <a:r>
              <a:rPr lang="en-US" dirty="0" err="1" smtClean="0"/>
              <a:t>σ</a:t>
            </a:r>
            <a:r>
              <a:rPr lang="en-US" dirty="0" smtClean="0"/>
              <a:t>(</a:t>
            </a:r>
            <a:r>
              <a:rPr lang="en-US" baseline="30000" dirty="0" smtClean="0"/>
              <a:t>3</a:t>
            </a:r>
            <a:r>
              <a:rPr lang="en-US" dirty="0" smtClean="0"/>
              <a:t>H) changes from 2 at small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miss</a:t>
            </a:r>
            <a:r>
              <a:rPr lang="en-US" dirty="0" smtClean="0"/>
              <a:t> due to proton counting to 1 at large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miss</a:t>
            </a:r>
            <a:r>
              <a:rPr lang="en-US" dirty="0" smtClean="0"/>
              <a:t> due to </a:t>
            </a:r>
            <a:r>
              <a:rPr lang="en-US" i="1" dirty="0" err="1" smtClean="0"/>
              <a:t>np</a:t>
            </a:r>
            <a:r>
              <a:rPr lang="en-US" dirty="0" smtClean="0"/>
              <a:t> pair counting</a:t>
            </a:r>
          </a:p>
          <a:p>
            <a:r>
              <a:rPr lang="en-US" dirty="0" smtClean="0"/>
              <a:t>Quantitative picture: compare to calculations with exact ground states and </a:t>
            </a:r>
            <a:r>
              <a:rPr lang="en-US" dirty="0" err="1" smtClean="0"/>
              <a:t>eikonal</a:t>
            </a:r>
            <a:r>
              <a:rPr lang="en-US" dirty="0" smtClean="0"/>
              <a:t> approximation FSI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DE671-EDCB-D840-89D9-EA6590252F27}" type="datetime1">
              <a:rPr lang="en-US" smtClean="0"/>
              <a:t>12/7/2015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Hall A Meeting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4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5609430" y="1748032"/>
            <a:ext cx="3176506" cy="2481871"/>
            <a:chOff x="5609430" y="1748032"/>
            <a:chExt cx="3176506" cy="2481871"/>
          </a:xfrm>
        </p:grpSpPr>
        <p:grpSp>
          <p:nvGrpSpPr>
            <p:cNvPr id="13" name="Group 12"/>
            <p:cNvGrpSpPr/>
            <p:nvPr/>
          </p:nvGrpSpPr>
          <p:grpSpPr>
            <a:xfrm>
              <a:off x="5647139" y="1748032"/>
              <a:ext cx="2978930" cy="2481871"/>
              <a:chOff x="5647139" y="1748032"/>
              <a:chExt cx="2978930" cy="2481871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5647139" y="1748032"/>
                <a:ext cx="2978930" cy="2281857"/>
                <a:chOff x="5647139" y="1748032"/>
                <a:chExt cx="2978930" cy="2281857"/>
              </a:xfrm>
            </p:grpSpPr>
            <p:pic>
              <p:nvPicPr>
                <p:cNvPr id="4" name="Picture 3" descr="MomDistCartoon2.pdf"/>
                <p:cNvPicPr>
                  <a:picLocks noChangeAspect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783215" y="1854235"/>
                  <a:ext cx="2842854" cy="2175654"/>
                </a:xfrm>
                <a:prstGeom prst="rect">
                  <a:avLst/>
                </a:prstGeom>
              </p:spPr>
            </p:pic>
            <p:sp>
              <p:nvSpPr>
                <p:cNvPr id="7" name="Rectangle 6"/>
                <p:cNvSpPr/>
                <p:nvPr/>
              </p:nvSpPr>
              <p:spPr>
                <a:xfrm>
                  <a:off x="5647139" y="1748032"/>
                  <a:ext cx="578322" cy="131382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Cambria"/>
                  </a:endParaRPr>
                </a:p>
              </p:txBody>
            </p:sp>
          </p:grpSp>
          <p:sp>
            <p:nvSpPr>
              <p:cNvPr id="12" name="Rectangle 11"/>
              <p:cNvSpPr/>
              <p:nvPr/>
            </p:nvSpPr>
            <p:spPr>
              <a:xfrm>
                <a:off x="7216993" y="3839610"/>
                <a:ext cx="1375056" cy="39029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mbria"/>
                </a:endParaRPr>
              </a:p>
            </p:txBody>
          </p:sp>
        </p:grpSp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22157255"/>
                </p:ext>
              </p:extLst>
            </p:nvPr>
          </p:nvGraphicFramePr>
          <p:xfrm>
            <a:off x="5609430" y="2143630"/>
            <a:ext cx="616031" cy="3398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59" name="Equation" r:id="rId4" imgW="368300" imgH="203200" progId="Equation.DSMT4">
                    <p:embed/>
                  </p:oleObj>
                </mc:Choice>
                <mc:Fallback>
                  <p:oleObj name="Equation" r:id="rId4" imgW="368300" imgH="203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5609430" y="2143630"/>
                          <a:ext cx="616031" cy="33987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98146038"/>
                </p:ext>
              </p:extLst>
            </p:nvPr>
          </p:nvGraphicFramePr>
          <p:xfrm>
            <a:off x="5632191" y="2669520"/>
            <a:ext cx="615950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60" name="Equation" r:id="rId6" imgW="368300" imgH="228600" progId="Equation.DSMT4">
                    <p:embed/>
                  </p:oleObj>
                </mc:Choice>
                <mc:Fallback>
                  <p:oleObj name="Equation" r:id="rId6" imgW="36830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5632191" y="2669520"/>
                          <a:ext cx="615950" cy="381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TextBox 15"/>
            <p:cNvSpPr txBox="1"/>
            <p:nvPr/>
          </p:nvSpPr>
          <p:spPr>
            <a:xfrm>
              <a:off x="8410214" y="3828270"/>
              <a:ext cx="3757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 smtClean="0">
                  <a:latin typeface="Cambria"/>
                </a:rPr>
                <a:t>k</a:t>
              </a:r>
              <a:endParaRPr lang="en-US" sz="2000" i="1" dirty="0">
                <a:latin typeface="Cambria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111141" y="3780615"/>
              <a:ext cx="41908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 err="1" smtClean="0">
                  <a:latin typeface="Cambria"/>
                </a:rPr>
                <a:t>k</a:t>
              </a:r>
              <a:r>
                <a:rPr lang="en-US" sz="2000" i="1" baseline="-25000" dirty="0" err="1" smtClean="0">
                  <a:latin typeface="Cambria"/>
                </a:rPr>
                <a:t>f</a:t>
              </a:r>
              <a:endParaRPr lang="en-US" sz="2000" i="1" baseline="-25000" dirty="0">
                <a:latin typeface="Cambr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406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623" y="300858"/>
            <a:ext cx="8187218" cy="84450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Previous </a:t>
            </a:r>
            <a:r>
              <a:rPr lang="en-US" sz="4000" baseline="30000" dirty="0" smtClean="0"/>
              <a:t>3</a:t>
            </a:r>
            <a:r>
              <a:rPr lang="en-US" sz="4000" dirty="0" smtClean="0"/>
              <a:t>He(</a:t>
            </a:r>
            <a:r>
              <a:rPr lang="en-US" sz="4000" dirty="0" err="1" smtClean="0"/>
              <a:t>e,e’p</a:t>
            </a:r>
            <a:r>
              <a:rPr lang="en-US" sz="4000" dirty="0" smtClean="0"/>
              <a:t>) measurements</a:t>
            </a:r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9FDC0-CE37-E34D-B7AB-7DFA422027DA}" type="datetime1">
              <a:rPr lang="en-US" smtClean="0"/>
              <a:t>12/7/2015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Hall A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5</a:t>
            </a:fld>
            <a:endParaRPr lang="en-US" dirty="0"/>
          </a:p>
        </p:txBody>
      </p:sp>
      <p:pic>
        <p:nvPicPr>
          <p:cNvPr id="7" name="Picture 6" descr="HeeepRvachevCda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18" y="1791755"/>
            <a:ext cx="2975115" cy="3389293"/>
          </a:xfrm>
          <a:prstGeom prst="rect">
            <a:avLst/>
          </a:prstGeom>
        </p:spPr>
      </p:pic>
      <p:pic>
        <p:nvPicPr>
          <p:cNvPr id="8" name="Picture 7" descr="HeEepContCda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833" y="1791755"/>
            <a:ext cx="2659007" cy="311811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92576" y="1422423"/>
            <a:ext cx="1444261" cy="400110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aseline="30000" dirty="0" smtClean="0">
                <a:latin typeface="Cambria"/>
              </a:rPr>
              <a:t>3</a:t>
            </a:r>
            <a:r>
              <a:rPr lang="en-US" sz="2000" dirty="0" smtClean="0">
                <a:latin typeface="Cambria"/>
              </a:rPr>
              <a:t>He(</a:t>
            </a:r>
            <a:r>
              <a:rPr lang="en-US" sz="2000" i="1" dirty="0" err="1" smtClean="0">
                <a:latin typeface="Cambria"/>
              </a:rPr>
              <a:t>e,e’p</a:t>
            </a:r>
            <a:r>
              <a:rPr lang="en-US" sz="2000" dirty="0" smtClean="0">
                <a:latin typeface="Cambria"/>
              </a:rPr>
              <a:t>)</a:t>
            </a:r>
            <a:r>
              <a:rPr lang="en-US" sz="2000" i="1" dirty="0" smtClean="0">
                <a:latin typeface="Cambria"/>
              </a:rPr>
              <a:t>d</a:t>
            </a:r>
            <a:endParaRPr lang="en-US" sz="2000" i="1" dirty="0">
              <a:latin typeface="Cambria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530858" y="1882476"/>
            <a:ext cx="0" cy="264227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598892" y="2562893"/>
            <a:ext cx="589661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580044" y="2551551"/>
            <a:ext cx="1523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mbria"/>
              </a:rPr>
              <a:t>FSI dominant</a:t>
            </a:r>
            <a:endParaRPr lang="en-US" dirty="0">
              <a:solidFill>
                <a:srgbClr val="FF0000"/>
              </a:solidFill>
              <a:latin typeface="Cambri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26806" y="3948153"/>
            <a:ext cx="8095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8000"/>
                </a:solidFill>
                <a:latin typeface="Cambria"/>
              </a:rPr>
              <a:t>PWIA</a:t>
            </a:r>
            <a:endParaRPr lang="en-US" sz="2000" dirty="0">
              <a:solidFill>
                <a:srgbClr val="008000"/>
              </a:solidFill>
              <a:latin typeface="Cambri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82269" y="2645497"/>
            <a:ext cx="622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8000"/>
                </a:solidFill>
                <a:latin typeface="Cambria"/>
              </a:rPr>
              <a:t>PWIA</a:t>
            </a:r>
            <a:endParaRPr lang="en-US" sz="1400" dirty="0">
              <a:solidFill>
                <a:srgbClr val="008000"/>
              </a:solidFill>
              <a:latin typeface="Cambri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35647" y="2303700"/>
            <a:ext cx="493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mbria"/>
              </a:rPr>
              <a:t>Full</a:t>
            </a:r>
            <a:endParaRPr lang="en-US" sz="1400" dirty="0">
              <a:latin typeface="Cambri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87673" y="1438652"/>
            <a:ext cx="1593791" cy="40011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aseline="30000" dirty="0" smtClean="0">
                <a:latin typeface="Cambria"/>
              </a:rPr>
              <a:t>3</a:t>
            </a:r>
            <a:r>
              <a:rPr lang="en-US" sz="2000" dirty="0" smtClean="0">
                <a:latin typeface="Cambria"/>
              </a:rPr>
              <a:t>He(</a:t>
            </a:r>
            <a:r>
              <a:rPr lang="en-US" sz="2000" i="1" dirty="0" err="1" smtClean="0">
                <a:latin typeface="Cambria"/>
              </a:rPr>
              <a:t>e,e’p</a:t>
            </a:r>
            <a:r>
              <a:rPr lang="en-US" sz="2000" dirty="0" smtClean="0">
                <a:latin typeface="Cambria"/>
              </a:rPr>
              <a:t>)</a:t>
            </a:r>
            <a:r>
              <a:rPr lang="en-US" sz="2000" i="1" dirty="0" err="1" smtClean="0">
                <a:latin typeface="Cambria"/>
              </a:rPr>
              <a:t>np</a:t>
            </a:r>
            <a:endParaRPr lang="en-US" sz="2000" i="1" dirty="0">
              <a:latin typeface="Cambri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9758" y="5365672"/>
            <a:ext cx="35449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mbria"/>
              </a:rPr>
              <a:t>Dominated by FSI at large </a:t>
            </a:r>
            <a:r>
              <a:rPr lang="en-US" sz="2000" i="1" dirty="0" err="1" smtClean="0">
                <a:latin typeface="Cambria"/>
              </a:rPr>
              <a:t>P</a:t>
            </a:r>
            <a:r>
              <a:rPr lang="en-US" sz="2000" baseline="-25000" dirty="0" err="1" smtClean="0">
                <a:latin typeface="Cambria"/>
              </a:rPr>
              <a:t>miss</a:t>
            </a:r>
            <a:endParaRPr lang="en-US" sz="2000" baseline="-25000" dirty="0" smtClean="0">
              <a:latin typeface="Cambria"/>
            </a:endParaRPr>
          </a:p>
          <a:p>
            <a:r>
              <a:rPr lang="en-US" sz="2000" dirty="0" smtClean="0">
                <a:latin typeface="Cambria"/>
              </a:rPr>
              <a:t>Not sensitive to </a:t>
            </a:r>
            <a:r>
              <a:rPr lang="en-US" sz="2000" i="1" dirty="0" smtClean="0">
                <a:latin typeface="Cambria"/>
              </a:rPr>
              <a:t>n</a:t>
            </a:r>
            <a:r>
              <a:rPr lang="en-US" sz="2000" dirty="0" smtClean="0">
                <a:latin typeface="Cambria"/>
              </a:rPr>
              <a:t>(</a:t>
            </a:r>
            <a:r>
              <a:rPr lang="en-US" sz="2000" i="1" dirty="0" smtClean="0">
                <a:latin typeface="Cambria"/>
              </a:rPr>
              <a:t>k</a:t>
            </a:r>
            <a:r>
              <a:rPr lang="en-US" sz="2000" dirty="0" smtClean="0">
                <a:latin typeface="Cambria"/>
              </a:rPr>
              <a:t>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958840" y="2366885"/>
            <a:ext cx="1773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Cambria"/>
              </a:rPr>
              <a:t>p</a:t>
            </a:r>
            <a:r>
              <a:rPr lang="en-US" baseline="-25000" dirty="0" smtClean="0">
                <a:latin typeface="Cambria"/>
              </a:rPr>
              <a:t>m</a:t>
            </a:r>
            <a:r>
              <a:rPr lang="en-US" dirty="0" smtClean="0">
                <a:latin typeface="Cambria"/>
              </a:rPr>
              <a:t> = 440 MeV/c</a:t>
            </a:r>
            <a:endParaRPr lang="en-US" dirty="0">
              <a:latin typeface="Cambri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958840" y="3750393"/>
            <a:ext cx="1773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Cambria"/>
              </a:rPr>
              <a:t>p</a:t>
            </a:r>
            <a:r>
              <a:rPr lang="en-US" baseline="-25000" dirty="0" smtClean="0">
                <a:latin typeface="Cambria"/>
              </a:rPr>
              <a:t>m</a:t>
            </a:r>
            <a:r>
              <a:rPr lang="en-US" dirty="0" smtClean="0">
                <a:latin typeface="Cambria"/>
              </a:rPr>
              <a:t> = 620 MeV/c</a:t>
            </a:r>
            <a:endParaRPr lang="en-US" dirty="0">
              <a:latin typeface="Cambria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37565" y="4751555"/>
            <a:ext cx="1448102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000" i="1" dirty="0">
                <a:latin typeface="Cambria"/>
              </a:rPr>
              <a:t>p</a:t>
            </a:r>
            <a:r>
              <a:rPr lang="en-US" sz="2000" baseline="-25000" dirty="0" smtClean="0">
                <a:latin typeface="Cambria"/>
              </a:rPr>
              <a:t>m</a:t>
            </a:r>
            <a:r>
              <a:rPr lang="en-US" sz="2000" dirty="0" smtClean="0">
                <a:latin typeface="Cambria"/>
              </a:rPr>
              <a:t> [MeV/c]</a:t>
            </a:r>
            <a:endParaRPr lang="en-US" sz="2000" dirty="0">
              <a:latin typeface="Cambri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177475" y="4697493"/>
            <a:ext cx="1219924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000" i="1" dirty="0" err="1" smtClean="0">
                <a:latin typeface="Cambria"/>
              </a:rPr>
              <a:t>E</a:t>
            </a:r>
            <a:r>
              <a:rPr lang="en-US" sz="2000" baseline="-25000" dirty="0" err="1" smtClean="0">
                <a:latin typeface="Cambria"/>
              </a:rPr>
              <a:t>m</a:t>
            </a:r>
            <a:r>
              <a:rPr lang="en-US" sz="2000" dirty="0" smtClean="0">
                <a:latin typeface="Cambria"/>
              </a:rPr>
              <a:t> [MeV]</a:t>
            </a:r>
            <a:endParaRPr lang="en-US" sz="2000" dirty="0">
              <a:latin typeface="Cambria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813105" y="4956543"/>
            <a:ext cx="303205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ambria"/>
              </a:rPr>
              <a:t>Data:</a:t>
            </a:r>
          </a:p>
          <a:p>
            <a:r>
              <a:rPr lang="en-US" sz="1200" dirty="0" err="1" smtClean="0">
                <a:latin typeface="Cambria"/>
              </a:rPr>
              <a:t>Rvachev</a:t>
            </a:r>
            <a:r>
              <a:rPr lang="en-US" sz="1200" dirty="0" smtClean="0">
                <a:latin typeface="Cambria"/>
              </a:rPr>
              <a:t> </a:t>
            </a:r>
            <a:r>
              <a:rPr lang="en-US" sz="1200" i="1" dirty="0" smtClean="0">
                <a:latin typeface="Cambria"/>
              </a:rPr>
              <a:t>et al</a:t>
            </a:r>
            <a:r>
              <a:rPr lang="en-US" sz="1200" dirty="0" smtClean="0">
                <a:latin typeface="Cambria"/>
              </a:rPr>
              <a:t>., PRL94 192302</a:t>
            </a:r>
          </a:p>
          <a:p>
            <a:r>
              <a:rPr lang="en-US" sz="1200" dirty="0" err="1" smtClean="0">
                <a:latin typeface="Cambria"/>
              </a:rPr>
              <a:t>Benmokhtar</a:t>
            </a:r>
            <a:r>
              <a:rPr lang="en-US" sz="1200" dirty="0" smtClean="0">
                <a:latin typeface="Cambria"/>
              </a:rPr>
              <a:t> </a:t>
            </a:r>
            <a:r>
              <a:rPr lang="en-US" sz="1200" i="1" dirty="0" smtClean="0">
                <a:latin typeface="Cambria"/>
              </a:rPr>
              <a:t>et al</a:t>
            </a:r>
            <a:r>
              <a:rPr lang="en-US" sz="1200" dirty="0" smtClean="0">
                <a:latin typeface="Cambria"/>
              </a:rPr>
              <a:t>., PRL94 082305</a:t>
            </a:r>
          </a:p>
          <a:p>
            <a:r>
              <a:rPr lang="en-US" sz="1200" dirty="0" smtClean="0">
                <a:latin typeface="Cambria"/>
              </a:rPr>
              <a:t>Calculations:</a:t>
            </a:r>
          </a:p>
          <a:p>
            <a:r>
              <a:rPr lang="en-US" sz="1200" dirty="0" err="1" smtClean="0">
                <a:latin typeface="Cambria"/>
              </a:rPr>
              <a:t>Ciofi</a:t>
            </a:r>
            <a:r>
              <a:rPr lang="en-US" sz="1200" dirty="0" smtClean="0">
                <a:latin typeface="Cambria"/>
              </a:rPr>
              <a:t> </a:t>
            </a:r>
            <a:r>
              <a:rPr lang="en-US" sz="1200" dirty="0" err="1" smtClean="0">
                <a:latin typeface="Cambria"/>
              </a:rPr>
              <a:t>degli</a:t>
            </a:r>
            <a:r>
              <a:rPr lang="en-US" sz="1200" dirty="0" smtClean="0">
                <a:latin typeface="Cambria"/>
              </a:rPr>
              <a:t> </a:t>
            </a:r>
            <a:r>
              <a:rPr lang="en-US" sz="1200" dirty="0" err="1" smtClean="0">
                <a:latin typeface="Cambria"/>
              </a:rPr>
              <a:t>Atti</a:t>
            </a:r>
            <a:r>
              <a:rPr lang="en-US" sz="1200" dirty="0" smtClean="0">
                <a:latin typeface="Cambria"/>
              </a:rPr>
              <a:t> and </a:t>
            </a:r>
            <a:r>
              <a:rPr lang="en-US" sz="1200" dirty="0" err="1" smtClean="0">
                <a:latin typeface="Cambria"/>
              </a:rPr>
              <a:t>Kaptari</a:t>
            </a:r>
            <a:r>
              <a:rPr lang="en-US" sz="1200" dirty="0" smtClean="0">
                <a:latin typeface="Cambria"/>
              </a:rPr>
              <a:t>, PRL95 052502</a:t>
            </a:r>
          </a:p>
          <a:p>
            <a:r>
              <a:rPr lang="en-US" sz="1200" dirty="0" err="1" smtClean="0">
                <a:latin typeface="Cambria"/>
              </a:rPr>
              <a:t>Alvioli</a:t>
            </a:r>
            <a:r>
              <a:rPr lang="en-US" sz="1200" dirty="0" smtClean="0">
                <a:latin typeface="Cambria"/>
              </a:rPr>
              <a:t> </a:t>
            </a:r>
            <a:r>
              <a:rPr lang="en-US" sz="1200" i="1" dirty="0" smtClean="0">
                <a:latin typeface="Cambria"/>
              </a:rPr>
              <a:t>et al</a:t>
            </a:r>
            <a:r>
              <a:rPr lang="en-US" sz="1200" dirty="0" smtClean="0">
                <a:latin typeface="Cambria"/>
              </a:rPr>
              <a:t>., PRC81 021001 </a:t>
            </a:r>
          </a:p>
          <a:p>
            <a:r>
              <a:rPr lang="en-US" sz="1200" dirty="0" err="1" smtClean="0">
                <a:latin typeface="Cambria"/>
              </a:rPr>
              <a:t>Laget</a:t>
            </a:r>
            <a:r>
              <a:rPr lang="en-US" sz="1200" dirty="0" smtClean="0">
                <a:latin typeface="Cambria"/>
              </a:rPr>
              <a:t>, PLB609 49 (not shown)</a:t>
            </a:r>
            <a:endParaRPr lang="en-US" sz="1200" dirty="0">
              <a:latin typeface="Cambria"/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3878156" y="2880417"/>
            <a:ext cx="1825682" cy="181443"/>
          </a:xfrm>
          <a:custGeom>
            <a:avLst/>
            <a:gdLst>
              <a:gd name="connsiteX0" fmla="*/ 0 w 1825682"/>
              <a:gd name="connsiteY0" fmla="*/ 136082 h 181443"/>
              <a:gd name="connsiteX1" fmla="*/ 294831 w 1825682"/>
              <a:gd name="connsiteY1" fmla="*/ 79381 h 181443"/>
              <a:gd name="connsiteX2" fmla="*/ 635020 w 1825682"/>
              <a:gd name="connsiteY2" fmla="*/ 0 h 181443"/>
              <a:gd name="connsiteX3" fmla="*/ 1020567 w 1825682"/>
              <a:gd name="connsiteY3" fmla="*/ 79381 h 181443"/>
              <a:gd name="connsiteX4" fmla="*/ 1383436 w 1825682"/>
              <a:gd name="connsiteY4" fmla="*/ 147423 h 181443"/>
              <a:gd name="connsiteX5" fmla="*/ 1825682 w 1825682"/>
              <a:gd name="connsiteY5" fmla="*/ 181443 h 181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25682" h="181443">
                <a:moveTo>
                  <a:pt x="0" y="136082"/>
                </a:moveTo>
                <a:cubicBezTo>
                  <a:pt x="94497" y="119071"/>
                  <a:pt x="188994" y="102061"/>
                  <a:pt x="294831" y="79381"/>
                </a:cubicBezTo>
                <a:cubicBezTo>
                  <a:pt x="400668" y="56701"/>
                  <a:pt x="514064" y="0"/>
                  <a:pt x="635020" y="0"/>
                </a:cubicBezTo>
                <a:cubicBezTo>
                  <a:pt x="755976" y="0"/>
                  <a:pt x="1020567" y="79381"/>
                  <a:pt x="1020567" y="79381"/>
                </a:cubicBezTo>
                <a:cubicBezTo>
                  <a:pt x="1145303" y="103951"/>
                  <a:pt x="1249250" y="130413"/>
                  <a:pt x="1383436" y="147423"/>
                </a:cubicBezTo>
                <a:cubicBezTo>
                  <a:pt x="1517622" y="164433"/>
                  <a:pt x="1825682" y="181443"/>
                  <a:pt x="1825682" y="181443"/>
                </a:cubicBezTo>
              </a:path>
            </a:pathLst>
          </a:cu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Cambria"/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3900835" y="4398462"/>
            <a:ext cx="1859701" cy="84199"/>
          </a:xfrm>
          <a:custGeom>
            <a:avLst/>
            <a:gdLst>
              <a:gd name="connsiteX0" fmla="*/ 0 w 1859701"/>
              <a:gd name="connsiteY0" fmla="*/ 80926 h 84199"/>
              <a:gd name="connsiteX1" fmla="*/ 340189 w 1859701"/>
              <a:gd name="connsiteY1" fmla="*/ 80926 h 84199"/>
              <a:gd name="connsiteX2" fmla="*/ 635020 w 1859701"/>
              <a:gd name="connsiteY2" fmla="*/ 46906 h 84199"/>
              <a:gd name="connsiteX3" fmla="*/ 997888 w 1859701"/>
              <a:gd name="connsiteY3" fmla="*/ 1545 h 84199"/>
              <a:gd name="connsiteX4" fmla="*/ 1360757 w 1859701"/>
              <a:gd name="connsiteY4" fmla="*/ 12885 h 84199"/>
              <a:gd name="connsiteX5" fmla="*/ 1632908 w 1859701"/>
              <a:gd name="connsiteY5" fmla="*/ 35565 h 84199"/>
              <a:gd name="connsiteX6" fmla="*/ 1859701 w 1859701"/>
              <a:gd name="connsiteY6" fmla="*/ 69586 h 84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59701" h="84199">
                <a:moveTo>
                  <a:pt x="0" y="80926"/>
                </a:moveTo>
                <a:cubicBezTo>
                  <a:pt x="117176" y="83761"/>
                  <a:pt x="234352" y="86596"/>
                  <a:pt x="340189" y="80926"/>
                </a:cubicBezTo>
                <a:cubicBezTo>
                  <a:pt x="446026" y="75256"/>
                  <a:pt x="635020" y="46906"/>
                  <a:pt x="635020" y="46906"/>
                </a:cubicBezTo>
                <a:cubicBezTo>
                  <a:pt x="744637" y="33676"/>
                  <a:pt x="876932" y="7215"/>
                  <a:pt x="997888" y="1545"/>
                </a:cubicBezTo>
                <a:cubicBezTo>
                  <a:pt x="1118844" y="-4125"/>
                  <a:pt x="1254920" y="7215"/>
                  <a:pt x="1360757" y="12885"/>
                </a:cubicBezTo>
                <a:cubicBezTo>
                  <a:pt x="1466594" y="18555"/>
                  <a:pt x="1549751" y="26115"/>
                  <a:pt x="1632908" y="35565"/>
                </a:cubicBezTo>
                <a:cubicBezTo>
                  <a:pt x="1716065" y="45015"/>
                  <a:pt x="1859701" y="69586"/>
                  <a:pt x="1859701" y="69586"/>
                </a:cubicBezTo>
              </a:path>
            </a:pathLst>
          </a:cu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Cambria"/>
            </a:endParaRPr>
          </a:p>
        </p:txBody>
      </p:sp>
      <p:sp>
        <p:nvSpPr>
          <p:cNvPr id="29" name="Freeform 28"/>
          <p:cNvSpPr/>
          <p:nvPr/>
        </p:nvSpPr>
        <p:spPr>
          <a:xfrm>
            <a:off x="1508172" y="3073200"/>
            <a:ext cx="1227201" cy="1451559"/>
          </a:xfrm>
          <a:custGeom>
            <a:avLst/>
            <a:gdLst>
              <a:gd name="connsiteX0" fmla="*/ 0 w 1227201"/>
              <a:gd name="connsiteY0" fmla="*/ 0 h 1451559"/>
              <a:gd name="connsiteX1" fmla="*/ 113396 w 1227201"/>
              <a:gd name="connsiteY1" fmla="*/ 113403 h 1451559"/>
              <a:gd name="connsiteX2" fmla="*/ 328849 w 1227201"/>
              <a:gd name="connsiteY2" fmla="*/ 226805 h 1451559"/>
              <a:gd name="connsiteX3" fmla="*/ 521623 w 1227201"/>
              <a:gd name="connsiteY3" fmla="*/ 340207 h 1451559"/>
              <a:gd name="connsiteX4" fmla="*/ 748416 w 1227201"/>
              <a:gd name="connsiteY4" fmla="*/ 510311 h 1451559"/>
              <a:gd name="connsiteX5" fmla="*/ 907171 w 1227201"/>
              <a:gd name="connsiteY5" fmla="*/ 680414 h 1451559"/>
              <a:gd name="connsiteX6" fmla="*/ 1088605 w 1227201"/>
              <a:gd name="connsiteY6" fmla="*/ 884538 h 1451559"/>
              <a:gd name="connsiteX7" fmla="*/ 1190662 w 1227201"/>
              <a:gd name="connsiteY7" fmla="*/ 1168043 h 1451559"/>
              <a:gd name="connsiteX8" fmla="*/ 1224681 w 1227201"/>
              <a:gd name="connsiteY8" fmla="*/ 1406188 h 1451559"/>
              <a:gd name="connsiteX9" fmla="*/ 1224681 w 1227201"/>
              <a:gd name="connsiteY9" fmla="*/ 1451549 h 1451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27201" h="1451559">
                <a:moveTo>
                  <a:pt x="0" y="0"/>
                </a:moveTo>
                <a:cubicBezTo>
                  <a:pt x="29294" y="37801"/>
                  <a:pt x="58588" y="75602"/>
                  <a:pt x="113396" y="113403"/>
                </a:cubicBezTo>
                <a:cubicBezTo>
                  <a:pt x="168204" y="151204"/>
                  <a:pt x="260811" y="189004"/>
                  <a:pt x="328849" y="226805"/>
                </a:cubicBezTo>
                <a:cubicBezTo>
                  <a:pt x="396887" y="264606"/>
                  <a:pt x="451695" y="292956"/>
                  <a:pt x="521623" y="340207"/>
                </a:cubicBezTo>
                <a:cubicBezTo>
                  <a:pt x="591551" y="387458"/>
                  <a:pt x="684158" y="453610"/>
                  <a:pt x="748416" y="510311"/>
                </a:cubicBezTo>
                <a:cubicBezTo>
                  <a:pt x="812674" y="567012"/>
                  <a:pt x="850473" y="618043"/>
                  <a:pt x="907171" y="680414"/>
                </a:cubicBezTo>
                <a:cubicBezTo>
                  <a:pt x="963869" y="742785"/>
                  <a:pt x="1041357" y="803267"/>
                  <a:pt x="1088605" y="884538"/>
                </a:cubicBezTo>
                <a:cubicBezTo>
                  <a:pt x="1135853" y="965809"/>
                  <a:pt x="1167983" y="1081101"/>
                  <a:pt x="1190662" y="1168043"/>
                </a:cubicBezTo>
                <a:cubicBezTo>
                  <a:pt x="1213341" y="1254985"/>
                  <a:pt x="1219011" y="1358937"/>
                  <a:pt x="1224681" y="1406188"/>
                </a:cubicBezTo>
                <a:cubicBezTo>
                  <a:pt x="1230351" y="1453439"/>
                  <a:pt x="1224681" y="1451549"/>
                  <a:pt x="1224681" y="1451549"/>
                </a:cubicBezTo>
              </a:path>
            </a:pathLst>
          </a:cu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Cambria"/>
            </a:endParaRPr>
          </a:p>
        </p:txBody>
      </p:sp>
      <p:sp>
        <p:nvSpPr>
          <p:cNvPr id="31" name="Freeform 30"/>
          <p:cNvSpPr/>
          <p:nvPr/>
        </p:nvSpPr>
        <p:spPr>
          <a:xfrm>
            <a:off x="2755532" y="4207223"/>
            <a:ext cx="328849" cy="306186"/>
          </a:xfrm>
          <a:custGeom>
            <a:avLst/>
            <a:gdLst>
              <a:gd name="connsiteX0" fmla="*/ 0 w 328849"/>
              <a:gd name="connsiteY0" fmla="*/ 306186 h 306186"/>
              <a:gd name="connsiteX1" fmla="*/ 90717 w 328849"/>
              <a:gd name="connsiteY1" fmla="*/ 68041 h 306186"/>
              <a:gd name="connsiteX2" fmla="*/ 328849 w 328849"/>
              <a:gd name="connsiteY2" fmla="*/ 0 h 306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8849" h="306186">
                <a:moveTo>
                  <a:pt x="0" y="306186"/>
                </a:moveTo>
                <a:cubicBezTo>
                  <a:pt x="17954" y="212629"/>
                  <a:pt x="35909" y="119072"/>
                  <a:pt x="90717" y="68041"/>
                </a:cubicBezTo>
                <a:cubicBezTo>
                  <a:pt x="145525" y="17010"/>
                  <a:pt x="328849" y="0"/>
                  <a:pt x="328849" y="0"/>
                </a:cubicBezTo>
              </a:path>
            </a:pathLst>
          </a:cu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60248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7083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Minimizing FSI: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68EC3-3811-8D41-8A31-49A59AF07A69}" type="datetime1">
              <a:rPr lang="en-US" smtClean="0"/>
              <a:t>12/7/2015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Hall A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6</a:t>
            </a:fld>
            <a:endParaRPr lang="en-US" dirty="0"/>
          </a:p>
        </p:txBody>
      </p:sp>
      <p:grpSp>
        <p:nvGrpSpPr>
          <p:cNvPr id="38" name="Group 37"/>
          <p:cNvGrpSpPr/>
          <p:nvPr/>
        </p:nvGrpSpPr>
        <p:grpSpPr>
          <a:xfrm>
            <a:off x="2733031" y="975783"/>
            <a:ext cx="6121409" cy="3473923"/>
            <a:chOff x="197674" y="980047"/>
            <a:chExt cx="6121409" cy="3473923"/>
          </a:xfrm>
        </p:grpSpPr>
        <p:pic>
          <p:nvPicPr>
            <p:cNvPr id="7" name="Picture 6" descr="ThetaRQDeep.pn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37"/>
            <a:stretch/>
          </p:blipFill>
          <p:spPr>
            <a:xfrm>
              <a:off x="648185" y="980047"/>
              <a:ext cx="5648445" cy="3051136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213072" y="1363682"/>
              <a:ext cx="13002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>
                  <a:solidFill>
                    <a:srgbClr val="0000FF"/>
                  </a:solidFill>
                  <a:latin typeface="Cambria"/>
                </a:rPr>
                <a:t>θ</a:t>
              </a:r>
              <a:r>
                <a:rPr lang="en-US" sz="2000" baseline="-25000" dirty="0" err="1" smtClean="0">
                  <a:solidFill>
                    <a:srgbClr val="0000FF"/>
                  </a:solidFill>
                  <a:latin typeface="Cambria"/>
                </a:rPr>
                <a:t>nq</a:t>
              </a:r>
              <a:r>
                <a:rPr lang="en-US" sz="2000" dirty="0" smtClean="0">
                  <a:solidFill>
                    <a:srgbClr val="0000FF"/>
                  </a:solidFill>
                  <a:latin typeface="Cambria"/>
                </a:rPr>
                <a:t>= 35</a:t>
              </a:r>
              <a:r>
                <a:rPr lang="en-US" sz="2000" baseline="30000" dirty="0" smtClean="0">
                  <a:solidFill>
                    <a:srgbClr val="0000FF"/>
                  </a:solidFill>
                  <a:latin typeface="Cambria"/>
                </a:rPr>
                <a:t>o</a:t>
              </a:r>
              <a:endParaRPr lang="en-US" sz="2000" baseline="30000" dirty="0">
                <a:solidFill>
                  <a:srgbClr val="0000FF"/>
                </a:solidFill>
                <a:latin typeface="Cambria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128961" y="1386939"/>
              <a:ext cx="11834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>
                  <a:latin typeface="Cambria"/>
                </a:rPr>
                <a:t>θ</a:t>
              </a:r>
              <a:r>
                <a:rPr lang="en-US" sz="2000" baseline="-25000" dirty="0" err="1" smtClean="0">
                  <a:latin typeface="Cambria"/>
                </a:rPr>
                <a:t>nq</a:t>
              </a:r>
              <a:r>
                <a:rPr lang="en-US" sz="2000" dirty="0" smtClean="0">
                  <a:latin typeface="Cambria"/>
                </a:rPr>
                <a:t>= 45</a:t>
              </a:r>
              <a:r>
                <a:rPr lang="en-US" sz="2000" baseline="30000" dirty="0" smtClean="0">
                  <a:latin typeface="Cambria"/>
                </a:rPr>
                <a:t>o</a:t>
              </a:r>
              <a:endParaRPr lang="en-US" sz="2000" baseline="30000" dirty="0">
                <a:latin typeface="Cambria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477036" y="2453587"/>
              <a:ext cx="62482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Cambria"/>
                </a:rPr>
                <a:t>75</a:t>
              </a:r>
              <a:r>
                <a:rPr lang="en-US" sz="2000" baseline="30000" dirty="0" smtClean="0">
                  <a:latin typeface="Cambria"/>
                </a:rPr>
                <a:t>o</a:t>
              </a:r>
              <a:endParaRPr lang="en-US" sz="2000" baseline="30000" dirty="0">
                <a:latin typeface="Cambria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679683" y="3082544"/>
              <a:ext cx="783568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ambria"/>
                </a:rPr>
                <a:t>PWIA</a:t>
              </a:r>
              <a:endParaRPr lang="en-US" dirty="0">
                <a:latin typeface="Cambria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039371" y="2284310"/>
              <a:ext cx="6487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ambria"/>
                </a:rPr>
                <a:t>Full</a:t>
              </a:r>
              <a:endParaRPr lang="en-US" dirty="0">
                <a:latin typeface="Cambria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384240" y="4053860"/>
              <a:ext cx="167681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 err="1" smtClean="0">
                  <a:latin typeface="Cambria"/>
                </a:rPr>
                <a:t>P</a:t>
              </a:r>
              <a:r>
                <a:rPr lang="en-US" sz="2000" baseline="-25000" dirty="0" err="1" smtClean="0">
                  <a:latin typeface="Cambria"/>
                </a:rPr>
                <a:t>miss</a:t>
              </a:r>
              <a:r>
                <a:rPr lang="en-US" sz="2000" baseline="-25000" dirty="0" smtClean="0">
                  <a:latin typeface="Cambria"/>
                </a:rPr>
                <a:t> </a:t>
              </a:r>
              <a:r>
                <a:rPr lang="en-US" sz="2000" dirty="0" smtClean="0">
                  <a:latin typeface="Cambria"/>
                </a:rPr>
                <a:t>(</a:t>
              </a:r>
              <a:r>
                <a:rPr lang="en-US" sz="2000" dirty="0" err="1" smtClean="0">
                  <a:latin typeface="Cambria"/>
                </a:rPr>
                <a:t>GeV</a:t>
              </a:r>
              <a:r>
                <a:rPr lang="en-US" sz="2000" dirty="0" smtClean="0">
                  <a:latin typeface="Cambria"/>
                </a:rPr>
                <a:t>/c)</a:t>
              </a:r>
              <a:endParaRPr lang="en-US" sz="2000" dirty="0">
                <a:latin typeface="Cambria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00113" y="3674854"/>
              <a:ext cx="538844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Cambria"/>
                </a:rPr>
                <a:t>0.1</a:t>
              </a:r>
              <a:endParaRPr lang="en-US" sz="1600" dirty="0">
                <a:latin typeface="Cambria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916773" y="3676686"/>
              <a:ext cx="517221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Cambria"/>
                </a:rPr>
                <a:t>0.5</a:t>
              </a:r>
              <a:endParaRPr lang="en-US" sz="1600" dirty="0">
                <a:latin typeface="Cambria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5563641" y="2284310"/>
              <a:ext cx="7554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FSI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cxnSp>
          <p:nvCxnSpPr>
            <p:cNvPr id="21" name="Straight Arrow Connector 20"/>
            <p:cNvCxnSpPr>
              <a:stCxn id="3" idx="2"/>
            </p:cNvCxnSpPr>
            <p:nvPr/>
          </p:nvCxnSpPr>
          <p:spPr>
            <a:xfrm flipH="1">
              <a:off x="5563641" y="2745975"/>
              <a:ext cx="377721" cy="336569"/>
            </a:xfrm>
            <a:prstGeom prst="straightConnector1">
              <a:avLst/>
            </a:prstGeom>
            <a:ln w="57150" cmpd="thickThin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 rot="16200000">
              <a:off x="-168021" y="1885385"/>
              <a:ext cx="11930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ambria"/>
                  <a:cs typeface="Cambria"/>
                </a:rPr>
                <a:t>d</a:t>
              </a:r>
              <a:r>
                <a:rPr lang="en-US" sz="2400" dirty="0" smtClean="0">
                  <a:latin typeface="Cambria"/>
                  <a:cs typeface="Cambria"/>
                </a:rPr>
                <a:t>(</a:t>
              </a:r>
              <a:r>
                <a:rPr lang="en-US" sz="2400" dirty="0" err="1" smtClean="0">
                  <a:latin typeface="Cambria"/>
                  <a:cs typeface="Cambria"/>
                </a:rPr>
                <a:t>e,e’p</a:t>
              </a:r>
              <a:r>
                <a:rPr lang="en-US" sz="2400" dirty="0" smtClean="0">
                  <a:latin typeface="Cambria"/>
                  <a:cs typeface="Cambria"/>
                </a:rPr>
                <a:t>)</a:t>
              </a:r>
              <a:endParaRPr lang="en-US" sz="2400" dirty="0">
                <a:latin typeface="Cambria"/>
                <a:cs typeface="Cambria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639873" y="3668494"/>
              <a:ext cx="538844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Cambria"/>
                </a:rPr>
                <a:t>0.1</a:t>
              </a:r>
              <a:endParaRPr lang="en-US" sz="1600" dirty="0">
                <a:latin typeface="Cambria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656533" y="3670326"/>
              <a:ext cx="517221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Cambria"/>
                </a:rPr>
                <a:t>0.5</a:t>
              </a:r>
              <a:endParaRPr lang="en-US" sz="1600" dirty="0">
                <a:latin typeface="Cambria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392861" y="3675364"/>
              <a:ext cx="538844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Cambria"/>
                </a:rPr>
                <a:t>0.1</a:t>
              </a:r>
              <a:endParaRPr lang="en-US" sz="1600" dirty="0">
                <a:latin typeface="Cambria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409521" y="3677196"/>
              <a:ext cx="517221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Cambria"/>
                </a:rPr>
                <a:t>0.5</a:t>
              </a:r>
              <a:endParaRPr lang="en-US" sz="1600" dirty="0">
                <a:latin typeface="Cambria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370395" y="2708481"/>
            <a:ext cx="3875865" cy="3920213"/>
            <a:chOff x="370395" y="2576181"/>
            <a:chExt cx="3875865" cy="3920213"/>
          </a:xfrm>
        </p:grpSpPr>
        <p:pic>
          <p:nvPicPr>
            <p:cNvPr id="40" name="Picture 39" descr="pwia_ratio_ang_dist_40_annot.pdf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00" r="6626"/>
            <a:stretch/>
          </p:blipFill>
          <p:spPr>
            <a:xfrm>
              <a:off x="370395" y="3201333"/>
              <a:ext cx="3875865" cy="3200400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496600" y="3107650"/>
              <a:ext cx="3403496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mbria"/>
                </a:rPr>
                <a:t>Ratio of FSI to PWIA calculations</a:t>
              </a:r>
              <a:endParaRPr lang="en-US" dirty="0">
                <a:latin typeface="Cambria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212046" y="6096284"/>
              <a:ext cx="4847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>
                  <a:latin typeface="Cambria"/>
                </a:rPr>
                <a:t>θ</a:t>
              </a:r>
              <a:r>
                <a:rPr lang="en-US" sz="2000" baseline="-25000" dirty="0" err="1">
                  <a:latin typeface="Cambria"/>
                </a:rPr>
                <a:t>r</a:t>
              </a:r>
              <a:r>
                <a:rPr lang="en-US" sz="2000" baseline="-25000" dirty="0" err="1" smtClean="0">
                  <a:latin typeface="Cambria"/>
                </a:rPr>
                <a:t>q</a:t>
              </a:r>
              <a:endParaRPr lang="en-US" sz="2000" baseline="30000" dirty="0">
                <a:latin typeface="Cambria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280541" y="3687536"/>
              <a:ext cx="18322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err="1">
                  <a:solidFill>
                    <a:srgbClr val="FF0000"/>
                  </a:solidFill>
                  <a:latin typeface="Cambria"/>
                </a:rPr>
                <a:t>p</a:t>
              </a:r>
              <a:r>
                <a:rPr lang="en-US" baseline="-25000" dirty="0" err="1" smtClean="0">
                  <a:solidFill>
                    <a:srgbClr val="FF0000"/>
                  </a:solidFill>
                  <a:latin typeface="Cambria"/>
                </a:rPr>
                <a:t>miss</a:t>
              </a:r>
              <a:r>
                <a:rPr lang="en-US" dirty="0" smtClean="0">
                  <a:solidFill>
                    <a:srgbClr val="FF0000"/>
                  </a:solidFill>
                  <a:latin typeface="Cambria"/>
                </a:rPr>
                <a:t> = 0.5 </a:t>
              </a:r>
              <a:r>
                <a:rPr lang="en-US" dirty="0" err="1" smtClean="0">
                  <a:solidFill>
                    <a:srgbClr val="FF0000"/>
                  </a:solidFill>
                  <a:latin typeface="Cambria"/>
                </a:rPr>
                <a:t>GeV</a:t>
              </a:r>
              <a:r>
                <a:rPr lang="en-US" dirty="0" smtClean="0">
                  <a:solidFill>
                    <a:srgbClr val="FF0000"/>
                  </a:solidFill>
                  <a:latin typeface="Cambria"/>
                </a:rPr>
                <a:t>/c</a:t>
              </a:r>
              <a:endParaRPr lang="en-US" dirty="0">
                <a:solidFill>
                  <a:srgbClr val="FF0000"/>
                </a:solidFill>
                <a:latin typeface="Cambria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059354" y="4450888"/>
              <a:ext cx="11573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8000"/>
                  </a:solidFill>
                  <a:latin typeface="Cambria"/>
                </a:rPr>
                <a:t>0.4 </a:t>
              </a:r>
              <a:r>
                <a:rPr lang="en-US" dirty="0" err="1" smtClean="0">
                  <a:solidFill>
                    <a:srgbClr val="008000"/>
                  </a:solidFill>
                  <a:latin typeface="Cambria"/>
                </a:rPr>
                <a:t>GeV</a:t>
              </a:r>
              <a:r>
                <a:rPr lang="en-US" dirty="0" smtClean="0">
                  <a:solidFill>
                    <a:srgbClr val="008000"/>
                  </a:solidFill>
                  <a:latin typeface="Cambria"/>
                </a:rPr>
                <a:t>/c</a:t>
              </a:r>
              <a:endParaRPr lang="en-US" dirty="0">
                <a:solidFill>
                  <a:srgbClr val="008000"/>
                </a:solidFill>
                <a:latin typeface="Cambria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653554" y="5398837"/>
              <a:ext cx="11573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  <a:latin typeface="Cambria"/>
                </a:rPr>
                <a:t>0.2 </a:t>
              </a:r>
              <a:r>
                <a:rPr lang="en-US" dirty="0" err="1" smtClean="0">
                  <a:solidFill>
                    <a:srgbClr val="0000FF"/>
                  </a:solidFill>
                  <a:latin typeface="Cambria"/>
                </a:rPr>
                <a:t>GeV</a:t>
              </a:r>
              <a:r>
                <a:rPr lang="en-US" dirty="0" smtClean="0">
                  <a:solidFill>
                    <a:srgbClr val="0000FF"/>
                  </a:solidFill>
                  <a:latin typeface="Cambria"/>
                </a:rPr>
                <a:t>/c</a:t>
              </a:r>
              <a:endParaRPr lang="en-US" dirty="0">
                <a:solidFill>
                  <a:srgbClr val="0000FF"/>
                </a:solidFill>
                <a:latin typeface="Cambria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76564" y="2576181"/>
              <a:ext cx="18403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aseline="30000" dirty="0" smtClean="0">
                  <a:solidFill>
                    <a:srgbClr val="0000FF"/>
                  </a:solidFill>
                  <a:latin typeface="Cambria"/>
                </a:rPr>
                <a:t>3</a:t>
              </a:r>
              <a:r>
                <a:rPr lang="en-US" sz="2400" dirty="0" smtClean="0">
                  <a:solidFill>
                    <a:srgbClr val="0000FF"/>
                  </a:solidFill>
                  <a:latin typeface="Cambria"/>
                </a:rPr>
                <a:t>He(</a:t>
              </a:r>
              <a:r>
                <a:rPr lang="en-US" sz="2400" dirty="0" err="1" smtClean="0">
                  <a:solidFill>
                    <a:srgbClr val="0000FF"/>
                  </a:solidFill>
                  <a:latin typeface="Cambria"/>
                </a:rPr>
                <a:t>e,e’p</a:t>
              </a:r>
              <a:r>
                <a:rPr lang="en-US" sz="2400" dirty="0" smtClean="0">
                  <a:solidFill>
                    <a:srgbClr val="0000FF"/>
                  </a:solidFill>
                  <a:latin typeface="Cambria"/>
                </a:rPr>
                <a:t>)</a:t>
              </a:r>
              <a:r>
                <a:rPr lang="en-US" sz="2400" dirty="0" err="1" smtClean="0">
                  <a:solidFill>
                    <a:srgbClr val="0000FF"/>
                  </a:solidFill>
                  <a:latin typeface="Cambria"/>
                </a:rPr>
                <a:t>np</a:t>
              </a:r>
              <a:r>
                <a:rPr lang="en-US" sz="2400" dirty="0" smtClean="0">
                  <a:solidFill>
                    <a:srgbClr val="0000FF"/>
                  </a:solidFill>
                  <a:latin typeface="Cambria"/>
                </a:rPr>
                <a:t> </a:t>
              </a:r>
              <a:endParaRPr lang="en-US" sz="2400" dirty="0">
                <a:solidFill>
                  <a:srgbClr val="0000FF"/>
                </a:solidFill>
                <a:latin typeface="Cambria"/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7048069" y="527348"/>
            <a:ext cx="11974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Cambria"/>
                <a:cs typeface="Cambria"/>
              </a:rPr>
              <a:t>d</a:t>
            </a:r>
            <a:r>
              <a:rPr lang="en-US" sz="2400" dirty="0" smtClean="0">
                <a:solidFill>
                  <a:srgbClr val="0000FF"/>
                </a:solidFill>
                <a:latin typeface="Cambria"/>
                <a:cs typeface="Cambria"/>
              </a:rPr>
              <a:t>(</a:t>
            </a:r>
            <a:r>
              <a:rPr lang="en-US" sz="2400" dirty="0" err="1" smtClean="0">
                <a:solidFill>
                  <a:srgbClr val="0000FF"/>
                </a:solidFill>
                <a:latin typeface="Cambria"/>
                <a:cs typeface="Cambria"/>
              </a:rPr>
              <a:t>e,e’p</a:t>
            </a:r>
            <a:r>
              <a:rPr lang="en-US" sz="2400" dirty="0" smtClean="0">
                <a:solidFill>
                  <a:srgbClr val="0000FF"/>
                </a:solidFill>
                <a:latin typeface="Cambria"/>
                <a:cs typeface="Cambria"/>
              </a:rPr>
              <a:t>)</a:t>
            </a:r>
            <a:endParaRPr lang="en-US" sz="2400" dirty="0">
              <a:solidFill>
                <a:srgbClr val="0000FF"/>
              </a:solidFill>
              <a:latin typeface="Cambria"/>
              <a:cs typeface="Cambria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048719" y="5012220"/>
            <a:ext cx="3671037" cy="52322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800" dirty="0" smtClean="0">
                <a:solidFill>
                  <a:srgbClr val="FF0000"/>
                </a:solidFill>
                <a:latin typeface="Cambria"/>
              </a:rPr>
              <a:t>Choose </a:t>
            </a:r>
            <a:r>
              <a:rPr lang="en-US" sz="2800" dirty="0" err="1" smtClean="0">
                <a:solidFill>
                  <a:srgbClr val="FF0000"/>
                </a:solidFill>
                <a:latin typeface="Cambria"/>
              </a:rPr>
              <a:t>θ</a:t>
            </a:r>
            <a:r>
              <a:rPr lang="en-US" sz="2800" baseline="-25000" dirty="0" err="1" smtClean="0">
                <a:solidFill>
                  <a:srgbClr val="FF0000"/>
                </a:solidFill>
                <a:latin typeface="Cambria"/>
              </a:rPr>
              <a:t>rq</a:t>
            </a:r>
            <a:r>
              <a:rPr lang="en-US" sz="2800" dirty="0">
                <a:solidFill>
                  <a:srgbClr val="FF0000"/>
                </a:solidFill>
                <a:latin typeface="Cambria"/>
              </a:rPr>
              <a:t>&lt;</a:t>
            </a:r>
            <a:r>
              <a:rPr lang="en-US" sz="2800" dirty="0" smtClean="0">
                <a:solidFill>
                  <a:srgbClr val="FF0000"/>
                </a:solidFill>
                <a:latin typeface="Cambria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Cambria"/>
              </a:rPr>
              <a:t>4</a:t>
            </a:r>
            <a:r>
              <a:rPr lang="en-US" sz="2800" dirty="0" smtClean="0">
                <a:solidFill>
                  <a:srgbClr val="FF0000"/>
                </a:solidFill>
                <a:latin typeface="Cambria"/>
              </a:rPr>
              <a:t>0</a:t>
            </a:r>
            <a:r>
              <a:rPr lang="en-US" sz="2800" baseline="30000" dirty="0" smtClean="0">
                <a:solidFill>
                  <a:srgbClr val="FF0000"/>
                </a:solidFill>
                <a:latin typeface="Cambria"/>
              </a:rPr>
              <a:t>o</a:t>
            </a:r>
            <a:endParaRPr lang="en-US" sz="2800" baseline="30000" dirty="0">
              <a:solidFill>
                <a:srgbClr val="FF0000"/>
              </a:solidFill>
              <a:latin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52115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" y="244158"/>
            <a:ext cx="8610600" cy="838114"/>
          </a:xfrm>
        </p:spPr>
        <p:txBody>
          <a:bodyPr>
            <a:noAutofit/>
          </a:bodyPr>
          <a:lstStyle/>
          <a:p>
            <a:r>
              <a:rPr lang="en-US" sz="3200" dirty="0" smtClean="0"/>
              <a:t>Minimizing FSI: taking ratios at </a:t>
            </a:r>
            <a:r>
              <a:rPr lang="en-US" sz="3200" i="1" dirty="0" smtClean="0"/>
              <a:t>p</a:t>
            </a:r>
            <a:r>
              <a:rPr lang="en-US" sz="3200" baseline="-25000" dirty="0" smtClean="0"/>
              <a:t>m</a:t>
            </a:r>
            <a:r>
              <a:rPr lang="en-US" sz="3200" dirty="0" smtClean="0"/>
              <a:t> = 0.5 </a:t>
            </a:r>
            <a:r>
              <a:rPr lang="en-US" sz="3200" dirty="0" err="1" smtClean="0"/>
              <a:t>GeV</a:t>
            </a:r>
            <a:r>
              <a:rPr lang="en-US" sz="3200" dirty="0" smtClean="0"/>
              <a:t>/c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6C345-90D8-BC43-9476-9818B82ED50F}" type="datetime1">
              <a:rPr lang="en-US" smtClean="0"/>
              <a:t>12/7/2015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Hall A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7</a:t>
            </a:fld>
            <a:endParaRPr lang="en-US" dirty="0"/>
          </a:p>
        </p:txBody>
      </p:sp>
      <p:pic>
        <p:nvPicPr>
          <p:cNvPr id="7" name="Picture 6" descr="Ratio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14" r="9827"/>
          <a:stretch/>
        </p:blipFill>
        <p:spPr>
          <a:xfrm>
            <a:off x="4823537" y="1078958"/>
            <a:ext cx="3564518" cy="2503691"/>
          </a:xfrm>
          <a:prstGeom prst="rect">
            <a:avLst/>
          </a:prstGeom>
        </p:spPr>
      </p:pic>
      <p:pic>
        <p:nvPicPr>
          <p:cNvPr id="8" name="Picture 7" descr="X-sect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22" r="8267"/>
          <a:stretch/>
        </p:blipFill>
        <p:spPr>
          <a:xfrm>
            <a:off x="505096" y="1136678"/>
            <a:ext cx="3616710" cy="2472278"/>
          </a:xfrm>
          <a:prstGeom prst="rect">
            <a:avLst/>
          </a:prstGeom>
        </p:spPr>
      </p:pic>
      <p:pic>
        <p:nvPicPr>
          <p:cNvPr id="9" name="Picture 8" descr="Xsect450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1059" y="3552670"/>
            <a:ext cx="3880506" cy="3074450"/>
          </a:xfrm>
          <a:prstGeom prst="rect">
            <a:avLst/>
          </a:prstGeom>
        </p:spPr>
      </p:pic>
      <p:pic>
        <p:nvPicPr>
          <p:cNvPr id="10" name="Picture 9" descr="Ratios450.jp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29" r="8267"/>
          <a:stretch/>
        </p:blipFill>
        <p:spPr>
          <a:xfrm>
            <a:off x="4468151" y="3810306"/>
            <a:ext cx="4006490" cy="289036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727507" y="2049103"/>
            <a:ext cx="6597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aseline="30000" dirty="0" smtClean="0">
                <a:solidFill>
                  <a:srgbClr val="FF0000"/>
                </a:solidFill>
                <a:latin typeface="Cambria"/>
              </a:rPr>
              <a:t>3</a:t>
            </a:r>
            <a:r>
              <a:rPr lang="en-US" sz="2400" dirty="0" smtClean="0">
                <a:solidFill>
                  <a:srgbClr val="FF0000"/>
                </a:solidFill>
                <a:latin typeface="Cambria"/>
              </a:rPr>
              <a:t>He</a:t>
            </a:r>
            <a:endParaRPr lang="en-US" sz="2400" dirty="0">
              <a:solidFill>
                <a:srgbClr val="FF0000"/>
              </a:solidFill>
              <a:latin typeface="Cambri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95527" y="2568488"/>
            <a:ext cx="509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aseline="30000" dirty="0" smtClean="0">
                <a:solidFill>
                  <a:srgbClr val="0000FF"/>
                </a:solidFill>
                <a:latin typeface="Cambria"/>
              </a:rPr>
              <a:t>3</a:t>
            </a:r>
            <a:r>
              <a:rPr lang="en-US" sz="2400" dirty="0" smtClean="0">
                <a:solidFill>
                  <a:srgbClr val="0000FF"/>
                </a:solidFill>
                <a:latin typeface="Cambria"/>
              </a:rPr>
              <a:t>H</a:t>
            </a:r>
            <a:endParaRPr lang="en-US" sz="2400" dirty="0">
              <a:solidFill>
                <a:srgbClr val="0000FF"/>
              </a:solidFill>
              <a:latin typeface="Cambri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79915" y="5347202"/>
            <a:ext cx="509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aseline="30000" dirty="0" smtClean="0">
                <a:solidFill>
                  <a:srgbClr val="0000FF"/>
                </a:solidFill>
                <a:latin typeface="Cambria"/>
              </a:rPr>
              <a:t>3</a:t>
            </a:r>
            <a:r>
              <a:rPr lang="en-US" sz="2400" dirty="0" smtClean="0">
                <a:solidFill>
                  <a:srgbClr val="0000FF"/>
                </a:solidFill>
                <a:latin typeface="Cambria"/>
              </a:rPr>
              <a:t>H</a:t>
            </a:r>
            <a:endParaRPr lang="en-US" sz="2400" dirty="0">
              <a:solidFill>
                <a:srgbClr val="0000FF"/>
              </a:solidFill>
              <a:latin typeface="Cambri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81488" y="5765577"/>
            <a:ext cx="6597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aseline="30000" dirty="0" smtClean="0">
                <a:solidFill>
                  <a:srgbClr val="FF0000"/>
                </a:solidFill>
                <a:latin typeface="Cambria"/>
              </a:rPr>
              <a:t>3</a:t>
            </a:r>
            <a:r>
              <a:rPr lang="en-US" sz="2400" dirty="0" smtClean="0">
                <a:solidFill>
                  <a:srgbClr val="FF0000"/>
                </a:solidFill>
                <a:latin typeface="Cambria"/>
              </a:rPr>
              <a:t>He</a:t>
            </a:r>
            <a:endParaRPr lang="en-US" sz="2400" dirty="0">
              <a:solidFill>
                <a:srgbClr val="FF0000"/>
              </a:solidFill>
              <a:latin typeface="Cambri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70222" y="2245322"/>
            <a:ext cx="976133" cy="64633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Cambria"/>
              </a:rPr>
              <a:t>x</a:t>
            </a:r>
            <a:r>
              <a:rPr lang="en-US" dirty="0" smtClean="0">
                <a:solidFill>
                  <a:srgbClr val="FF0000"/>
                </a:solidFill>
                <a:latin typeface="Cambria"/>
              </a:rPr>
              <a:t> = 1</a:t>
            </a:r>
          </a:p>
          <a:p>
            <a:r>
              <a:rPr lang="en-US" dirty="0">
                <a:solidFill>
                  <a:srgbClr val="FF0000"/>
                </a:solidFill>
                <a:latin typeface="Cambria"/>
              </a:rPr>
              <a:t>m</a:t>
            </a:r>
            <a:r>
              <a:rPr lang="en-US" dirty="0" smtClean="0">
                <a:solidFill>
                  <a:srgbClr val="FF0000"/>
                </a:solidFill>
                <a:latin typeface="Cambria"/>
              </a:rPr>
              <a:t>ax FSI</a:t>
            </a:r>
            <a:endParaRPr lang="en-US" dirty="0">
              <a:solidFill>
                <a:srgbClr val="FF0000"/>
              </a:solidFill>
              <a:latin typeface="Cambri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10599" y="5024036"/>
            <a:ext cx="944799" cy="64633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Cambria"/>
              </a:rPr>
              <a:t>x</a:t>
            </a:r>
            <a:r>
              <a:rPr lang="en-US" dirty="0" smtClean="0">
                <a:solidFill>
                  <a:srgbClr val="FF0000"/>
                </a:solidFill>
                <a:latin typeface="Cambria"/>
              </a:rPr>
              <a:t> = 1.5</a:t>
            </a:r>
          </a:p>
          <a:p>
            <a:r>
              <a:rPr lang="en-US" dirty="0" smtClean="0">
                <a:solidFill>
                  <a:srgbClr val="FF0000"/>
                </a:solidFill>
                <a:latin typeface="Cambria"/>
              </a:rPr>
              <a:t>min FSI</a:t>
            </a:r>
            <a:endParaRPr lang="en-US" dirty="0">
              <a:solidFill>
                <a:srgbClr val="FF0000"/>
              </a:solidFill>
              <a:latin typeface="Cambri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04421" y="1907727"/>
            <a:ext cx="557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"/>
              </a:rPr>
              <a:t>Full </a:t>
            </a:r>
            <a:endParaRPr lang="en-US" dirty="0">
              <a:latin typeface="Cambri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28990" y="2845487"/>
            <a:ext cx="6848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mbria"/>
              </a:rPr>
              <a:t>PWIA</a:t>
            </a:r>
            <a:endParaRPr lang="en-US" sz="1600" dirty="0">
              <a:latin typeface="Cambri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74283" y="6331334"/>
            <a:ext cx="1149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"/>
              </a:rPr>
              <a:t>L. </a:t>
            </a:r>
            <a:r>
              <a:rPr lang="en-US" dirty="0" err="1" smtClean="0">
                <a:latin typeface="Cambria"/>
              </a:rPr>
              <a:t>Kaptari</a:t>
            </a:r>
            <a:endParaRPr lang="en-US" dirty="0">
              <a:latin typeface="Cambri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33641" y="1353729"/>
            <a:ext cx="90301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Ratio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27334" y="2383822"/>
            <a:ext cx="829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PWIA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72089" y="1815394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Full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87838" y="5324048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Full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779734" y="4839370"/>
            <a:ext cx="829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PWIA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34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Minimizing FSI: taking ratios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25268-B323-CE46-8040-680A8E5464FE}" type="datetime1">
              <a:rPr lang="en-US" smtClean="0"/>
              <a:t>12/7/2015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Hall A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8</a:t>
            </a:fld>
            <a:endParaRPr lang="en-US" dirty="0"/>
          </a:p>
        </p:txBody>
      </p:sp>
      <p:pic>
        <p:nvPicPr>
          <p:cNvPr id="7" name="Picture 6" descr="3He_3H_FSI_PWIA_3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100" y="1255603"/>
            <a:ext cx="5498592" cy="36697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53000" y="3452788"/>
            <a:ext cx="8095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Cambria"/>
              </a:rPr>
              <a:t>PWIA</a:t>
            </a:r>
            <a:endParaRPr lang="en-US" sz="2000" dirty="0">
              <a:solidFill>
                <a:srgbClr val="FF0000"/>
              </a:solidFill>
              <a:latin typeface="Cambri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8544" y="3835442"/>
            <a:ext cx="7637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Cambria"/>
              </a:rPr>
              <a:t>FULL</a:t>
            </a:r>
            <a:endParaRPr lang="en-US" sz="2000" dirty="0">
              <a:solidFill>
                <a:srgbClr val="0000FF"/>
              </a:solidFill>
              <a:latin typeface="Cambria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4416490"/>
              </p:ext>
            </p:extLst>
          </p:nvPr>
        </p:nvGraphicFramePr>
        <p:xfrm>
          <a:off x="403053" y="2592004"/>
          <a:ext cx="1774226" cy="8279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4" name="Equation" r:id="rId4" imgW="952500" imgH="444500" progId="Equation.DSMT4">
                  <p:embed/>
                </p:oleObj>
              </mc:Choice>
              <mc:Fallback>
                <p:oleObj name="Equation" r:id="rId4" imgW="952500" imgH="444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3053" y="2592004"/>
                        <a:ext cx="1774226" cy="8279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838702" y="4617712"/>
            <a:ext cx="1416417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latin typeface="Cambria"/>
              </a:rPr>
              <a:t>P</a:t>
            </a:r>
            <a:r>
              <a:rPr lang="en-US" sz="2000" baseline="-25000" dirty="0" smtClean="0">
                <a:latin typeface="Cambria"/>
              </a:rPr>
              <a:t>m</a:t>
            </a:r>
            <a:r>
              <a:rPr lang="en-US" sz="2000" dirty="0" smtClean="0">
                <a:latin typeface="Cambria"/>
              </a:rPr>
              <a:t> (</a:t>
            </a:r>
            <a:r>
              <a:rPr lang="en-US" sz="2000" dirty="0" err="1" smtClean="0">
                <a:latin typeface="Cambria"/>
              </a:rPr>
              <a:t>GeV</a:t>
            </a:r>
            <a:r>
              <a:rPr lang="en-US" sz="2000" dirty="0" smtClean="0">
                <a:latin typeface="Cambria"/>
              </a:rPr>
              <a:t>/c)</a:t>
            </a:r>
            <a:endParaRPr lang="en-US" sz="2000" dirty="0">
              <a:latin typeface="Cambria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5865847"/>
              </p:ext>
            </p:extLst>
          </p:nvPr>
        </p:nvGraphicFramePr>
        <p:xfrm>
          <a:off x="4381932" y="1910895"/>
          <a:ext cx="1576907" cy="9704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5" name="Equation" r:id="rId6" imgW="825500" imgH="508000" progId="Equation.DSMT4">
                  <p:embed/>
                </p:oleObj>
              </mc:Choice>
              <mc:Fallback>
                <p:oleObj name="Equation" r:id="rId6" imgW="825500" imgH="508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381932" y="1910895"/>
                        <a:ext cx="1576907" cy="9704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805578" y="4740729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ambria"/>
              </a:rPr>
              <a:t>Sargsian</a:t>
            </a:r>
            <a:endParaRPr lang="en-US" dirty="0">
              <a:latin typeface="Cambri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51120" y="1910895"/>
            <a:ext cx="1578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Cambria"/>
              </a:rPr>
              <a:t>Experimentalkinematics</a:t>
            </a:r>
            <a:endParaRPr lang="en-US" dirty="0">
              <a:latin typeface="Cambri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3053" y="5160018"/>
            <a:ext cx="40703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>
                <a:latin typeface="Cambria"/>
              </a:rPr>
              <a:t>Choose </a:t>
            </a:r>
            <a:r>
              <a:rPr lang="en-US" sz="2000" dirty="0" err="1" smtClean="0">
                <a:latin typeface="Cambria"/>
              </a:rPr>
              <a:t>θ</a:t>
            </a:r>
            <a:r>
              <a:rPr lang="en-US" sz="2000" baseline="-25000" dirty="0" err="1" smtClean="0">
                <a:latin typeface="Cambria"/>
              </a:rPr>
              <a:t>rq</a:t>
            </a:r>
            <a:r>
              <a:rPr lang="en-US" sz="2000" dirty="0" smtClean="0">
                <a:latin typeface="Cambria"/>
              </a:rPr>
              <a:t> &lt; </a:t>
            </a:r>
            <a:r>
              <a:rPr lang="en-US" sz="2000" dirty="0">
                <a:latin typeface="Cambria"/>
              </a:rPr>
              <a:t>4</a:t>
            </a:r>
            <a:r>
              <a:rPr lang="en-US" sz="2000" dirty="0" smtClean="0">
                <a:latin typeface="Cambria"/>
              </a:rPr>
              <a:t>0</a:t>
            </a:r>
            <a:r>
              <a:rPr lang="en-US" sz="2000" baseline="30000" dirty="0" smtClean="0">
                <a:latin typeface="Cambria"/>
              </a:rPr>
              <a:t>o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latin typeface="Cambria"/>
              </a:rPr>
              <a:t>Take ratios to cancel residual FSI</a:t>
            </a:r>
            <a:endParaRPr lang="en-US" sz="2000" dirty="0">
              <a:latin typeface="Cambria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7274928"/>
              </p:ext>
            </p:extLst>
          </p:nvPr>
        </p:nvGraphicFramePr>
        <p:xfrm>
          <a:off x="4181944" y="5841239"/>
          <a:ext cx="3478213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6" name="Equation" r:id="rId8" imgW="1866900" imgH="457200" progId="Equation.DSMT4">
                  <p:embed/>
                </p:oleObj>
              </mc:Choice>
              <mc:Fallback>
                <p:oleObj name="Equation" r:id="rId8" imgW="18669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181944" y="5841239"/>
                        <a:ext cx="3478213" cy="850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ight Arrow 17"/>
          <p:cNvSpPr/>
          <p:nvPr/>
        </p:nvSpPr>
        <p:spPr>
          <a:xfrm>
            <a:off x="3044991" y="6031868"/>
            <a:ext cx="923590" cy="45164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84824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Kinematics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8A278-7327-914A-A335-9E287E94D779}" type="datetime1">
              <a:rPr lang="en-US" smtClean="0"/>
              <a:t>12/7/2015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Hall A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9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0945511"/>
              </p:ext>
            </p:extLst>
          </p:nvPr>
        </p:nvGraphicFramePr>
        <p:xfrm>
          <a:off x="352056" y="2724595"/>
          <a:ext cx="8142834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1086"/>
                <a:gridCol w="914415"/>
                <a:gridCol w="1030111"/>
                <a:gridCol w="903111"/>
                <a:gridCol w="945444"/>
                <a:gridCol w="903111"/>
                <a:gridCol w="197555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mbria"/>
                        </a:rPr>
                        <a:t>&lt;</a:t>
                      </a:r>
                      <a:r>
                        <a:rPr lang="en-US" sz="2400" i="1" dirty="0" smtClean="0">
                          <a:latin typeface="Cambria"/>
                        </a:rPr>
                        <a:t>p</a:t>
                      </a:r>
                      <a:r>
                        <a:rPr lang="en-US" sz="2400" baseline="-25000" dirty="0" smtClean="0">
                          <a:latin typeface="Cambria"/>
                        </a:rPr>
                        <a:t>m</a:t>
                      </a:r>
                      <a:r>
                        <a:rPr lang="en-US" sz="2400" dirty="0" smtClean="0">
                          <a:latin typeface="Cambria"/>
                        </a:rPr>
                        <a:t>&gt;</a:t>
                      </a:r>
                    </a:p>
                    <a:p>
                      <a:pPr algn="ctr"/>
                      <a:r>
                        <a:rPr lang="en-US" sz="2400" dirty="0" smtClean="0">
                          <a:latin typeface="Cambria"/>
                        </a:rPr>
                        <a:t>(MeV/c)</a:t>
                      </a:r>
                      <a:endParaRPr lang="en-US" sz="2400" dirty="0">
                        <a:latin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latin typeface="Cambria"/>
                        </a:rPr>
                        <a:t>x</a:t>
                      </a:r>
                      <a:endParaRPr lang="en-US" sz="2400" i="1" dirty="0">
                        <a:latin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err="1" smtClean="0">
                          <a:latin typeface="Cambria"/>
                        </a:rPr>
                        <a:t>E</a:t>
                      </a:r>
                      <a:r>
                        <a:rPr lang="en-US" sz="2400" baseline="-25000" dirty="0" err="1" smtClean="0">
                          <a:latin typeface="Cambria"/>
                        </a:rPr>
                        <a:t>e</a:t>
                      </a:r>
                      <a:endParaRPr lang="en-US" sz="2400" baseline="-25000" dirty="0" smtClean="0">
                        <a:latin typeface="Cambria"/>
                      </a:endParaRPr>
                    </a:p>
                    <a:p>
                      <a:pPr algn="ctr"/>
                      <a:r>
                        <a:rPr lang="en-US" sz="2400" baseline="0" dirty="0" smtClean="0">
                          <a:latin typeface="Cambria"/>
                        </a:rPr>
                        <a:t>(</a:t>
                      </a:r>
                      <a:r>
                        <a:rPr lang="en-US" sz="2400" baseline="0" dirty="0" err="1" smtClean="0">
                          <a:latin typeface="Cambria"/>
                        </a:rPr>
                        <a:t>GeV</a:t>
                      </a:r>
                      <a:r>
                        <a:rPr lang="en-US" sz="2400" baseline="0" dirty="0" smtClean="0">
                          <a:latin typeface="Cambria"/>
                        </a:rPr>
                        <a:t>)</a:t>
                      </a:r>
                      <a:endParaRPr lang="en-US" sz="2400" baseline="0" dirty="0">
                        <a:latin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Cambria"/>
                        </a:rPr>
                        <a:t>θ</a:t>
                      </a:r>
                      <a:r>
                        <a:rPr lang="en-US" sz="2400" baseline="-25000" dirty="0" err="1" smtClean="0">
                          <a:latin typeface="Cambria"/>
                        </a:rPr>
                        <a:t>e</a:t>
                      </a:r>
                      <a:endParaRPr lang="en-US" sz="2400" baseline="-25000" dirty="0">
                        <a:latin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err="1" smtClean="0">
                          <a:latin typeface="Cambria"/>
                        </a:rPr>
                        <a:t>p</a:t>
                      </a:r>
                      <a:r>
                        <a:rPr lang="en-US" sz="2400" baseline="-25000" dirty="0" err="1" smtClean="0">
                          <a:latin typeface="Cambria"/>
                        </a:rPr>
                        <a:t>p</a:t>
                      </a:r>
                      <a:endParaRPr lang="en-US" sz="2400" baseline="-25000" dirty="0">
                        <a:latin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Cambria"/>
                        </a:rPr>
                        <a:t>θ</a:t>
                      </a:r>
                      <a:r>
                        <a:rPr lang="en-US" sz="2400" baseline="-25000" dirty="0" err="1" smtClean="0">
                          <a:latin typeface="Cambria"/>
                        </a:rPr>
                        <a:t>p</a:t>
                      </a:r>
                      <a:endParaRPr lang="en-US" sz="2400" dirty="0">
                        <a:latin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mbria"/>
                        </a:rPr>
                        <a:t>Time</a:t>
                      </a:r>
                    </a:p>
                    <a:p>
                      <a:pPr algn="ctr"/>
                      <a:r>
                        <a:rPr lang="en-US" sz="2400" dirty="0" smtClean="0">
                          <a:latin typeface="Cambria"/>
                        </a:rPr>
                        <a:t>(days)</a:t>
                      </a:r>
                      <a:endParaRPr lang="en-US" sz="2400" dirty="0">
                        <a:latin typeface="Cambri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mbria"/>
                        </a:rPr>
                        <a:t>100</a:t>
                      </a:r>
                      <a:endParaRPr lang="en-US" sz="2400" dirty="0">
                        <a:latin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"/>
                        </a:rPr>
                        <a:t>1.15</a:t>
                      </a:r>
                      <a:endParaRPr lang="en-US" sz="2400" dirty="0">
                        <a:latin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"/>
                        </a:rPr>
                        <a:t>3.47</a:t>
                      </a:r>
                      <a:endParaRPr lang="en-US" sz="2400" dirty="0">
                        <a:latin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"/>
                        </a:rPr>
                        <a:t>20.9</a:t>
                      </a:r>
                      <a:r>
                        <a:rPr lang="en-US" sz="2400" baseline="30000" dirty="0" smtClean="0">
                          <a:latin typeface="Cambria"/>
                        </a:rPr>
                        <a:t>o</a:t>
                      </a:r>
                      <a:endParaRPr lang="en-US" sz="2400" baseline="30000" dirty="0">
                        <a:latin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"/>
                        </a:rPr>
                        <a:t>1.6</a:t>
                      </a:r>
                      <a:endParaRPr lang="en-US" sz="2400" dirty="0">
                        <a:latin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"/>
                        </a:rPr>
                        <a:t>48.7</a:t>
                      </a:r>
                      <a:r>
                        <a:rPr lang="en-US" sz="2400" baseline="30000" dirty="0" smtClean="0">
                          <a:latin typeface="Cambria"/>
                        </a:rPr>
                        <a:t>o</a:t>
                      </a:r>
                      <a:endParaRPr lang="en-US" sz="2400" baseline="30000" dirty="0">
                        <a:latin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>
                          <a:latin typeface="Cambria"/>
                        </a:rPr>
                        <a:t>0.5/0.5</a:t>
                      </a:r>
                      <a:endParaRPr lang="en-US" sz="2400" baseline="0" dirty="0">
                        <a:latin typeface="Cambri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Cambria"/>
                        </a:rPr>
                        <a:t>300</a:t>
                      </a:r>
                      <a:endParaRPr lang="en-US" sz="2400" dirty="0">
                        <a:solidFill>
                          <a:schemeClr val="tx1"/>
                        </a:solidFill>
                        <a:latin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Cambria"/>
                        </a:rPr>
                        <a:t>1.41</a:t>
                      </a:r>
                      <a:endParaRPr lang="en-US" sz="2400" dirty="0">
                        <a:solidFill>
                          <a:schemeClr val="tx1"/>
                        </a:solidFill>
                        <a:latin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Cambria"/>
                        </a:rPr>
                        <a:t>3.64</a:t>
                      </a:r>
                      <a:endParaRPr lang="en-US" sz="2400" dirty="0">
                        <a:solidFill>
                          <a:schemeClr val="tx1"/>
                        </a:solidFill>
                        <a:latin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Cambria"/>
                        </a:rPr>
                        <a:t>20.4</a:t>
                      </a:r>
                      <a:r>
                        <a:rPr lang="en-US" sz="2400" baseline="30000" dirty="0" smtClean="0">
                          <a:solidFill>
                            <a:schemeClr val="tx1"/>
                          </a:solidFill>
                          <a:latin typeface="Cambria"/>
                        </a:rPr>
                        <a:t>o</a:t>
                      </a:r>
                      <a:endParaRPr lang="en-US" sz="2400" baseline="30000" dirty="0">
                        <a:solidFill>
                          <a:schemeClr val="tx1"/>
                        </a:solidFill>
                        <a:latin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Cambria"/>
                        </a:rPr>
                        <a:t>1.4</a:t>
                      </a:r>
                      <a:endParaRPr lang="en-US" sz="2400" dirty="0">
                        <a:solidFill>
                          <a:schemeClr val="tx1"/>
                        </a:solidFill>
                        <a:latin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Cambria"/>
                        </a:rPr>
                        <a:t>58.6</a:t>
                      </a:r>
                      <a:r>
                        <a:rPr lang="en-US" sz="2400" baseline="30000" dirty="0" smtClean="0">
                          <a:solidFill>
                            <a:schemeClr val="tx1"/>
                          </a:solidFill>
                          <a:latin typeface="Cambria"/>
                        </a:rPr>
                        <a:t>o</a:t>
                      </a:r>
                      <a:endParaRPr lang="en-US" sz="2400" baseline="30000" dirty="0">
                        <a:solidFill>
                          <a:schemeClr val="tx1"/>
                        </a:solidFill>
                        <a:latin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Cambria"/>
                        </a:rPr>
                        <a:t>5/5</a:t>
                      </a:r>
                      <a:endParaRPr lang="en-US" sz="2400" baseline="0" dirty="0">
                        <a:solidFill>
                          <a:schemeClr val="tx1"/>
                        </a:solidFill>
                        <a:latin typeface="Cambria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08150" y="1760498"/>
            <a:ext cx="24288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i="1" dirty="0" err="1" smtClean="0">
                <a:latin typeface="Cambria"/>
              </a:rPr>
              <a:t>E</a:t>
            </a:r>
            <a:r>
              <a:rPr lang="en-US" sz="2400" baseline="-25000" dirty="0" err="1" smtClean="0">
                <a:latin typeface="Cambria"/>
              </a:rPr>
              <a:t>beam</a:t>
            </a:r>
            <a:r>
              <a:rPr lang="en-US" sz="2400" dirty="0" smtClean="0">
                <a:latin typeface="Cambria"/>
              </a:rPr>
              <a:t> = 4.4 </a:t>
            </a:r>
            <a:r>
              <a:rPr lang="en-US" sz="2400" dirty="0" err="1" smtClean="0">
                <a:latin typeface="Cambria"/>
              </a:rPr>
              <a:t>GeV</a:t>
            </a:r>
            <a:endParaRPr lang="en-US" sz="2400" dirty="0" smtClean="0">
              <a:latin typeface="Cambria"/>
            </a:endParaRPr>
          </a:p>
          <a:p>
            <a:pPr marL="285750" indent="-285750">
              <a:buFont typeface="Arial"/>
              <a:buChar char="•"/>
            </a:pPr>
            <a:r>
              <a:rPr lang="en-US" sz="2400" i="1" dirty="0" smtClean="0">
                <a:latin typeface="Cambria"/>
              </a:rPr>
              <a:t>Q</a:t>
            </a:r>
            <a:r>
              <a:rPr lang="en-US" sz="2400" baseline="30000" dirty="0" smtClean="0">
                <a:latin typeface="Cambria"/>
              </a:rPr>
              <a:t>2</a:t>
            </a:r>
            <a:r>
              <a:rPr lang="en-US" sz="2400" dirty="0" smtClean="0">
                <a:latin typeface="Cambria"/>
              </a:rPr>
              <a:t> = 2.0 GeV</a:t>
            </a:r>
            <a:r>
              <a:rPr lang="en-US" sz="2400" baseline="30000" dirty="0" smtClean="0">
                <a:latin typeface="Cambria"/>
              </a:rPr>
              <a:t>2</a:t>
            </a:r>
            <a:endParaRPr lang="en-US" sz="2400" baseline="30000" dirty="0">
              <a:latin typeface="Cambri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29384" y="1760498"/>
            <a:ext cx="21339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i="1" dirty="0" err="1" smtClean="0">
                <a:latin typeface="Cambria"/>
              </a:rPr>
              <a:t>I</a:t>
            </a:r>
            <a:r>
              <a:rPr lang="en-US" sz="2400" baseline="-25000" dirty="0" err="1" smtClean="0">
                <a:latin typeface="Cambria"/>
              </a:rPr>
              <a:t>beam</a:t>
            </a:r>
            <a:r>
              <a:rPr lang="en-US" sz="2400" dirty="0" smtClean="0">
                <a:latin typeface="Cambria"/>
              </a:rPr>
              <a:t> = 20 </a:t>
            </a:r>
            <a:r>
              <a:rPr lang="en-US" sz="2400" dirty="0" err="1" smtClean="0">
                <a:latin typeface="Cambria"/>
              </a:rPr>
              <a:t>μA</a:t>
            </a:r>
            <a:endParaRPr lang="en-US" sz="2400" dirty="0" smtClean="0">
              <a:latin typeface="Cambria"/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latin typeface="Cambria"/>
              </a:rPr>
              <a:t>Both HRS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5595" y="4740040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Calibrations: 1 day</a:t>
            </a:r>
          </a:p>
        </p:txBody>
      </p:sp>
    </p:spTree>
    <p:extLst>
      <p:ext uri="{BB962C8B-B14F-4D97-AF65-F5344CB8AC3E}">
        <p14:creationId xmlns:p14="http://schemas.microsoft.com/office/powerpoint/2010/main" val="55937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l">
  <a:themeElements>
    <a:clrScheme name="Capital">
      <a:dk1>
        <a:srgbClr val="000000"/>
      </a:dk1>
      <a:lt1>
        <a:srgbClr val="FFFFFF"/>
      </a:lt1>
      <a:dk2>
        <a:srgbClr val="6F6D5D"/>
      </a:dk2>
      <a:lt2>
        <a:srgbClr val="7C8F97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12641</TotalTime>
  <Words>517</Words>
  <Application>Microsoft Office PowerPoint</Application>
  <PresentationFormat>On-screen Show (4:3)</PresentationFormat>
  <Paragraphs>188</Paragraphs>
  <Slides>14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Capital</vt:lpstr>
      <vt:lpstr>Equation</vt:lpstr>
      <vt:lpstr>Nucleon Momentum Distributions in Asymmetric Nuclei  A Comparison of 3He(e,e’p) and 3H(e,e’p) PR12-13-012</vt:lpstr>
      <vt:lpstr>Short Range Correlations in Nuclei</vt:lpstr>
      <vt:lpstr>pn pair dominance and energy inversion</vt:lpstr>
      <vt:lpstr>Experiment Overview</vt:lpstr>
      <vt:lpstr>Previous 3He(e,e’p) measurements</vt:lpstr>
      <vt:lpstr>Minimizing FSI: </vt:lpstr>
      <vt:lpstr>Minimizing FSI: taking ratios at pm = 0.5 GeV/c</vt:lpstr>
      <vt:lpstr>Minimizing FSI: taking ratios </vt:lpstr>
      <vt:lpstr>Kinematics</vt:lpstr>
      <vt:lpstr>MCEEP Acceptance Simulations</vt:lpstr>
      <vt:lpstr>Count Estimates</vt:lpstr>
      <vt:lpstr>Results</vt:lpstr>
      <vt:lpstr>Moving Q1</vt:lpstr>
      <vt:lpstr>Summary</vt:lpstr>
    </vt:vector>
  </TitlesOfParts>
  <Company>ODU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Nucleon Momentum Distributions in Asymmetric Nuclei  A Comparison of 3He(e,e’p) and 3H(e,e’p) PR12-13-012</dc:title>
  <dc:creator>OCCS</dc:creator>
  <cp:lastModifiedBy>Douglas Higinbotham</cp:lastModifiedBy>
  <cp:revision>78</cp:revision>
  <dcterms:created xsi:type="dcterms:W3CDTF">2013-05-31T17:45:58Z</dcterms:created>
  <dcterms:modified xsi:type="dcterms:W3CDTF">2015-12-07T14:50:23Z</dcterms:modified>
</cp:coreProperties>
</file>