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50" r:id="rId2"/>
    <p:sldMasterId id="2147483762" r:id="rId3"/>
  </p:sldMasterIdLst>
  <p:notesMasterIdLst>
    <p:notesMasterId r:id="rId27"/>
  </p:notesMasterIdLst>
  <p:sldIdLst>
    <p:sldId id="551" r:id="rId4"/>
    <p:sldId id="553" r:id="rId5"/>
    <p:sldId id="555" r:id="rId6"/>
    <p:sldId id="564" r:id="rId7"/>
    <p:sldId id="554" r:id="rId8"/>
    <p:sldId id="578" r:id="rId9"/>
    <p:sldId id="577" r:id="rId10"/>
    <p:sldId id="557" r:id="rId11"/>
    <p:sldId id="558" r:id="rId12"/>
    <p:sldId id="559" r:id="rId13"/>
    <p:sldId id="560" r:id="rId14"/>
    <p:sldId id="565" r:id="rId15"/>
    <p:sldId id="563" r:id="rId16"/>
    <p:sldId id="568" r:id="rId17"/>
    <p:sldId id="573" r:id="rId18"/>
    <p:sldId id="572" r:id="rId19"/>
    <p:sldId id="576" r:id="rId20"/>
    <p:sldId id="566" r:id="rId21"/>
    <p:sldId id="562" r:id="rId22"/>
    <p:sldId id="571" r:id="rId23"/>
    <p:sldId id="574" r:id="rId24"/>
    <p:sldId id="579" r:id="rId25"/>
    <p:sldId id="567" r:id="rId26"/>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99"/>
    <a:srgbClr val="CCECFF"/>
    <a:srgbClr val="FFFFFF"/>
    <a:srgbClr val="3366FF"/>
    <a:srgbClr val="008000"/>
    <a:srgbClr val="003399"/>
    <a:srgbClr val="3366CC"/>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8754" autoAdjust="0"/>
  </p:normalViewPr>
  <p:slideViewPr>
    <p:cSldViewPr snapToGrid="0" snapToObjects="1">
      <p:cViewPr varScale="1">
        <p:scale>
          <a:sx n="78" d="100"/>
          <a:sy n="78" d="100"/>
        </p:scale>
        <p:origin x="-936"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EB0DE91F-2BF0-4C4D-9FCE-E7E531C321AA}" type="datetimeFigureOut">
              <a:rPr lang="en-US" smtClean="0"/>
              <a:pPr/>
              <a:t>6/3/2013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27C8661E-A719-45A4-96A6-17EAF87C59FF}" type="slidenum">
              <a:rPr lang="en-US" smtClean="0"/>
              <a:pPr/>
              <a:t>‹#›</a:t>
            </a:fld>
            <a:endParaRPr lang="en-US"/>
          </a:p>
        </p:txBody>
      </p:sp>
    </p:spTree>
    <p:extLst>
      <p:ext uri="{BB962C8B-B14F-4D97-AF65-F5344CB8AC3E}">
        <p14:creationId xmlns:p14="http://schemas.microsoft.com/office/powerpoint/2010/main" val="370365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76338" y="698500"/>
            <a:ext cx="4592637" cy="3444875"/>
          </a:xfrm>
          <a:ln/>
        </p:spPr>
      </p:sp>
      <p:sp>
        <p:nvSpPr>
          <p:cNvPr id="11267" name="Notes Placeholder 2"/>
          <p:cNvSpPr>
            <a:spLocks noGrp="1"/>
          </p:cNvSpPr>
          <p:nvPr>
            <p:ph type="body" idx="1"/>
          </p:nvPr>
        </p:nvSpPr>
        <p:spPr>
          <a:noFill/>
          <a:ln/>
        </p:spPr>
        <p:txBody>
          <a:bodyPr/>
          <a:lstStyle/>
          <a:p>
            <a:pPr eaLnBrk="1" hangingPunct="1"/>
            <a:endParaRPr lang="en-US"/>
          </a:p>
        </p:txBody>
      </p:sp>
      <p:sp>
        <p:nvSpPr>
          <p:cNvPr id="11268" name="Slide Number Placeholder 3"/>
          <p:cNvSpPr>
            <a:spLocks noGrp="1"/>
          </p:cNvSpPr>
          <p:nvPr>
            <p:ph type="sldNum" sz="quarter" idx="5"/>
          </p:nvPr>
        </p:nvSpPr>
        <p:spPr>
          <a:xfrm>
            <a:off x="3934971" y="8757590"/>
            <a:ext cx="3010323" cy="461010"/>
          </a:xfrm>
          <a:prstGeom prst="rect">
            <a:avLst/>
          </a:prstGeom>
          <a:noFill/>
        </p:spPr>
        <p:txBody>
          <a:bodyPr lIns="92373" tIns="46187" rIns="92373" bIns="46187"/>
          <a:lstStyle/>
          <a:p>
            <a:pPr defTabSz="461866"/>
            <a:fld id="{07816DB2-0F07-7947-8780-54275CBB2F63}" type="slidenum">
              <a:rPr lang="en-US">
                <a:solidFill>
                  <a:prstClr val="black"/>
                </a:solidFill>
                <a:latin typeface="Calibri"/>
              </a:rPr>
              <a:pPr defTabSz="461866"/>
              <a:t>12</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84011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72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886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553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67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565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160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1070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4506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6313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95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2534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61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222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9200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671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57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70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atin typeface="Times" pitchFamily="18" charset="0"/>
                <a:ea typeface="ＭＳ Ｐゴシック" pitchFamily="1" charset="-128"/>
                <a:cs typeface="+mn-cs"/>
              </a:defRPr>
            </a:lvl1pPr>
          </a:lstStyle>
          <a:p>
            <a:pPr defTabSz="914400">
              <a:defRPr/>
            </a:pPr>
            <a:endParaRPr 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a:defRPr>
                <a:latin typeface="Times" pitchFamily="18" charset="0"/>
                <a:ea typeface="ＭＳ Ｐゴシック" pitchFamily="1" charset="-128"/>
                <a:cs typeface="+mn-cs"/>
              </a:defRPr>
            </a:lvl1pPr>
          </a:lstStyle>
          <a:p>
            <a:pPr defTabSz="914400">
              <a:defRPr/>
            </a:pPr>
            <a:endParaRPr lang="en-US">
              <a:solidFill>
                <a:srgbClr val="000000"/>
              </a:solidFill>
            </a:endParaRPr>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a:lstStyle>
            <a:lvl1pPr>
              <a:defRPr>
                <a:latin typeface="Times" pitchFamily="18" charset="0"/>
                <a:ea typeface="ＭＳ Ｐゴシック" pitchFamily="1" charset="-128"/>
                <a:cs typeface="+mn-cs"/>
              </a:defRPr>
            </a:lvl1pPr>
          </a:lstStyle>
          <a:p>
            <a:pPr defTabSz="914400">
              <a:defRPr/>
            </a:pPr>
            <a:fld id="{77A0B638-D7BF-4D99-AB10-37545084EDBF}" type="slidenum">
              <a:rPr lang="en-US">
                <a:solidFill>
                  <a:srgbClr val="000000"/>
                </a:solidFill>
              </a:rPr>
              <a:pPr defTabSz="914400">
                <a:defRPr/>
              </a:pPr>
              <a:t>‹#›</a:t>
            </a:fld>
            <a:endParaRPr lang="en-US">
              <a:solidFill>
                <a:srgbClr val="000000"/>
              </a:solidFill>
            </a:endParaRPr>
          </a:p>
        </p:txBody>
      </p:sp>
    </p:spTree>
    <p:extLst>
      <p:ext uri="{BB962C8B-B14F-4D97-AF65-F5344CB8AC3E}">
        <p14:creationId xmlns:p14="http://schemas.microsoft.com/office/powerpoint/2010/main" val="238858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312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77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149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24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976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3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a:spcBef>
                <a:spcPct val="50000"/>
              </a:spcBef>
              <a:defRPr/>
            </a:pPr>
            <a:fld id="{95C3ACB1-9D5B-4C50-8733-64C120A39E65}" type="slidenum">
              <a:rPr lang="en-US" sz="1600" i="0" smtClean="0">
                <a:solidFill>
                  <a:schemeClr val="bg1"/>
                </a:solidFill>
                <a:latin typeface="Arial" charset="0"/>
              </a:rPr>
              <a:pPr algn="r">
                <a:spcBef>
                  <a:spcPct val="50000"/>
                </a:spcBef>
                <a:defRPr/>
              </a:pPr>
              <a:t>‹#›</a:t>
            </a:fld>
            <a:endParaRPr lang="en-US" sz="1600" i="0" dirty="0">
              <a:solidFill>
                <a:schemeClr val="bg1"/>
              </a:solidFill>
              <a:latin typeface="Arial" charset="0"/>
            </a:endParaRPr>
          </a:p>
        </p:txBody>
      </p:sp>
    </p:spTree>
    <p:extLst>
      <p:ext uri="{BB962C8B-B14F-4D97-AF65-F5344CB8AC3E}">
        <p14:creationId xmlns:p14="http://schemas.microsoft.com/office/powerpoint/2010/main" val="256209106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userDrawn="1"/>
        </p:nvSpPr>
        <p:spPr>
          <a:xfrm>
            <a:off x="0" y="-1"/>
            <a:ext cx="9144000" cy="64008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txBody>
          <a:bodyPr wrap="square" rtlCol="0">
            <a:spAutoFit/>
          </a:bodyPr>
          <a:lstStyle/>
          <a:p>
            <a:pPr algn="ctr" defTabSz="914400"/>
            <a:endParaRPr lang="en-US" sz="3200" b="1" dirty="0">
              <a:solidFill>
                <a:srgbClr val="002060"/>
              </a:solidFill>
              <a:latin typeface="Arial" pitchFamily="34" charset="0"/>
              <a:cs typeface="Arial" pitchFamily="34" charset="0"/>
            </a:endParaRPr>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9"/>
          <p:cNvSpPr txBox="1">
            <a:spLocks noChangeArrowheads="1"/>
          </p:cNvSpPr>
          <p:nvPr userDrawn="1"/>
        </p:nvSpPr>
        <p:spPr bwMode="auto">
          <a:xfrm>
            <a:off x="3048000" y="6477000"/>
            <a:ext cx="2982913" cy="274638"/>
          </a:xfrm>
          <a:prstGeom prst="rect">
            <a:avLst/>
          </a:prstGeom>
          <a:noFill/>
          <a:ln w="9525">
            <a:noFill/>
            <a:miter lim="800000"/>
            <a:headEnd/>
            <a:tailEnd/>
          </a:ln>
          <a:effectLst/>
        </p:spPr>
        <p:txBody>
          <a:bodyPr wrap="none">
            <a:spAutoFit/>
          </a:bodyPr>
          <a:lstStyle/>
          <a:p>
            <a:pPr defTabSz="914400" fontAlgn="base">
              <a:spcBef>
                <a:spcPct val="0"/>
              </a:spcBef>
              <a:spcAft>
                <a:spcPct val="0"/>
              </a:spcAft>
              <a:defRPr/>
            </a:pPr>
            <a:r>
              <a:rPr lang="en-US" sz="1200" b="1" dirty="0">
                <a:solidFill>
                  <a:srgbClr val="000000"/>
                </a:solidFill>
                <a:latin typeface="Arial Narrow" pitchFamily="34" charset="0"/>
              </a:rPr>
              <a:t>Thomas Jefferson National Accelerator Facility</a:t>
            </a:r>
          </a:p>
        </p:txBody>
      </p:sp>
      <p:sp>
        <p:nvSpPr>
          <p:cNvPr id="8" name="Line 10"/>
          <p:cNvSpPr>
            <a:spLocks noChangeShapeType="1"/>
          </p:cNvSpPr>
          <p:nvPr userDrawn="1"/>
        </p:nvSpPr>
        <p:spPr bwMode="auto">
          <a:xfrm>
            <a:off x="0" y="914400"/>
            <a:ext cx="9144000" cy="0"/>
          </a:xfrm>
          <a:prstGeom prst="line">
            <a:avLst/>
          </a:prstGeom>
          <a:noFill/>
          <a:ln w="63500">
            <a:solidFill>
              <a:srgbClr val="C0C0C0"/>
            </a:solidFill>
            <a:round/>
            <a:headEnd/>
            <a:tailEnd/>
          </a:ln>
          <a:effectLst/>
        </p:spPr>
        <p:txBody>
          <a:bodyPr/>
          <a:lstStyle/>
          <a:p>
            <a:pPr defTabSz="914400" eaLnBrk="0" fontAlgn="base" hangingPunct="0">
              <a:spcBef>
                <a:spcPct val="0"/>
              </a:spcBef>
              <a:spcAft>
                <a:spcPct val="0"/>
              </a:spcAft>
              <a:defRPr/>
            </a:pPr>
            <a:endParaRPr lang="en-US" sz="2400">
              <a:solidFill>
                <a:srgbClr val="000000"/>
              </a:solidFill>
            </a:endParaRPr>
          </a:p>
        </p:txBody>
      </p:sp>
      <p:sp>
        <p:nvSpPr>
          <p:cNvPr id="9" name="Line 11"/>
          <p:cNvSpPr>
            <a:spLocks noChangeShapeType="1"/>
          </p:cNvSpPr>
          <p:nvPr userDrawn="1"/>
        </p:nvSpPr>
        <p:spPr bwMode="auto">
          <a:xfrm>
            <a:off x="0" y="6400800"/>
            <a:ext cx="9144000" cy="0"/>
          </a:xfrm>
          <a:prstGeom prst="line">
            <a:avLst/>
          </a:prstGeom>
          <a:noFill/>
          <a:ln w="63500">
            <a:solidFill>
              <a:srgbClr val="C0C0C0"/>
            </a:solidFill>
            <a:round/>
            <a:headEnd/>
            <a:tailEnd/>
          </a:ln>
          <a:effectLst/>
        </p:spPr>
        <p:txBody>
          <a:bodyPr/>
          <a:lstStyle/>
          <a:p>
            <a:pPr defTabSz="914400" eaLnBrk="0" fontAlgn="base" hangingPunct="0">
              <a:spcBef>
                <a:spcPct val="0"/>
              </a:spcBef>
              <a:spcAft>
                <a:spcPct val="0"/>
              </a:spcAft>
              <a:defRPr/>
            </a:pPr>
            <a:endParaRPr lang="en-US" sz="2400">
              <a:solidFill>
                <a:srgbClr val="000000"/>
              </a:solidFill>
            </a:endParaRPr>
          </a:p>
        </p:txBody>
      </p:sp>
      <p:pic>
        <p:nvPicPr>
          <p:cNvPr id="10" name="Picture 12" descr="JSA logo"/>
          <p:cNvPicPr>
            <a:picLocks noChangeAspect="1" noChangeArrowheads="1"/>
          </p:cNvPicPr>
          <p:nvPr userDrawn="1"/>
        </p:nvPicPr>
        <p:blipFill>
          <a:blip r:embed="rId13" cstate="print"/>
          <a:srcRect/>
          <a:stretch>
            <a:fillRect/>
          </a:stretch>
        </p:blipFill>
        <p:spPr bwMode="auto">
          <a:xfrm>
            <a:off x="8382000" y="6516688"/>
            <a:ext cx="506413" cy="341312"/>
          </a:xfrm>
          <a:prstGeom prst="rect">
            <a:avLst/>
          </a:prstGeom>
          <a:noFill/>
          <a:ln w="9525">
            <a:noFill/>
            <a:miter lim="800000"/>
            <a:headEnd/>
            <a:tailEnd/>
          </a:ln>
        </p:spPr>
      </p:pic>
      <p:pic>
        <p:nvPicPr>
          <p:cNvPr id="11" name="Picture 13" descr="New JLab Logo wo words"/>
          <p:cNvPicPr>
            <a:picLocks noChangeAspect="1" noChangeArrowheads="1"/>
          </p:cNvPicPr>
          <p:nvPr userDrawn="1"/>
        </p:nvPicPr>
        <p:blipFill>
          <a:blip r:embed="rId14" cstate="print"/>
          <a:srcRect/>
          <a:stretch>
            <a:fillRect/>
          </a:stretch>
        </p:blipFill>
        <p:spPr bwMode="auto">
          <a:xfrm>
            <a:off x="152400" y="6475413"/>
            <a:ext cx="1524000" cy="382587"/>
          </a:xfrm>
          <a:prstGeom prst="rect">
            <a:avLst/>
          </a:prstGeom>
          <a:noFill/>
          <a:ln w="9525">
            <a:noFill/>
            <a:miter lim="800000"/>
            <a:headEnd/>
            <a:tailEnd/>
          </a:ln>
        </p:spPr>
      </p:pic>
      <p:sp>
        <p:nvSpPr>
          <p:cNvPr id="12" name="Text Box 14"/>
          <p:cNvSpPr txBox="1">
            <a:spLocks noChangeArrowheads="1"/>
          </p:cNvSpPr>
          <p:nvPr userDrawn="1"/>
        </p:nvSpPr>
        <p:spPr bwMode="auto">
          <a:xfrm>
            <a:off x="2813050" y="6643688"/>
            <a:ext cx="3435350" cy="246062"/>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800" i="1" dirty="0">
                <a:solidFill>
                  <a:srgbClr val="000000"/>
                </a:solidFill>
                <a:latin typeface="Times New Roman" pitchFamily="18" charset="0"/>
              </a:rPr>
              <a:t> R.. </a:t>
            </a:r>
            <a:r>
              <a:rPr lang="en-US" sz="800" i="1" dirty="0" err="1">
                <a:solidFill>
                  <a:srgbClr val="000000"/>
                </a:solidFill>
                <a:latin typeface="Times New Roman" pitchFamily="18" charset="0"/>
              </a:rPr>
              <a:t>McKeown</a:t>
            </a:r>
            <a:r>
              <a:rPr lang="en-US" sz="800" i="1" dirty="0">
                <a:solidFill>
                  <a:srgbClr val="000000"/>
                </a:solidFill>
                <a:latin typeface="Times New Roman" pitchFamily="18" charset="0"/>
              </a:rPr>
              <a:t>                          </a:t>
            </a:r>
            <a:r>
              <a:rPr lang="en-US" sz="1000" i="1" dirty="0">
                <a:solidFill>
                  <a:srgbClr val="000000"/>
                </a:solidFill>
                <a:latin typeface="Times New Roman" pitchFamily="18" charset="0"/>
              </a:rPr>
              <a:t>Page </a:t>
            </a:r>
            <a:fld id="{3BF0C78C-53C2-4EC5-B0B1-6F46FDE5308E}" type="slidenum">
              <a:rPr lang="en-US" sz="1000" i="1">
                <a:solidFill>
                  <a:srgbClr val="000000"/>
                </a:solidFill>
                <a:latin typeface="Times New Roman" pitchFamily="18" charset="0"/>
              </a:rPr>
              <a:pPr algn="ctr" defTabSz="914400" fontAlgn="base">
                <a:spcBef>
                  <a:spcPct val="50000"/>
                </a:spcBef>
                <a:spcAft>
                  <a:spcPct val="0"/>
                </a:spcAft>
                <a:defRPr/>
              </a:pPr>
              <a:t>‹#›</a:t>
            </a:fld>
            <a:endParaRPr lang="en-US" sz="1000" i="1" dirty="0">
              <a:solidFill>
                <a:srgbClr val="000000"/>
              </a:solidFill>
              <a:latin typeface="Times New Roman" pitchFamily="18" charset="0"/>
            </a:endParaRPr>
          </a:p>
        </p:txBody>
      </p:sp>
      <p:pic>
        <p:nvPicPr>
          <p:cNvPr id="13" name="Picture 15" descr="final_doe"/>
          <p:cNvPicPr>
            <a:picLocks noChangeAspect="1" noChangeArrowheads="1"/>
          </p:cNvPicPr>
          <p:nvPr userDrawn="1"/>
        </p:nvPicPr>
        <p:blipFill>
          <a:blip r:embed="rId15" cstate="print"/>
          <a:srcRect/>
          <a:stretch>
            <a:fillRect/>
          </a:stretch>
        </p:blipFill>
        <p:spPr bwMode="auto">
          <a:xfrm>
            <a:off x="7924800" y="6465888"/>
            <a:ext cx="392113" cy="392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8781037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11" name="Picture 7" descr="pn12posterpicture"/>
          <p:cNvPicPr>
            <a:picLocks noChangeAspect="1" noChangeArrowheads="1"/>
          </p:cNvPicPr>
          <p:nvPr/>
        </p:nvPicPr>
        <p:blipFill>
          <a:blip r:embed="rId4" cstate="print">
            <a:lum bright="80000" contrast="-80000"/>
          </a:blip>
          <a:srcRect l="3783" t="24808" b="13891"/>
          <a:stretch>
            <a:fillRect/>
          </a:stretch>
        </p:blipFill>
        <p:spPr bwMode="auto">
          <a:xfrm>
            <a:off x="0" y="651331"/>
            <a:ext cx="9144000" cy="5444669"/>
          </a:xfrm>
          <a:prstGeom prst="rect">
            <a:avLst/>
          </a:prstGeom>
          <a:noFill/>
          <a:ln w="9525">
            <a:noFill/>
            <a:miter lim="800000"/>
            <a:headEnd/>
            <a:tailEnd/>
          </a:ln>
        </p:spPr>
      </p:pic>
      <p:sp>
        <p:nvSpPr>
          <p:cNvPr id="10" name="Text Box 5"/>
          <p:cNvSpPr txBox="1">
            <a:spLocks noChangeArrowheads="1"/>
          </p:cNvSpPr>
          <p:nvPr/>
        </p:nvSpPr>
        <p:spPr bwMode="auto">
          <a:xfrm>
            <a:off x="152400" y="762000"/>
            <a:ext cx="8839200" cy="2462213"/>
          </a:xfrm>
          <a:prstGeom prst="rect">
            <a:avLst/>
          </a:prstGeom>
          <a:noFill/>
          <a:ln w="9525">
            <a:noFill/>
            <a:miter lim="800000"/>
            <a:headEnd/>
            <a:tailEnd/>
          </a:ln>
        </p:spPr>
        <p:txBody>
          <a:bodyPr wrap="square">
            <a:spAutoFit/>
          </a:bodyPr>
          <a:lstStyle/>
          <a:p>
            <a:pPr algn="ctr" defTabSz="914400" fontAlgn="base">
              <a:spcBef>
                <a:spcPct val="50000"/>
              </a:spcBef>
              <a:spcAft>
                <a:spcPct val="0"/>
              </a:spcAft>
            </a:pPr>
            <a:r>
              <a:rPr lang="en-US" sz="2800" b="1" dirty="0" smtClean="0">
                <a:solidFill>
                  <a:srgbClr val="000000"/>
                </a:solidFill>
                <a:latin typeface="Arial" charset="0"/>
                <a:cs typeface="Arial" charset="0"/>
              </a:rPr>
              <a:t>Thomas Jefferson National Accelerator Facility</a:t>
            </a:r>
          </a:p>
          <a:p>
            <a:pPr algn="ctr" defTabSz="914400" fontAlgn="base">
              <a:spcBef>
                <a:spcPct val="50000"/>
              </a:spcBef>
              <a:spcAft>
                <a:spcPct val="0"/>
              </a:spcAft>
            </a:pPr>
            <a:r>
              <a:rPr lang="en-US" sz="2800" b="1" dirty="0" smtClean="0">
                <a:solidFill>
                  <a:srgbClr val="000000"/>
                </a:solidFill>
                <a:latin typeface="Arial" charset="0"/>
                <a:cs typeface="Arial" charset="0"/>
              </a:rPr>
              <a:t>Medium-Energy Comparative Research Review</a:t>
            </a:r>
          </a:p>
          <a:p>
            <a:pPr algn="ctr" defTabSz="914400" fontAlgn="base">
              <a:spcBef>
                <a:spcPct val="50000"/>
              </a:spcBef>
              <a:spcAft>
                <a:spcPct val="0"/>
              </a:spcAft>
            </a:pPr>
            <a:endParaRPr lang="en-US" sz="2800" b="1" dirty="0" smtClean="0">
              <a:solidFill>
                <a:srgbClr val="000000"/>
              </a:solidFill>
              <a:latin typeface="Arial" charset="0"/>
              <a:cs typeface="Arial" charset="0"/>
            </a:endParaRPr>
          </a:p>
          <a:p>
            <a:pPr algn="ctr" defTabSz="914400" fontAlgn="base">
              <a:spcBef>
                <a:spcPct val="50000"/>
              </a:spcBef>
              <a:spcAft>
                <a:spcPct val="0"/>
              </a:spcAft>
            </a:pPr>
            <a:r>
              <a:rPr lang="en-US" sz="2800" b="1" dirty="0" smtClean="0">
                <a:solidFill>
                  <a:srgbClr val="000000"/>
                </a:solidFill>
                <a:latin typeface="Arial" charset="0"/>
                <a:cs typeface="Arial" charset="0"/>
              </a:rPr>
              <a:t>June 12, 2013</a:t>
            </a:r>
            <a:endParaRPr lang="en-US" sz="2800" b="1" dirty="0">
              <a:solidFill>
                <a:srgbClr val="000000"/>
              </a:solidFill>
              <a:latin typeface="Arial" charset="0"/>
              <a:cs typeface="Arial" charset="0"/>
            </a:endParaRPr>
          </a:p>
        </p:txBody>
      </p:sp>
      <p:sp>
        <p:nvSpPr>
          <p:cNvPr id="324" name="Rectangle 323"/>
          <p:cNvSpPr/>
          <p:nvPr/>
        </p:nvSpPr>
        <p:spPr>
          <a:xfrm>
            <a:off x="5479326" y="5429839"/>
            <a:ext cx="2743200" cy="523220"/>
          </a:xfrm>
          <a:prstGeom prst="rect">
            <a:avLst/>
          </a:prstGeom>
        </p:spPr>
        <p:txBody>
          <a:bodyPr wrap="square">
            <a:spAutoFit/>
          </a:bodyPr>
          <a:lstStyle/>
          <a:p>
            <a:pPr defTabSz="914400"/>
            <a:r>
              <a:rPr lang="en-US" sz="2800" b="1" dirty="0" smtClean="0">
                <a:solidFill>
                  <a:srgbClr val="000000"/>
                </a:solidFill>
                <a:latin typeface="Arial" pitchFamily="34" charset="0"/>
                <a:cs typeface="Arial" pitchFamily="34" charset="0"/>
              </a:rPr>
              <a:t>Rolf </a:t>
            </a:r>
            <a:r>
              <a:rPr lang="en-US" sz="2800" b="1" dirty="0" err="1" smtClean="0">
                <a:solidFill>
                  <a:srgbClr val="000000"/>
                </a:solidFill>
                <a:latin typeface="Arial" pitchFamily="34" charset="0"/>
                <a:cs typeface="Arial" pitchFamily="34" charset="0"/>
              </a:rPr>
              <a:t>Ent</a:t>
            </a:r>
            <a:r>
              <a:rPr lang="en-US" sz="2800" b="1" dirty="0" smtClean="0">
                <a:solidFill>
                  <a:srgbClr val="000000"/>
                </a:solidFill>
                <a:latin typeface="Arial" pitchFamily="34" charset="0"/>
                <a:cs typeface="Arial" pitchFamily="34" charset="0"/>
              </a:rPr>
              <a:t> (</a:t>
            </a:r>
            <a:r>
              <a:rPr lang="en-US" sz="2800" b="1" dirty="0" err="1" smtClean="0">
                <a:solidFill>
                  <a:srgbClr val="000000"/>
                </a:solidFill>
                <a:latin typeface="Arial" pitchFamily="34" charset="0"/>
                <a:cs typeface="Arial" pitchFamily="34" charset="0"/>
              </a:rPr>
              <a:t>JLab</a:t>
            </a:r>
            <a:r>
              <a:rPr lang="en-US" sz="2800" b="1" dirty="0" smtClean="0">
                <a:solidFill>
                  <a:srgbClr val="000000"/>
                </a:solidFill>
                <a:latin typeface="Arial" pitchFamily="34" charset="0"/>
                <a:cs typeface="Arial" pitchFamily="34" charset="0"/>
              </a:rPr>
              <a:t>)</a:t>
            </a:r>
          </a:p>
        </p:txBody>
      </p:sp>
      <p:sp>
        <p:nvSpPr>
          <p:cNvPr id="14" name="TextBox 13"/>
          <p:cNvSpPr txBox="1"/>
          <p:nvPr/>
        </p:nvSpPr>
        <p:spPr>
          <a:xfrm>
            <a:off x="160019" y="6141720"/>
            <a:ext cx="5220701" cy="646331"/>
          </a:xfrm>
          <a:prstGeom prst="rect">
            <a:avLst/>
          </a:prstGeom>
          <a:noFill/>
        </p:spPr>
        <p:txBody>
          <a:bodyPr wrap="square" rtlCol="0">
            <a:spAutoFit/>
          </a:bodyPr>
          <a:lstStyle/>
          <a:p>
            <a:pPr defTabSz="914400"/>
            <a:r>
              <a:rPr lang="en-US" dirty="0" smtClean="0">
                <a:solidFill>
                  <a:srgbClr val="FFFFFF"/>
                </a:solidFill>
                <a:latin typeface="Arial" pitchFamily="34" charset="0"/>
                <a:cs typeface="Arial" pitchFamily="34" charset="0"/>
              </a:rPr>
              <a:t>DOE MEP Comparative Research Review</a:t>
            </a:r>
          </a:p>
          <a:p>
            <a:pPr defTabSz="914400"/>
            <a:r>
              <a:rPr lang="en-US" dirty="0" smtClean="0">
                <a:solidFill>
                  <a:srgbClr val="FFFFFF"/>
                </a:solidFill>
                <a:latin typeface="Arial" pitchFamily="34" charset="0"/>
                <a:cs typeface="Arial" pitchFamily="34" charset="0"/>
              </a:rPr>
              <a:t>June 12, 2013</a:t>
            </a:r>
          </a:p>
        </p:txBody>
      </p:sp>
    </p:spTree>
    <p:extLst>
      <p:ext uri="{BB962C8B-B14F-4D97-AF65-F5344CB8AC3E}">
        <p14:creationId xmlns:p14="http://schemas.microsoft.com/office/powerpoint/2010/main" val="1147445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Training the Next Generation of Scientists</a:t>
            </a:r>
            <a:endParaRPr lang="en-US" sz="2800" b="1" dirty="0">
              <a:latin typeface="Arial" pitchFamily="34" charset="0"/>
              <a:cs typeface="Arial" pitchFamily="34" charset="0"/>
            </a:endParaRPr>
          </a:p>
        </p:txBody>
      </p:sp>
      <p:sp>
        <p:nvSpPr>
          <p:cNvPr id="5" name="TextBox 4"/>
          <p:cNvSpPr txBox="1"/>
          <p:nvPr/>
        </p:nvSpPr>
        <p:spPr>
          <a:xfrm>
            <a:off x="219472" y="881702"/>
            <a:ext cx="8790416" cy="5201424"/>
          </a:xfrm>
          <a:prstGeom prst="rect">
            <a:avLst/>
          </a:prstGeom>
          <a:noFill/>
        </p:spPr>
        <p:txBody>
          <a:bodyPr wrap="square" rtlCol="0">
            <a:spAutoFit/>
          </a:bodyPr>
          <a:lstStyle/>
          <a:p>
            <a:r>
              <a:rPr lang="en-US" sz="2400" dirty="0" smtClean="0">
                <a:latin typeface="Arial" pitchFamily="34" charset="0"/>
                <a:cs typeface="Arial" pitchFamily="34" charset="0"/>
              </a:rPr>
              <a:t>Most students come to </a:t>
            </a:r>
            <a:r>
              <a:rPr lang="en-US" sz="2400" dirty="0" err="1" smtClean="0">
                <a:latin typeface="Arial" pitchFamily="34" charset="0"/>
                <a:cs typeface="Arial" pitchFamily="34" charset="0"/>
              </a:rPr>
              <a:t>JLab</a:t>
            </a:r>
            <a:r>
              <a:rPr lang="en-US" sz="2400" dirty="0" smtClean="0">
                <a:latin typeface="Arial" pitchFamily="34" charset="0"/>
                <a:cs typeface="Arial" pitchFamily="34" charset="0"/>
              </a:rPr>
              <a:t> for experiment preparation, data taking, and (early) data analysis. In numbers, students that are mentored by </a:t>
            </a:r>
            <a:r>
              <a:rPr lang="en-US" sz="2400" dirty="0" err="1" smtClean="0">
                <a:latin typeface="Arial" pitchFamily="34" charset="0"/>
                <a:cs typeface="Arial" pitchFamily="34" charset="0"/>
              </a:rPr>
              <a:t>JLab</a:t>
            </a:r>
            <a:r>
              <a:rPr lang="en-US" sz="2400" dirty="0" smtClean="0">
                <a:latin typeface="Arial" pitchFamily="34" charset="0"/>
                <a:cs typeface="Arial" pitchFamily="34" charset="0"/>
              </a:rPr>
              <a:t> staff for &gt; 3 months in the 2010-2013 period:</a:t>
            </a:r>
          </a:p>
          <a:p>
            <a:endParaRPr lang="en-US" sz="1200" dirty="0" smtClean="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 </a:t>
            </a:r>
            <a:r>
              <a:rPr lang="en-US" sz="2400" dirty="0" smtClean="0">
                <a:latin typeface="Arial" pitchFamily="34" charset="0"/>
                <a:cs typeface="Arial" pitchFamily="34" charset="0"/>
              </a:rPr>
              <a:t>Hall A		28 PhD’s awarded,	15 PhD’s ongoing</a:t>
            </a:r>
          </a:p>
          <a:p>
            <a:r>
              <a:rPr lang="en-US" sz="2400" dirty="0" smtClean="0">
                <a:latin typeface="Arial" pitchFamily="34" charset="0"/>
                <a:cs typeface="Arial" pitchFamily="34" charset="0"/>
              </a:rPr>
              <a:t>				  3 </a:t>
            </a:r>
            <a:r>
              <a:rPr lang="en-US" sz="2400" dirty="0" err="1" smtClean="0">
                <a:latin typeface="Arial" pitchFamily="34" charset="0"/>
                <a:cs typeface="Arial" pitchFamily="34" charset="0"/>
              </a:rPr>
              <a:t>MSc’s</a:t>
            </a:r>
            <a:r>
              <a:rPr lang="en-US" sz="2400" dirty="0" smtClean="0">
                <a:latin typeface="Arial" pitchFamily="34" charset="0"/>
                <a:cs typeface="Arial" pitchFamily="34" charset="0"/>
              </a:rPr>
              <a:t> awarded,	  2 </a:t>
            </a:r>
            <a:r>
              <a:rPr lang="en-US" sz="2400" dirty="0" err="1" smtClean="0">
                <a:latin typeface="Arial" pitchFamily="34" charset="0"/>
                <a:cs typeface="Arial" pitchFamily="34" charset="0"/>
              </a:rPr>
              <a:t>MSc’s</a:t>
            </a:r>
            <a:r>
              <a:rPr lang="en-US" sz="2400" dirty="0" smtClean="0">
                <a:latin typeface="Arial" pitchFamily="34" charset="0"/>
                <a:cs typeface="Arial" pitchFamily="34" charset="0"/>
              </a:rPr>
              <a:t> ongoing</a:t>
            </a:r>
          </a:p>
          <a:p>
            <a:pPr>
              <a:buFont typeface="Arial" pitchFamily="34" charset="0"/>
              <a:buChar char="•"/>
            </a:pPr>
            <a:r>
              <a:rPr lang="en-US" sz="2400" dirty="0" smtClean="0">
                <a:latin typeface="Arial" pitchFamily="34" charset="0"/>
                <a:cs typeface="Arial" pitchFamily="34" charset="0"/>
              </a:rPr>
              <a:t> Hall B		14 PhD’s awarded,	12 PhDs ongoing</a:t>
            </a:r>
          </a:p>
          <a:p>
            <a:pPr lvl="4"/>
            <a:r>
              <a:rPr lang="en-US" sz="2400" dirty="0" smtClean="0">
                <a:latin typeface="Arial" pitchFamily="34" charset="0"/>
                <a:cs typeface="Arial" pitchFamily="34" charset="0"/>
              </a:rPr>
              <a:t>  1 </a:t>
            </a:r>
            <a:r>
              <a:rPr lang="en-US" sz="2400" dirty="0" err="1" smtClean="0">
                <a:latin typeface="Arial" pitchFamily="34" charset="0"/>
                <a:cs typeface="Arial" pitchFamily="34" charset="0"/>
              </a:rPr>
              <a:t>MSc</a:t>
            </a:r>
            <a:r>
              <a:rPr lang="en-US" sz="2400" dirty="0" smtClean="0">
                <a:latin typeface="Arial" pitchFamily="34" charset="0"/>
                <a:cs typeface="Arial" pitchFamily="34" charset="0"/>
              </a:rPr>
              <a:t> awarded</a:t>
            </a:r>
          </a:p>
          <a:p>
            <a:pPr>
              <a:buFont typeface="Arial" pitchFamily="34" charset="0"/>
              <a:buChar char="•"/>
            </a:pPr>
            <a:r>
              <a:rPr lang="en-US" sz="2400" dirty="0" smtClean="0">
                <a:latin typeface="Arial" pitchFamily="34" charset="0"/>
                <a:cs typeface="Arial" pitchFamily="34" charset="0"/>
              </a:rPr>
              <a:t> Hall C		  5 PhD’s awarded,  16 PhD’s ongoing</a:t>
            </a:r>
          </a:p>
          <a:p>
            <a:pPr>
              <a:buFont typeface="Arial" pitchFamily="34" charset="0"/>
              <a:buChar char="•"/>
            </a:pPr>
            <a:r>
              <a:rPr lang="en-US" sz="2400" dirty="0" smtClean="0">
                <a:latin typeface="Arial" pitchFamily="34" charset="0"/>
                <a:cs typeface="Arial" pitchFamily="34" charset="0"/>
              </a:rPr>
              <a:t> Hall D		  2 PhD’s awarded</a:t>
            </a:r>
          </a:p>
          <a:p>
            <a:endParaRPr lang="en-US" sz="24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Many of our </a:t>
            </a:r>
            <a:r>
              <a:rPr lang="en-US" sz="2000" dirty="0" err="1" smtClean="0">
                <a:latin typeface="Arial" pitchFamily="34" charset="0"/>
                <a:cs typeface="Arial" pitchFamily="34" charset="0"/>
              </a:rPr>
              <a:t>JLab</a:t>
            </a:r>
            <a:r>
              <a:rPr lang="en-US" sz="2000" dirty="0" smtClean="0">
                <a:latin typeface="Arial" pitchFamily="34" charset="0"/>
                <a:cs typeface="Arial" pitchFamily="34" charset="0"/>
              </a:rPr>
              <a:t> staff also act as mentors to undergraduate students from DOE’s Science Undergraduate Laboratory Internship and NSF’s Research Experience for Undergraduates programs.</a:t>
            </a:r>
          </a:p>
          <a:p>
            <a:pPr marL="342900" indent="-342900">
              <a:buFont typeface="Arial" pitchFamily="34" charset="0"/>
              <a:buChar char="•"/>
            </a:pPr>
            <a:r>
              <a:rPr lang="en-US" sz="2000" dirty="0" smtClean="0">
                <a:latin typeface="Arial" pitchFamily="34" charset="0"/>
                <a:cs typeface="Arial" pitchFamily="34" charset="0"/>
              </a:rPr>
              <a:t>On average there are 50 undergrads per year involved in </a:t>
            </a:r>
            <a:r>
              <a:rPr lang="en-US" sz="2000" dirty="0" err="1" smtClean="0">
                <a:latin typeface="Arial" pitchFamily="34" charset="0"/>
                <a:cs typeface="Arial" pitchFamily="34" charset="0"/>
              </a:rPr>
              <a:t>JLab</a:t>
            </a:r>
            <a:r>
              <a:rPr lang="en-US" sz="2000" dirty="0" smtClean="0">
                <a:latin typeface="Arial" pitchFamily="34" charset="0"/>
                <a:cs typeface="Arial" pitchFamily="34" charset="0"/>
              </a:rPr>
              <a:t> research.</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err="1" smtClean="0">
                <a:latin typeface="Arial" pitchFamily="34" charset="0"/>
                <a:cs typeface="Arial" pitchFamily="34" charset="0"/>
              </a:rPr>
              <a:t>Postdoc</a:t>
            </a:r>
            <a:r>
              <a:rPr lang="en-US" sz="2800" b="1" dirty="0" smtClean="0">
                <a:latin typeface="Arial" pitchFamily="34" charset="0"/>
                <a:cs typeface="Arial" pitchFamily="34" charset="0"/>
              </a:rPr>
              <a:t> Tracking Information</a:t>
            </a:r>
            <a:endParaRPr lang="en-US" sz="2800" b="1" dirty="0">
              <a:latin typeface="Arial" pitchFamily="34" charset="0"/>
              <a:cs typeface="Arial" pitchFamily="34" charset="0"/>
            </a:endParaRPr>
          </a:p>
        </p:txBody>
      </p:sp>
      <p:sp>
        <p:nvSpPr>
          <p:cNvPr id="3" name="TextBox 2"/>
          <p:cNvSpPr txBox="1"/>
          <p:nvPr/>
        </p:nvSpPr>
        <p:spPr>
          <a:xfrm>
            <a:off x="197949" y="848404"/>
            <a:ext cx="8858515" cy="5632311"/>
          </a:xfrm>
          <a:prstGeom prst="rect">
            <a:avLst/>
          </a:prstGeom>
          <a:noFill/>
        </p:spPr>
        <p:txBody>
          <a:bodyPr wrap="none" rtlCol="0">
            <a:spAutoFit/>
          </a:bodyPr>
          <a:lstStyle/>
          <a:p>
            <a:r>
              <a:rPr lang="en-US" sz="2400" dirty="0" smtClean="0">
                <a:latin typeface="Arial" pitchFamily="34" charset="0"/>
                <a:cs typeface="Arial" pitchFamily="34" charset="0"/>
              </a:rPr>
              <a:t>Included here are only past </a:t>
            </a:r>
            <a:r>
              <a:rPr lang="en-US" sz="2400" dirty="0" err="1" smtClean="0">
                <a:latin typeface="Arial" pitchFamily="34" charset="0"/>
                <a:cs typeface="Arial" pitchFamily="34" charset="0"/>
              </a:rPr>
              <a:t>postdocs</a:t>
            </a:r>
            <a:r>
              <a:rPr lang="en-US" sz="2400" dirty="0" smtClean="0">
                <a:latin typeface="Arial" pitchFamily="34" charset="0"/>
                <a:cs typeface="Arial" pitchFamily="34" charset="0"/>
              </a:rPr>
              <a:t> of the 2010-2013 period:</a:t>
            </a:r>
          </a:p>
          <a:p>
            <a:pPr>
              <a:buFont typeface="Arial" pitchFamily="34" charset="0"/>
              <a:buChar char="•"/>
            </a:pPr>
            <a:r>
              <a:rPr lang="en-US" sz="2400" dirty="0" smtClean="0">
                <a:latin typeface="Arial" pitchFamily="34" charset="0"/>
                <a:cs typeface="Arial" pitchFamily="34" charset="0"/>
              </a:rPr>
              <a:t> Hall A		  1 assistant professor (</a:t>
            </a:r>
            <a:r>
              <a:rPr lang="en-US" sz="2400" dirty="0" err="1" smtClean="0">
                <a:latin typeface="Arial" pitchFamily="34" charset="0"/>
                <a:cs typeface="Arial" pitchFamily="34" charset="0"/>
              </a:rPr>
              <a:t>UCairo</a:t>
            </a:r>
            <a:r>
              <a:rPr lang="en-US" sz="2400" dirty="0" smtClean="0">
                <a:latin typeface="Arial" pitchFamily="34" charset="0"/>
                <a:cs typeface="Arial" pitchFamily="34" charset="0"/>
              </a:rPr>
              <a:t>)</a:t>
            </a:r>
          </a:p>
          <a:p>
            <a:pPr lvl="1"/>
            <a:r>
              <a:rPr lang="en-US" sz="2400" dirty="0" smtClean="0">
                <a:latin typeface="Arial" pitchFamily="34" charset="0"/>
                <a:cs typeface="Arial" pitchFamily="34" charset="0"/>
              </a:rPr>
              <a:t>			  1 staff scientist (ANSL)</a:t>
            </a:r>
          </a:p>
          <a:p>
            <a:pPr lvl="1"/>
            <a:r>
              <a:rPr lang="en-US" sz="2400" dirty="0" smtClean="0">
                <a:latin typeface="Arial" pitchFamily="34" charset="0"/>
                <a:cs typeface="Arial" pitchFamily="34" charset="0"/>
              </a:rPr>
              <a:t>			  1 </a:t>
            </a:r>
            <a:r>
              <a:rPr lang="en-US" sz="2400" dirty="0" err="1" smtClean="0">
                <a:latin typeface="Arial" pitchFamily="34" charset="0"/>
                <a:cs typeface="Arial" pitchFamily="34" charset="0"/>
              </a:rPr>
              <a:t>postdoc</a:t>
            </a:r>
            <a:r>
              <a:rPr lang="en-US" sz="2400" dirty="0" smtClean="0">
                <a:latin typeface="Arial" pitchFamily="34" charset="0"/>
                <a:cs typeface="Arial" pitchFamily="34" charset="0"/>
              </a:rPr>
              <a:t> (MIT)</a:t>
            </a:r>
          </a:p>
          <a:p>
            <a:pPr lvl="1"/>
            <a:r>
              <a:rPr lang="en-US" sz="2400" dirty="0" smtClean="0">
                <a:latin typeface="Arial" pitchFamily="34" charset="0"/>
                <a:cs typeface="Arial" pitchFamily="34" charset="0"/>
              </a:rPr>
              <a:t>		</a:t>
            </a:r>
          </a:p>
          <a:p>
            <a:pPr>
              <a:buFont typeface="Arial" pitchFamily="34" charset="0"/>
              <a:buChar char="•"/>
            </a:pPr>
            <a:r>
              <a:rPr lang="en-US" sz="2400" dirty="0" smtClean="0">
                <a:latin typeface="Arial" pitchFamily="34" charset="0"/>
                <a:cs typeface="Arial" pitchFamily="34" charset="0"/>
              </a:rPr>
              <a:t> Hall B		  3 staff scientists (</a:t>
            </a:r>
            <a:r>
              <a:rPr lang="en-US" sz="2400" dirty="0" err="1" smtClean="0">
                <a:latin typeface="Arial" pitchFamily="34" charset="0"/>
                <a:cs typeface="Arial" pitchFamily="34" charset="0"/>
              </a:rPr>
              <a:t>JLab</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				  1 research professor (ODU)</a:t>
            </a:r>
          </a:p>
          <a:p>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Hall C		  1 assistant professor (CUA)</a:t>
            </a:r>
          </a:p>
          <a:p>
            <a:r>
              <a:rPr lang="en-US" sz="2400" dirty="0" smtClean="0">
                <a:latin typeface="Arial" pitchFamily="34" charset="0"/>
                <a:cs typeface="Arial" pitchFamily="34" charset="0"/>
              </a:rPr>
              <a:t>				  2 industry (seismic imager, medical scientist)</a:t>
            </a:r>
          </a:p>
          <a:p>
            <a:r>
              <a:rPr lang="en-US" sz="2400" dirty="0" smtClean="0">
                <a:latin typeface="Arial" pitchFamily="34" charset="0"/>
                <a:cs typeface="Arial" pitchFamily="34" charset="0"/>
              </a:rPr>
              <a:t>				  1 </a:t>
            </a:r>
            <a:r>
              <a:rPr lang="en-US" sz="2400" dirty="0" err="1" smtClean="0">
                <a:latin typeface="Arial" pitchFamily="34" charset="0"/>
                <a:cs typeface="Arial" pitchFamily="34" charset="0"/>
              </a:rPr>
              <a:t>postdoc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UVa</a:t>
            </a:r>
            <a:r>
              <a:rPr lang="en-US" sz="2400" dirty="0" smtClean="0">
                <a:latin typeface="Arial" pitchFamily="34" charset="0"/>
                <a:cs typeface="Arial" pitchFamily="34" charset="0"/>
              </a:rPr>
              <a:t>)*</a:t>
            </a:r>
          </a:p>
          <a:p>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Hall D		  </a:t>
            </a:r>
            <a:r>
              <a:rPr lang="en-US" sz="2400" dirty="0" err="1" smtClean="0">
                <a:latin typeface="Arial" pitchFamily="34" charset="0"/>
                <a:cs typeface="Arial" pitchFamily="34" charset="0"/>
              </a:rPr>
              <a:t>postdoc</a:t>
            </a:r>
            <a:r>
              <a:rPr lang="en-US" sz="2400" dirty="0" smtClean="0">
                <a:latin typeface="Arial" pitchFamily="34" charset="0"/>
                <a:cs typeface="Arial" pitchFamily="34" charset="0"/>
              </a:rPr>
              <a:t> positions are anticipated to start in FY14</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a:t>
            </a:r>
            <a:r>
              <a:rPr lang="en-US" sz="2400" dirty="0">
                <a:latin typeface="Arial" pitchFamily="34" charset="0"/>
                <a:cs typeface="Arial" pitchFamily="34" charset="0"/>
              </a:rPr>
              <a:t>S</a:t>
            </a:r>
            <a:r>
              <a:rPr lang="en-US" sz="2400" dirty="0" smtClean="0">
                <a:latin typeface="Arial" pitchFamily="34" charset="0"/>
                <a:cs typeface="Arial" pitchFamily="34" charset="0"/>
              </a:rPr>
              <a:t>taff scientist position offer pending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descr="pi0-width-primexII.png"/>
          <p:cNvPicPr>
            <a:picLocks noChangeAspect="1"/>
          </p:cNvPicPr>
          <p:nvPr/>
        </p:nvPicPr>
        <p:blipFill>
          <a:blip r:embed="rId4"/>
          <a:srcRect l="2500" t="4867" r="3361" b="4465"/>
          <a:stretch>
            <a:fillRect/>
          </a:stretch>
        </p:blipFill>
        <p:spPr>
          <a:xfrm>
            <a:off x="3421346" y="1808668"/>
            <a:ext cx="4721758" cy="4547682"/>
          </a:xfrm>
          <a:prstGeom prst="rect">
            <a:avLst/>
          </a:prstGeom>
          <a:ln>
            <a:noFill/>
          </a:ln>
          <a:effectLst>
            <a:outerShdw blurRad="292100" dist="139700" dir="2700000" algn="tl" rotWithShape="0">
              <a:srgbClr val="333333">
                <a:alpha val="65000"/>
              </a:srgbClr>
            </a:outerShdw>
          </a:effectLst>
        </p:spPr>
      </p:pic>
      <p:sp>
        <p:nvSpPr>
          <p:cNvPr id="84" name="Rectangle 83"/>
          <p:cNvSpPr/>
          <p:nvPr/>
        </p:nvSpPr>
        <p:spPr>
          <a:xfrm>
            <a:off x="553448" y="3505552"/>
            <a:ext cx="2122488" cy="2057400"/>
          </a:xfrm>
          <a:prstGeom prst="rect">
            <a:avLst/>
          </a:prstGeom>
          <a:solidFill>
            <a:schemeClr val="accent1">
              <a:lumMod val="20000"/>
              <a:lumOff val="80000"/>
            </a:schemeClr>
          </a:solidFill>
          <a:effectLst>
            <a:outerShdw blurRad="292100" dist="139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endParaRPr lang="en-US" kern="1200">
              <a:solidFill>
                <a:prstClr val="white"/>
              </a:solidFill>
              <a:latin typeface="Calibri"/>
              <a:ea typeface="+mn-ea"/>
              <a:cs typeface="+mn-cs"/>
            </a:endParaRPr>
          </a:p>
        </p:txBody>
      </p:sp>
      <p:pic>
        <p:nvPicPr>
          <p:cNvPr id="24" name="Picture 4" descr="primakoff_effect_large"/>
          <p:cNvPicPr>
            <a:picLocks noGrp="1" noChangeAspect="1" noChangeArrowheads="1"/>
          </p:cNvPicPr>
          <p:nvPr>
            <p:ph sz="half" idx="1"/>
          </p:nvPr>
        </p:nvPicPr>
        <p:blipFill>
          <a:blip r:embed="rId5" cstate="print"/>
          <a:srcRect/>
          <a:stretch>
            <a:fillRect/>
          </a:stretch>
        </p:blipFill>
        <p:spPr>
          <a:xfrm>
            <a:off x="597408" y="3628644"/>
            <a:ext cx="1943100" cy="1943100"/>
          </a:xfrm>
          <a:noFill/>
          <a:ln/>
        </p:spPr>
      </p:pic>
      <p:sp>
        <p:nvSpPr>
          <p:cNvPr id="17" name="Text Box 4"/>
          <p:cNvSpPr txBox="1">
            <a:spLocks noChangeArrowheads="1"/>
          </p:cNvSpPr>
          <p:nvPr/>
        </p:nvSpPr>
        <p:spPr bwMode="auto">
          <a:xfrm>
            <a:off x="1752600" y="67056"/>
            <a:ext cx="7391400" cy="584775"/>
          </a:xfrm>
          <a:prstGeom prst="rect">
            <a:avLst/>
          </a:prstGeom>
          <a:noFill/>
          <a:ln w="9525">
            <a:noFill/>
            <a:miter lim="800000"/>
            <a:headEnd/>
            <a:tailEnd/>
          </a:ln>
        </p:spPr>
        <p:txBody>
          <a:bodyPr wrap="square">
            <a:prstTxWarp prst="textNoShape">
              <a:avLst/>
            </a:prstTxWarp>
            <a:spAutoFit/>
          </a:bodyPr>
          <a:lstStyle/>
          <a:p>
            <a:pPr algn="ctr" defTabSz="457200" rtl="0">
              <a:spcBef>
                <a:spcPct val="50000"/>
              </a:spcBef>
            </a:pPr>
            <a:r>
              <a:rPr lang="en-US" sz="3200" b="1" kern="1200" dirty="0" smtClean="0">
                <a:latin typeface="Arial" pitchFamily="34" charset="0"/>
                <a:cs typeface="Arial" pitchFamily="34" charset="0"/>
              </a:rPr>
              <a:t>Precision Measurement of </a:t>
            </a:r>
            <a:r>
              <a:rPr lang="en-US" sz="3200" b="1" kern="1200" dirty="0" smtClean="0">
                <a:latin typeface="Symbol" pitchFamily="18" charset="2"/>
                <a:cs typeface="Arial" pitchFamily="34" charset="0"/>
              </a:rPr>
              <a:t>p</a:t>
            </a:r>
            <a:r>
              <a:rPr lang="en-US" sz="3200" b="1" kern="1200" baseline="30000" dirty="0" smtClean="0">
                <a:latin typeface="Arial" pitchFamily="34" charset="0"/>
                <a:cs typeface="Arial" pitchFamily="34" charset="0"/>
              </a:rPr>
              <a:t>0</a:t>
            </a:r>
            <a:r>
              <a:rPr lang="en-US" sz="3200" b="1" kern="1200" dirty="0" smtClean="0">
                <a:latin typeface="Arial" pitchFamily="34" charset="0"/>
                <a:cs typeface="Arial" pitchFamily="34" charset="0"/>
              </a:rPr>
              <a:t> life time</a:t>
            </a:r>
            <a:endParaRPr lang="en-US" sz="3200" b="1" kern="1200" dirty="0">
              <a:latin typeface="Arial" pitchFamily="34" charset="0"/>
              <a:ea typeface="Times New Roman" charset="0"/>
              <a:cs typeface="Arial" pitchFamily="34" charset="0"/>
            </a:endParaRPr>
          </a:p>
        </p:txBody>
      </p:sp>
      <p:sp>
        <p:nvSpPr>
          <p:cNvPr id="18" name="Text Box 5"/>
          <p:cNvSpPr txBox="1">
            <a:spLocks noChangeArrowheads="1"/>
          </p:cNvSpPr>
          <p:nvPr/>
        </p:nvSpPr>
        <p:spPr bwMode="auto">
          <a:xfrm>
            <a:off x="4128" y="8549"/>
            <a:ext cx="2057400" cy="646331"/>
          </a:xfrm>
          <a:prstGeom prst="rect">
            <a:avLst/>
          </a:prstGeom>
          <a:noFill/>
          <a:ln w="9525">
            <a:noFill/>
            <a:miter lim="800000"/>
            <a:headEnd/>
            <a:tailEnd/>
          </a:ln>
        </p:spPr>
        <p:txBody>
          <a:bodyPr wrap="square">
            <a:prstTxWarp prst="textNoShape">
              <a:avLst/>
            </a:prstTxWarp>
            <a:spAutoFit/>
          </a:bodyPr>
          <a:lstStyle/>
          <a:p>
            <a:pPr algn="l" defTabSz="457200" rtl="0">
              <a:spcBef>
                <a:spcPct val="50000"/>
              </a:spcBef>
            </a:pPr>
            <a:r>
              <a:rPr lang="en-US" sz="3600" kern="1200" dirty="0" err="1">
                <a:solidFill>
                  <a:srgbClr val="000000"/>
                </a:solidFill>
                <a:effectLst>
                  <a:outerShdw blurRad="50800" dist="38100" dir="2700000" algn="tl" rotWithShape="0">
                    <a:srgbClr val="000000"/>
                  </a:outerShdw>
                </a:effectLst>
                <a:latin typeface="Times New Roman"/>
                <a:ea typeface="+mn-ea"/>
                <a:cs typeface="Times New Roman"/>
              </a:rPr>
              <a:t>PrimEx</a:t>
            </a:r>
            <a:endParaRPr lang="en-US" sz="3600" kern="1200" dirty="0">
              <a:solidFill>
                <a:srgbClr val="000000"/>
              </a:solidFill>
              <a:effectLst>
                <a:outerShdw blurRad="50800" dist="38100" dir="2700000" algn="tl" rotWithShape="0">
                  <a:srgbClr val="000000"/>
                </a:outerShdw>
              </a:effectLst>
              <a:latin typeface="Times New Roman"/>
              <a:ea typeface="+mn-ea"/>
              <a:cs typeface="Times New Roman"/>
            </a:endParaRPr>
          </a:p>
        </p:txBody>
      </p:sp>
      <p:grpSp>
        <p:nvGrpSpPr>
          <p:cNvPr id="2" name="Group 5"/>
          <p:cNvGrpSpPr>
            <a:grpSpLocks/>
          </p:cNvGrpSpPr>
          <p:nvPr/>
        </p:nvGrpSpPr>
        <p:grpSpPr bwMode="auto">
          <a:xfrm>
            <a:off x="163304" y="1670267"/>
            <a:ext cx="3221482" cy="1003406"/>
            <a:chOff x="1440" y="860"/>
            <a:chExt cx="2306" cy="725"/>
          </a:xfrm>
        </p:grpSpPr>
        <p:sp>
          <p:nvSpPr>
            <p:cNvPr id="26" name="Line 6"/>
            <p:cNvSpPr>
              <a:spLocks noChangeShapeType="1"/>
            </p:cNvSpPr>
            <p:nvPr/>
          </p:nvSpPr>
          <p:spPr bwMode="auto">
            <a:xfrm>
              <a:off x="2832" y="960"/>
              <a:ext cx="0" cy="576"/>
            </a:xfrm>
            <a:prstGeom prst="line">
              <a:avLst/>
            </a:prstGeom>
            <a:noFill/>
            <a:ln w="19050">
              <a:solidFill>
                <a:schemeClr val="tx1"/>
              </a:solidFill>
              <a:round/>
              <a:headEnd type="triangle" w="med" len="med"/>
              <a:tailEnd/>
            </a:ln>
          </p:spPr>
          <p:txBody>
            <a:bodyPr/>
            <a:lstStyle/>
            <a:p>
              <a:pPr algn="l" defTabSz="457200" rtl="0"/>
              <a:endParaRPr lang="en-US" kern="1200">
                <a:solidFill>
                  <a:prstClr val="black"/>
                </a:solidFill>
                <a:latin typeface="Calibri"/>
                <a:ea typeface="+mn-ea"/>
                <a:cs typeface="+mn-cs"/>
              </a:endParaRPr>
            </a:p>
          </p:txBody>
        </p:sp>
        <p:sp>
          <p:nvSpPr>
            <p:cNvPr id="27" name="Line 7"/>
            <p:cNvSpPr>
              <a:spLocks noChangeShapeType="1"/>
            </p:cNvSpPr>
            <p:nvPr/>
          </p:nvSpPr>
          <p:spPr bwMode="auto">
            <a:xfrm flipH="1">
              <a:off x="2352" y="960"/>
              <a:ext cx="480" cy="336"/>
            </a:xfrm>
            <a:prstGeom prst="line">
              <a:avLst/>
            </a:prstGeom>
            <a:noFill/>
            <a:ln w="19050">
              <a:solidFill>
                <a:schemeClr val="tx1"/>
              </a:solidFill>
              <a:round/>
              <a:headEnd/>
              <a:tailEnd type="triangle" w="med" len="med"/>
            </a:ln>
          </p:spPr>
          <p:txBody>
            <a:bodyPr/>
            <a:lstStyle/>
            <a:p>
              <a:pPr algn="l" defTabSz="457200" rtl="0"/>
              <a:endParaRPr lang="en-US" kern="1200">
                <a:solidFill>
                  <a:prstClr val="black"/>
                </a:solidFill>
                <a:latin typeface="Calibri"/>
                <a:ea typeface="+mn-ea"/>
                <a:cs typeface="+mn-cs"/>
              </a:endParaRPr>
            </a:p>
          </p:txBody>
        </p:sp>
        <p:sp>
          <p:nvSpPr>
            <p:cNvPr id="28" name="Line 8"/>
            <p:cNvSpPr>
              <a:spLocks noChangeShapeType="1"/>
            </p:cNvSpPr>
            <p:nvPr/>
          </p:nvSpPr>
          <p:spPr bwMode="auto">
            <a:xfrm>
              <a:off x="2352" y="1296"/>
              <a:ext cx="480" cy="240"/>
            </a:xfrm>
            <a:prstGeom prst="line">
              <a:avLst/>
            </a:prstGeom>
            <a:noFill/>
            <a:ln w="19050">
              <a:solidFill>
                <a:schemeClr val="tx1"/>
              </a:solidFill>
              <a:round/>
              <a:headEnd/>
              <a:tailEnd type="triangle" w="med" len="med"/>
            </a:ln>
          </p:spPr>
          <p:txBody>
            <a:bodyPr/>
            <a:lstStyle/>
            <a:p>
              <a:pPr algn="l" defTabSz="457200" rtl="0"/>
              <a:endParaRPr lang="en-US" kern="1200">
                <a:solidFill>
                  <a:prstClr val="black"/>
                </a:solidFill>
                <a:latin typeface="Calibri"/>
                <a:ea typeface="+mn-ea"/>
                <a:cs typeface="+mn-cs"/>
              </a:endParaRPr>
            </a:p>
          </p:txBody>
        </p:sp>
        <p:sp>
          <p:nvSpPr>
            <p:cNvPr id="29" name="Line 9"/>
            <p:cNvSpPr>
              <a:spLocks noChangeShapeType="1"/>
            </p:cNvSpPr>
            <p:nvPr/>
          </p:nvSpPr>
          <p:spPr bwMode="auto">
            <a:xfrm flipV="1">
              <a:off x="1780" y="1296"/>
              <a:ext cx="576" cy="0"/>
            </a:xfrm>
            <a:prstGeom prst="line">
              <a:avLst/>
            </a:prstGeom>
            <a:noFill/>
            <a:ln w="38100">
              <a:solidFill>
                <a:schemeClr val="tx1"/>
              </a:solidFill>
              <a:prstDash val="solid"/>
              <a:round/>
              <a:headEnd/>
              <a:tailEnd type="triangle" w="med" len="med"/>
            </a:ln>
          </p:spPr>
          <p:txBody>
            <a:bodyPr/>
            <a:lstStyle/>
            <a:p>
              <a:pPr algn="l" defTabSz="457200" rtl="0"/>
              <a:endParaRPr lang="en-US" kern="1200">
                <a:solidFill>
                  <a:prstClr val="black"/>
                </a:solidFill>
                <a:latin typeface="Calibri"/>
                <a:ea typeface="+mn-ea"/>
                <a:cs typeface="+mn-cs"/>
              </a:endParaRPr>
            </a:p>
          </p:txBody>
        </p:sp>
        <p:sp>
          <p:nvSpPr>
            <p:cNvPr id="30" name="Text Box 10"/>
            <p:cNvSpPr txBox="1">
              <a:spLocks noChangeArrowheads="1"/>
            </p:cNvSpPr>
            <p:nvPr/>
          </p:nvSpPr>
          <p:spPr bwMode="auto">
            <a:xfrm>
              <a:off x="1440" y="1152"/>
              <a:ext cx="336" cy="291"/>
            </a:xfrm>
            <a:prstGeom prst="rect">
              <a:avLst/>
            </a:prstGeom>
            <a:noFill/>
            <a:ln w="9525">
              <a:noFill/>
              <a:miter lim="800000"/>
              <a:headEnd/>
              <a:tailEnd/>
            </a:ln>
          </p:spPr>
          <p:txBody>
            <a:bodyPr wrap="square">
              <a:spAutoFit/>
            </a:bodyPr>
            <a:lstStyle/>
            <a:p>
              <a:pPr algn="l" defTabSz="457200" rtl="0">
                <a:spcBef>
                  <a:spcPct val="50000"/>
                </a:spcBef>
              </a:pPr>
              <a:r>
                <a:rPr lang="en-US" sz="2400" b="1" kern="1200" dirty="0">
                  <a:solidFill>
                    <a:prstClr val="black"/>
                  </a:solidFill>
                  <a:latin typeface="Calibri"/>
                  <a:ea typeface="+mn-ea"/>
                  <a:cs typeface="+mn-cs"/>
                  <a:sym typeface="Symbol"/>
                </a:rPr>
                <a:t></a:t>
              </a:r>
              <a:r>
                <a:rPr lang="en-US" sz="2400" b="1" kern="1200" baseline="30000" dirty="0">
                  <a:solidFill>
                    <a:prstClr val="black"/>
                  </a:solidFill>
                  <a:latin typeface="Calibri"/>
                  <a:ea typeface="+mn-ea"/>
                  <a:cs typeface="+mn-cs"/>
                  <a:sym typeface="Symbol"/>
                </a:rPr>
                <a:t>0</a:t>
              </a:r>
              <a:endParaRPr lang="en-US" sz="2400" b="1" kern="1200" baseline="30000" dirty="0">
                <a:solidFill>
                  <a:prstClr val="black"/>
                </a:solidFill>
                <a:latin typeface="Calibri"/>
                <a:ea typeface="+mn-ea"/>
                <a:cs typeface="+mn-cs"/>
              </a:endParaRPr>
            </a:p>
          </p:txBody>
        </p:sp>
        <p:sp>
          <p:nvSpPr>
            <p:cNvPr id="31" name="Text Box 11"/>
            <p:cNvSpPr txBox="1">
              <a:spLocks noChangeArrowheads="1"/>
            </p:cNvSpPr>
            <p:nvPr/>
          </p:nvSpPr>
          <p:spPr bwMode="auto">
            <a:xfrm>
              <a:off x="3458" y="1036"/>
              <a:ext cx="288" cy="291"/>
            </a:xfrm>
            <a:prstGeom prst="rect">
              <a:avLst/>
            </a:prstGeom>
            <a:noFill/>
            <a:ln w="9525">
              <a:noFill/>
              <a:miter lim="800000"/>
              <a:headEnd/>
              <a:tailEnd/>
            </a:ln>
          </p:spPr>
          <p:txBody>
            <a:bodyPr>
              <a:spAutoFit/>
            </a:bodyPr>
            <a:lstStyle/>
            <a:p>
              <a:pPr algn="l" defTabSz="457200" rtl="0">
                <a:spcBef>
                  <a:spcPct val="50000"/>
                </a:spcBef>
              </a:pPr>
              <a:r>
                <a:rPr lang="en-US" sz="2400" b="1" kern="1200" dirty="0">
                  <a:solidFill>
                    <a:prstClr val="black"/>
                  </a:solidFill>
                  <a:latin typeface="Calibri"/>
                  <a:ea typeface="+mn-ea"/>
                  <a:cs typeface="+mn-cs"/>
                  <a:sym typeface="Symbol"/>
                </a:rPr>
                <a:t></a:t>
              </a:r>
              <a:endParaRPr lang="en-US" sz="2400" b="1" kern="1200" baseline="-25000" dirty="0">
                <a:solidFill>
                  <a:prstClr val="black"/>
                </a:solidFill>
                <a:latin typeface="Calibri"/>
                <a:ea typeface="+mn-ea"/>
                <a:cs typeface="+mn-cs"/>
              </a:endParaRPr>
            </a:p>
          </p:txBody>
        </p:sp>
        <p:grpSp>
          <p:nvGrpSpPr>
            <p:cNvPr id="3" name="Group 13"/>
            <p:cNvGrpSpPr>
              <a:grpSpLocks/>
            </p:cNvGrpSpPr>
            <p:nvPr/>
          </p:nvGrpSpPr>
          <p:grpSpPr bwMode="auto">
            <a:xfrm>
              <a:off x="2835" y="860"/>
              <a:ext cx="670" cy="197"/>
              <a:chOff x="1748" y="1434"/>
              <a:chExt cx="1084" cy="295"/>
            </a:xfrm>
          </p:grpSpPr>
          <p:grpSp>
            <p:nvGrpSpPr>
              <p:cNvPr id="4" name="Group 14"/>
              <p:cNvGrpSpPr>
                <a:grpSpLocks/>
              </p:cNvGrpSpPr>
              <p:nvPr/>
            </p:nvGrpSpPr>
            <p:grpSpPr bwMode="auto">
              <a:xfrm>
                <a:off x="1977" y="1440"/>
                <a:ext cx="707" cy="289"/>
                <a:chOff x="576" y="2016"/>
                <a:chExt cx="5184" cy="769"/>
              </a:xfrm>
            </p:grpSpPr>
            <p:grpSp>
              <p:nvGrpSpPr>
                <p:cNvPr id="5" name="Group 15"/>
                <p:cNvGrpSpPr>
                  <a:grpSpLocks/>
                </p:cNvGrpSpPr>
                <p:nvPr/>
              </p:nvGrpSpPr>
              <p:grpSpPr bwMode="auto">
                <a:xfrm>
                  <a:off x="4028" y="2016"/>
                  <a:ext cx="1732" cy="769"/>
                  <a:chOff x="432" y="1584"/>
                  <a:chExt cx="1732" cy="769"/>
                </a:xfrm>
              </p:grpSpPr>
              <p:sp>
                <p:nvSpPr>
                  <p:cNvPr id="74"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75"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76"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77"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grpSp>
              <p:nvGrpSpPr>
                <p:cNvPr id="6" name="Group 20"/>
                <p:cNvGrpSpPr>
                  <a:grpSpLocks/>
                </p:cNvGrpSpPr>
                <p:nvPr/>
              </p:nvGrpSpPr>
              <p:grpSpPr bwMode="auto">
                <a:xfrm>
                  <a:off x="2300" y="2016"/>
                  <a:ext cx="1732" cy="769"/>
                  <a:chOff x="432" y="1584"/>
                  <a:chExt cx="1732" cy="769"/>
                </a:xfrm>
              </p:grpSpPr>
              <p:sp>
                <p:nvSpPr>
                  <p:cNvPr id="70"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71"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72"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73"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grpSp>
              <p:nvGrpSpPr>
                <p:cNvPr id="7" name="Group 25"/>
                <p:cNvGrpSpPr>
                  <a:grpSpLocks/>
                </p:cNvGrpSpPr>
                <p:nvPr/>
              </p:nvGrpSpPr>
              <p:grpSpPr bwMode="auto">
                <a:xfrm>
                  <a:off x="576" y="2016"/>
                  <a:ext cx="1732" cy="769"/>
                  <a:chOff x="432" y="1584"/>
                  <a:chExt cx="1732" cy="769"/>
                </a:xfrm>
              </p:grpSpPr>
              <p:sp>
                <p:nvSpPr>
                  <p:cNvPr id="66"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67"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68"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69"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grpSp>
          <p:grpSp>
            <p:nvGrpSpPr>
              <p:cNvPr id="8" name="Group 30"/>
              <p:cNvGrpSpPr>
                <a:grpSpLocks/>
              </p:cNvGrpSpPr>
              <p:nvPr/>
            </p:nvGrpSpPr>
            <p:grpSpPr bwMode="auto">
              <a:xfrm>
                <a:off x="1748" y="1434"/>
                <a:ext cx="233" cy="288"/>
                <a:chOff x="432" y="1584"/>
                <a:chExt cx="1732" cy="769"/>
              </a:xfrm>
            </p:grpSpPr>
            <p:sp>
              <p:nvSpPr>
                <p:cNvPr id="59"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60"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61"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62"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sp>
            <p:nvSpPr>
              <p:cNvPr id="58" name="Line 35"/>
              <p:cNvSpPr>
                <a:spLocks noChangeShapeType="1"/>
              </p:cNvSpPr>
              <p:nvPr/>
            </p:nvSpPr>
            <p:spPr bwMode="auto">
              <a:xfrm>
                <a:off x="2688" y="1584"/>
                <a:ext cx="144" cy="0"/>
              </a:xfrm>
              <a:prstGeom prst="line">
                <a:avLst/>
              </a:prstGeom>
              <a:noFill/>
              <a:ln w="28575">
                <a:solidFill>
                  <a:srgbClr val="0000FF"/>
                </a:solidFill>
                <a:round/>
                <a:headEnd/>
                <a:tailEnd type="triangle" w="med" len="med"/>
              </a:ln>
            </p:spPr>
            <p:txBody>
              <a:bodyPr wrap="none" anchor="ctr"/>
              <a:lstStyle/>
              <a:p>
                <a:pPr algn="l" defTabSz="457200" rtl="0"/>
                <a:endParaRPr lang="en-US" kern="1200">
                  <a:solidFill>
                    <a:prstClr val="black"/>
                  </a:solidFill>
                  <a:latin typeface="Calibri"/>
                  <a:ea typeface="+mn-ea"/>
                  <a:cs typeface="+mn-cs"/>
                </a:endParaRPr>
              </a:p>
            </p:txBody>
          </p:sp>
        </p:grpSp>
        <p:grpSp>
          <p:nvGrpSpPr>
            <p:cNvPr id="9" name="Group 36"/>
            <p:cNvGrpSpPr>
              <a:grpSpLocks/>
            </p:cNvGrpSpPr>
            <p:nvPr/>
          </p:nvGrpSpPr>
          <p:grpSpPr bwMode="auto">
            <a:xfrm>
              <a:off x="2835" y="1388"/>
              <a:ext cx="670" cy="197"/>
              <a:chOff x="1748" y="1434"/>
              <a:chExt cx="1084" cy="295"/>
            </a:xfrm>
          </p:grpSpPr>
          <p:grpSp>
            <p:nvGrpSpPr>
              <p:cNvPr id="10" name="Group 37"/>
              <p:cNvGrpSpPr>
                <a:grpSpLocks/>
              </p:cNvGrpSpPr>
              <p:nvPr/>
            </p:nvGrpSpPr>
            <p:grpSpPr bwMode="auto">
              <a:xfrm>
                <a:off x="1977" y="1440"/>
                <a:ext cx="707" cy="289"/>
                <a:chOff x="576" y="2016"/>
                <a:chExt cx="5184" cy="769"/>
              </a:xfrm>
            </p:grpSpPr>
            <p:grpSp>
              <p:nvGrpSpPr>
                <p:cNvPr id="11" name="Group 38"/>
                <p:cNvGrpSpPr>
                  <a:grpSpLocks/>
                </p:cNvGrpSpPr>
                <p:nvPr/>
              </p:nvGrpSpPr>
              <p:grpSpPr bwMode="auto">
                <a:xfrm>
                  <a:off x="4028" y="2016"/>
                  <a:ext cx="1732" cy="769"/>
                  <a:chOff x="432" y="1584"/>
                  <a:chExt cx="1732" cy="769"/>
                </a:xfrm>
              </p:grpSpPr>
              <p:sp>
                <p:nvSpPr>
                  <p:cNvPr id="52" name="Arc 39"/>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53" name="Arc 40"/>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54" name="Arc 41"/>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55" name="Arc 42"/>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grpSp>
              <p:nvGrpSpPr>
                <p:cNvPr id="12" name="Group 43"/>
                <p:cNvGrpSpPr>
                  <a:grpSpLocks/>
                </p:cNvGrpSpPr>
                <p:nvPr/>
              </p:nvGrpSpPr>
              <p:grpSpPr bwMode="auto">
                <a:xfrm>
                  <a:off x="2300" y="2016"/>
                  <a:ext cx="1732" cy="769"/>
                  <a:chOff x="432" y="1584"/>
                  <a:chExt cx="1732" cy="769"/>
                </a:xfrm>
              </p:grpSpPr>
              <p:sp>
                <p:nvSpPr>
                  <p:cNvPr id="48" name="Arc 44"/>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49" name="Arc 45"/>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50" name="Arc 46"/>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51" name="Arc 47"/>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grpSp>
              <p:nvGrpSpPr>
                <p:cNvPr id="13" name="Group 48"/>
                <p:cNvGrpSpPr>
                  <a:grpSpLocks/>
                </p:cNvGrpSpPr>
                <p:nvPr/>
              </p:nvGrpSpPr>
              <p:grpSpPr bwMode="auto">
                <a:xfrm>
                  <a:off x="576" y="2016"/>
                  <a:ext cx="1732" cy="769"/>
                  <a:chOff x="432" y="1584"/>
                  <a:chExt cx="1732" cy="769"/>
                </a:xfrm>
              </p:grpSpPr>
              <p:sp>
                <p:nvSpPr>
                  <p:cNvPr id="44" name="Arc 49"/>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45" name="Arc 50"/>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46" name="Arc 51"/>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47" name="Arc 52"/>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grpSp>
          <p:grpSp>
            <p:nvGrpSpPr>
              <p:cNvPr id="14" name="Group 53"/>
              <p:cNvGrpSpPr>
                <a:grpSpLocks/>
              </p:cNvGrpSpPr>
              <p:nvPr/>
            </p:nvGrpSpPr>
            <p:grpSpPr bwMode="auto">
              <a:xfrm>
                <a:off x="1748" y="1434"/>
                <a:ext cx="233" cy="288"/>
                <a:chOff x="432" y="1584"/>
                <a:chExt cx="1732" cy="769"/>
              </a:xfrm>
            </p:grpSpPr>
            <p:sp>
              <p:nvSpPr>
                <p:cNvPr id="37" name="Arc 54"/>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38" name="Arc 55"/>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39" name="Arc 56"/>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sp>
              <p:nvSpPr>
                <p:cNvPr id="40" name="Arc 57"/>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pPr algn="l" defTabSz="457200" rtl="0"/>
                  <a:endParaRPr lang="en-US" kern="1200">
                    <a:solidFill>
                      <a:prstClr val="black"/>
                    </a:solidFill>
                    <a:latin typeface="Calibri"/>
                    <a:ea typeface="+mn-ea"/>
                    <a:cs typeface="+mn-cs"/>
                  </a:endParaRPr>
                </a:p>
              </p:txBody>
            </p:sp>
          </p:grpSp>
          <p:sp>
            <p:nvSpPr>
              <p:cNvPr id="36" name="Line 58"/>
              <p:cNvSpPr>
                <a:spLocks noChangeShapeType="1"/>
              </p:cNvSpPr>
              <p:nvPr/>
            </p:nvSpPr>
            <p:spPr bwMode="auto">
              <a:xfrm>
                <a:off x="2688" y="1584"/>
                <a:ext cx="144" cy="0"/>
              </a:xfrm>
              <a:prstGeom prst="line">
                <a:avLst/>
              </a:prstGeom>
              <a:noFill/>
              <a:ln w="28575">
                <a:solidFill>
                  <a:srgbClr val="0000FF"/>
                </a:solidFill>
                <a:round/>
                <a:headEnd/>
                <a:tailEnd type="triangle" w="med" len="med"/>
              </a:ln>
            </p:spPr>
            <p:txBody>
              <a:bodyPr wrap="none" anchor="ctr"/>
              <a:lstStyle/>
              <a:p>
                <a:pPr algn="l" defTabSz="457200" rtl="0"/>
                <a:endParaRPr lang="en-US" kern="1200">
                  <a:solidFill>
                    <a:prstClr val="black"/>
                  </a:solidFill>
                  <a:latin typeface="Calibri"/>
                  <a:ea typeface="+mn-ea"/>
                  <a:cs typeface="+mn-cs"/>
                </a:endParaRPr>
              </a:p>
            </p:txBody>
          </p:sp>
        </p:grpSp>
      </p:grpSp>
      <p:graphicFrame>
        <p:nvGraphicFramePr>
          <p:cNvPr id="83970" name="Object 2"/>
          <p:cNvGraphicFramePr>
            <a:graphicFrameLocks noChangeAspect="1"/>
          </p:cNvGraphicFramePr>
          <p:nvPr/>
        </p:nvGraphicFramePr>
        <p:xfrm>
          <a:off x="3966395" y="823372"/>
          <a:ext cx="4379853" cy="968852"/>
        </p:xfrm>
        <a:graphic>
          <a:graphicData uri="http://schemas.openxmlformats.org/presentationml/2006/ole">
            <mc:AlternateContent xmlns:mc="http://schemas.openxmlformats.org/markup-compatibility/2006">
              <mc:Choice xmlns:v="urn:schemas-microsoft-com:vml" Requires="v">
                <p:oleObj spid="_x0000_s75805" name="Equation" r:id="rId6" imgW="2184400" imgH="482600" progId="Equation.3">
                  <p:embed/>
                </p:oleObj>
              </mc:Choice>
              <mc:Fallback>
                <p:oleObj name="Equation" r:id="rId6" imgW="2184400" imgH="482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395" y="823372"/>
                        <a:ext cx="4379853" cy="968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TextBox 78"/>
          <p:cNvSpPr txBox="1"/>
          <p:nvPr/>
        </p:nvSpPr>
        <p:spPr>
          <a:xfrm>
            <a:off x="184837" y="886324"/>
            <a:ext cx="3414013" cy="646331"/>
          </a:xfrm>
          <a:prstGeom prst="rect">
            <a:avLst/>
          </a:prstGeom>
          <a:noFill/>
        </p:spPr>
        <p:txBody>
          <a:bodyPr wrap="square" rtlCol="0">
            <a:spAutoFit/>
          </a:bodyPr>
          <a:lstStyle/>
          <a:p>
            <a:pPr algn="l" defTabSz="457200" rtl="0"/>
            <a:r>
              <a:rPr lang="en-US" sz="1800" kern="1200" dirty="0" err="1">
                <a:solidFill>
                  <a:prstClr val="black"/>
                </a:solidFill>
                <a:latin typeface="Arial" pitchFamily="34" charset="0"/>
                <a:cs typeface="Arial" pitchFamily="34" charset="0"/>
              </a:rPr>
              <a:t>Chiral</a:t>
            </a:r>
            <a:r>
              <a:rPr lang="en-US" sz="1800" kern="1200" dirty="0">
                <a:solidFill>
                  <a:prstClr val="black"/>
                </a:solidFill>
                <a:latin typeface="Arial" pitchFamily="34" charset="0"/>
                <a:cs typeface="Arial" pitchFamily="34" charset="0"/>
              </a:rPr>
              <a:t> </a:t>
            </a:r>
            <a:r>
              <a:rPr lang="en-US" sz="1800" kern="1200" dirty="0" smtClean="0">
                <a:solidFill>
                  <a:prstClr val="black"/>
                </a:solidFill>
                <a:latin typeface="Arial" pitchFamily="34" charset="0"/>
                <a:cs typeface="Arial" pitchFamily="34" charset="0"/>
              </a:rPr>
              <a:t>anomaly </a:t>
            </a:r>
            <a:r>
              <a:rPr lang="en-US" sz="1800" kern="1200" dirty="0">
                <a:solidFill>
                  <a:prstClr val="black"/>
                </a:solidFill>
                <a:latin typeface="Arial" pitchFamily="34" charset="0"/>
                <a:cs typeface="Arial" pitchFamily="34" charset="0"/>
              </a:rPr>
              <a:t>of QCD predicts exact value of decay width.  </a:t>
            </a:r>
          </a:p>
        </p:txBody>
      </p:sp>
      <p:sp>
        <p:nvSpPr>
          <p:cNvPr id="80" name="TextBox 79"/>
          <p:cNvSpPr txBox="1"/>
          <p:nvPr/>
        </p:nvSpPr>
        <p:spPr>
          <a:xfrm>
            <a:off x="673608" y="3514344"/>
            <a:ext cx="1953163" cy="400110"/>
          </a:xfrm>
          <a:prstGeom prst="rect">
            <a:avLst/>
          </a:prstGeom>
          <a:noFill/>
        </p:spPr>
        <p:txBody>
          <a:bodyPr wrap="none" rtlCol="0">
            <a:spAutoFit/>
          </a:bodyPr>
          <a:lstStyle/>
          <a:p>
            <a:pPr algn="l" defTabSz="457200" rtl="0"/>
            <a:r>
              <a:rPr lang="en-US" sz="2000" kern="1200" dirty="0" err="1">
                <a:solidFill>
                  <a:prstClr val="black"/>
                </a:solidFill>
                <a:latin typeface="Arial" pitchFamily="34" charset="0"/>
                <a:cs typeface="Arial" pitchFamily="34" charset="0"/>
              </a:rPr>
              <a:t>Primakoff</a:t>
            </a:r>
            <a:r>
              <a:rPr lang="en-US" sz="2000" kern="1200" dirty="0">
                <a:solidFill>
                  <a:prstClr val="black"/>
                </a:solidFill>
                <a:latin typeface="Arial" pitchFamily="34" charset="0"/>
                <a:cs typeface="Arial" pitchFamily="34" charset="0"/>
              </a:rPr>
              <a:t> effect</a:t>
            </a:r>
          </a:p>
        </p:txBody>
      </p:sp>
      <p:sp>
        <p:nvSpPr>
          <p:cNvPr id="85" name="TextBox 84"/>
          <p:cNvSpPr txBox="1"/>
          <p:nvPr/>
        </p:nvSpPr>
        <p:spPr>
          <a:xfrm>
            <a:off x="523769" y="2961906"/>
            <a:ext cx="2169184" cy="384721"/>
          </a:xfrm>
          <a:prstGeom prst="rect">
            <a:avLst/>
          </a:prstGeom>
          <a:noFill/>
          <a:ln>
            <a:solidFill>
              <a:srgbClr val="0000FF"/>
            </a:solidFill>
          </a:ln>
        </p:spPr>
        <p:txBody>
          <a:bodyPr wrap="none" rtlCol="0">
            <a:spAutoFit/>
          </a:bodyPr>
          <a:lstStyle/>
          <a:p>
            <a:pPr algn="l" defTabSz="457200" rtl="0"/>
            <a:r>
              <a:rPr lang="en-US" sz="1900" kern="1200" dirty="0" smtClean="0">
                <a:solidFill>
                  <a:srgbClr val="0000FF"/>
                </a:solidFill>
                <a:latin typeface="Arial" pitchFamily="34" charset="0"/>
                <a:cs typeface="Arial" pitchFamily="34" charset="0"/>
              </a:rPr>
              <a:t>E02-103, </a:t>
            </a:r>
            <a:r>
              <a:rPr lang="en-US" sz="1900" dirty="0" smtClean="0">
                <a:solidFill>
                  <a:srgbClr val="0000FF"/>
                </a:solidFill>
                <a:latin typeface="Arial" pitchFamily="34" charset="0"/>
                <a:cs typeface="Arial" pitchFamily="34" charset="0"/>
              </a:rPr>
              <a:t>E08-023</a:t>
            </a:r>
            <a:endParaRPr lang="en-US" sz="1900" kern="1200" dirty="0">
              <a:solidFill>
                <a:srgbClr val="0000FF"/>
              </a:solidFill>
              <a:latin typeface="Arial" pitchFamily="34" charset="0"/>
              <a:cs typeface="Arial" pitchFamily="34" charset="0"/>
            </a:endParaRPr>
          </a:p>
        </p:txBody>
      </p:sp>
      <p:sp>
        <p:nvSpPr>
          <p:cNvPr id="83" name="Text Box 7"/>
          <p:cNvSpPr txBox="1">
            <a:spLocks noChangeArrowheads="1"/>
          </p:cNvSpPr>
          <p:nvPr/>
        </p:nvSpPr>
        <p:spPr bwMode="auto">
          <a:xfrm>
            <a:off x="3462197" y="5827976"/>
            <a:ext cx="175063" cy="461665"/>
          </a:xfrm>
          <a:prstGeom prst="rect">
            <a:avLst/>
          </a:prstGeom>
          <a:noFill/>
          <a:ln w="9525">
            <a:noFill/>
            <a:miter lim="800000"/>
            <a:headEnd/>
            <a:tailEnd/>
          </a:ln>
        </p:spPr>
        <p:txBody>
          <a:bodyPr wrap="square">
            <a:prstTxWarp prst="textNoShape">
              <a:avLst/>
            </a:prstTxWarp>
            <a:spAutoFit/>
          </a:bodyPr>
          <a:lstStyle/>
          <a:p>
            <a:pPr algn="ctr" defTabSz="457200" rtl="0"/>
            <a:endParaRPr lang="en-US" sz="2400" kern="1200">
              <a:solidFill>
                <a:prstClr val="black"/>
              </a:solidFill>
              <a:latin typeface="Calibri"/>
              <a:ea typeface="+mn-ea"/>
              <a:cs typeface="+mn-cs"/>
            </a:endParaRPr>
          </a:p>
        </p:txBody>
      </p:sp>
      <p:sp>
        <p:nvSpPr>
          <p:cNvPr id="87" name="Rectangle 10"/>
          <p:cNvSpPr>
            <a:spLocks noChangeArrowheads="1"/>
          </p:cNvSpPr>
          <p:nvPr/>
        </p:nvSpPr>
        <p:spPr bwMode="auto">
          <a:xfrm>
            <a:off x="4767311" y="2434766"/>
            <a:ext cx="362199" cy="2146011"/>
          </a:xfrm>
          <a:prstGeom prst="rect">
            <a:avLst/>
          </a:prstGeom>
          <a:noFill/>
          <a:ln w="9525">
            <a:noFill/>
            <a:miter lim="800000"/>
            <a:headEnd/>
            <a:tailEnd/>
          </a:ln>
        </p:spPr>
        <p:txBody>
          <a:bodyPr wrap="none" anchor="ctr">
            <a:prstTxWarp prst="textNoShape">
              <a:avLst/>
            </a:prstTxWarp>
          </a:bodyPr>
          <a:lstStyle/>
          <a:p>
            <a:pPr algn="l" defTabSz="457200" rtl="0"/>
            <a:endParaRPr lang="en-US" kern="1200">
              <a:solidFill>
                <a:prstClr val="black"/>
              </a:solidFill>
              <a:latin typeface="Calibri"/>
              <a:ea typeface="+mn-ea"/>
              <a:cs typeface="+mn-cs"/>
            </a:endParaRPr>
          </a:p>
        </p:txBody>
      </p:sp>
      <p:sp>
        <p:nvSpPr>
          <p:cNvPr id="90" name="TextBox 89"/>
          <p:cNvSpPr txBox="1"/>
          <p:nvPr/>
        </p:nvSpPr>
        <p:spPr>
          <a:xfrm>
            <a:off x="6624378" y="3984034"/>
            <a:ext cx="851515"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(2002)</a:t>
            </a:r>
            <a:endParaRPr lang="en-US" sz="1800" dirty="0">
              <a:solidFill>
                <a:schemeClr val="tx1"/>
              </a:solidFill>
              <a:latin typeface="Arial" pitchFamily="34" charset="0"/>
              <a:cs typeface="Arial" pitchFamily="34" charset="0"/>
            </a:endParaRPr>
          </a:p>
        </p:txBody>
      </p:sp>
      <p:sp>
        <p:nvSpPr>
          <p:cNvPr id="91" name="TextBox 90"/>
          <p:cNvSpPr txBox="1"/>
          <p:nvPr/>
        </p:nvSpPr>
        <p:spPr>
          <a:xfrm>
            <a:off x="4507353" y="4008890"/>
            <a:ext cx="851515"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(2008)</a:t>
            </a:r>
            <a:endParaRPr lang="en-US" sz="1800" dirty="0">
              <a:solidFill>
                <a:schemeClr val="tx1"/>
              </a:solidFill>
              <a:latin typeface="Arial" pitchFamily="34" charset="0"/>
              <a:cs typeface="Arial" pitchFamily="34" charset="0"/>
            </a:endParaRPr>
          </a:p>
        </p:txBody>
      </p:sp>
      <p:grpSp>
        <p:nvGrpSpPr>
          <p:cNvPr id="15" name="Group 40"/>
          <p:cNvGrpSpPr/>
          <p:nvPr/>
        </p:nvGrpSpPr>
        <p:grpSpPr>
          <a:xfrm>
            <a:off x="7475893" y="4763657"/>
            <a:ext cx="1560699" cy="1107996"/>
            <a:chOff x="5586902" y="4605482"/>
            <a:chExt cx="2417733" cy="2049477"/>
          </a:xfrm>
        </p:grpSpPr>
        <p:cxnSp>
          <p:nvCxnSpPr>
            <p:cNvPr id="93" name="Straight Arrow Connector 92"/>
            <p:cNvCxnSpPr>
              <a:stCxn id="94" idx="1"/>
            </p:cNvCxnSpPr>
            <p:nvPr/>
          </p:nvCxnSpPr>
          <p:spPr>
            <a:xfrm flipH="1" flipV="1">
              <a:off x="5586902" y="4998363"/>
              <a:ext cx="900851" cy="63185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487752" y="4605482"/>
              <a:ext cx="1516883" cy="2049477"/>
            </a:xfrm>
            <a:prstGeom prst="rect">
              <a:avLst/>
            </a:prstGeom>
            <a:solidFill>
              <a:schemeClr val="accent3"/>
            </a:solidFill>
            <a:ln>
              <a:solidFill>
                <a:srgbClr val="0000FF"/>
              </a:solidFill>
            </a:ln>
          </p:spPr>
          <p:txBody>
            <a:bodyPr wrap="square" rtlCol="0">
              <a:spAutoFit/>
            </a:bodyPr>
            <a:lstStyle/>
            <a:p>
              <a:pPr algn="l" defTabSz="457200" rtl="0"/>
              <a:r>
                <a:rPr lang="en-US" sz="1100" kern="1200" dirty="0">
                  <a:solidFill>
                    <a:prstClr val="black"/>
                  </a:solidFill>
                  <a:latin typeface="Arial" pitchFamily="34" charset="0"/>
                  <a:cs typeface="Arial" pitchFamily="34" charset="0"/>
                </a:rPr>
                <a:t>Projected uncertainty for </a:t>
              </a:r>
              <a:r>
                <a:rPr lang="en-US" sz="1100" kern="1200" dirty="0" err="1" smtClean="0">
                  <a:solidFill>
                    <a:prstClr val="black"/>
                  </a:solidFill>
                  <a:latin typeface="Arial" pitchFamily="34" charset="0"/>
                  <a:cs typeface="Arial" pitchFamily="34" charset="0"/>
                </a:rPr>
                <a:t>PrimEx</a:t>
              </a:r>
              <a:r>
                <a:rPr lang="en-US" sz="1100" dirty="0" smtClean="0">
                  <a:solidFill>
                    <a:prstClr val="black"/>
                  </a:solidFill>
                  <a:latin typeface="Arial" pitchFamily="34" charset="0"/>
                  <a:cs typeface="Arial" pitchFamily="34" charset="0"/>
                </a:rPr>
                <a:t>-</a:t>
              </a:r>
              <a:r>
                <a:rPr lang="en-US" sz="1100" kern="1200" dirty="0" smtClean="0">
                  <a:solidFill>
                    <a:prstClr val="black"/>
                  </a:solidFill>
                  <a:latin typeface="Arial" pitchFamily="34" charset="0"/>
                  <a:cs typeface="Arial" pitchFamily="34" charset="0"/>
                </a:rPr>
                <a:t>II (E08-023) – data taken in Fall 2010.</a:t>
              </a:r>
              <a:endParaRPr lang="en-US" sz="1100" kern="1200" dirty="0">
                <a:solidFill>
                  <a:prstClr val="black"/>
                </a:solidFill>
                <a:latin typeface="Arial" pitchFamily="34" charset="0"/>
                <a:cs typeface="Arial" pitchFamily="34" charset="0"/>
              </a:endParaRPr>
            </a:p>
          </p:txBody>
        </p:sp>
      </p:grpSp>
      <p:sp>
        <p:nvSpPr>
          <p:cNvPr id="96" name="Rectangle 17"/>
          <p:cNvSpPr>
            <a:spLocks noChangeArrowheads="1"/>
          </p:cNvSpPr>
          <p:nvPr/>
        </p:nvSpPr>
        <p:spPr bwMode="auto">
          <a:xfrm>
            <a:off x="5829128" y="3422380"/>
            <a:ext cx="3034805" cy="369332"/>
          </a:xfrm>
          <a:prstGeom prst="rect">
            <a:avLst/>
          </a:prstGeom>
          <a:solidFill>
            <a:srgbClr val="FFFFFF"/>
          </a:solidFill>
          <a:ln w="9525">
            <a:solidFill>
              <a:srgbClr val="0000FF"/>
            </a:solidFill>
            <a:miter lim="800000"/>
            <a:headEnd/>
            <a:tailEnd/>
          </a:ln>
        </p:spPr>
        <p:txBody>
          <a:bodyPr wrap="none">
            <a:prstTxWarp prst="textNoShape">
              <a:avLst/>
            </a:prstTxWarp>
            <a:spAutoFit/>
          </a:bodyPr>
          <a:lstStyle/>
          <a:p>
            <a:pPr algn="ctr" defTabSz="457200" rtl="0"/>
            <a:r>
              <a:rPr lang="en-US" sz="1800" kern="1200" dirty="0">
                <a:solidFill>
                  <a:srgbClr val="CC3300"/>
                </a:solidFill>
                <a:latin typeface="Calibri"/>
                <a:ea typeface="+mn-ea"/>
                <a:cs typeface="+mn-cs"/>
                <a:sym typeface="Symbol" charset="2"/>
              </a:rPr>
              <a:t>(</a:t>
            </a:r>
            <a:r>
              <a:rPr lang="en-US" sz="1800" kern="1200" baseline="30000" dirty="0">
                <a:solidFill>
                  <a:srgbClr val="CC3300"/>
                </a:solidFill>
                <a:latin typeface="Calibri"/>
                <a:ea typeface="+mn-ea"/>
                <a:cs typeface="+mn-cs"/>
                <a:sym typeface="Symbol" charset="2"/>
              </a:rPr>
              <a:t>0</a:t>
            </a:r>
            <a:r>
              <a:rPr lang="en-US" sz="1800" kern="1200" dirty="0">
                <a:solidFill>
                  <a:srgbClr val="CC3300"/>
                </a:solidFill>
                <a:latin typeface="Calibri"/>
                <a:ea typeface="+mn-ea"/>
                <a:cs typeface="+mn-cs"/>
                <a:sym typeface="Symbol" charset="2"/>
              </a:rPr>
              <a:t>) = 7.82eV</a:t>
            </a:r>
            <a:r>
              <a:rPr lang="en-US" sz="1800" kern="1200" dirty="0" smtClean="0">
                <a:solidFill>
                  <a:srgbClr val="CC3300"/>
                </a:solidFill>
                <a:latin typeface="Calibri"/>
                <a:ea typeface="+mn-ea"/>
                <a:cs typeface="+mn-cs"/>
                <a:sym typeface="Symbol" charset="2"/>
              </a:rPr>
              <a:t></a:t>
            </a:r>
            <a:r>
              <a:rPr lang="en-US" dirty="0" smtClean="0">
                <a:solidFill>
                  <a:srgbClr val="CC3300"/>
                </a:solidFill>
                <a:latin typeface="Calibri"/>
                <a:sym typeface="Symbol" charset="2"/>
              </a:rPr>
              <a:t>0.14</a:t>
            </a:r>
            <a:r>
              <a:rPr lang="en-US" sz="1800" kern="1200" dirty="0" smtClean="0">
                <a:solidFill>
                  <a:srgbClr val="CC3300"/>
                </a:solidFill>
                <a:latin typeface="Calibri"/>
                <a:ea typeface="+mn-ea"/>
                <a:cs typeface="+mn-cs"/>
                <a:sym typeface="Symbol" charset="2"/>
              </a:rPr>
              <a:t>0.17</a:t>
            </a:r>
            <a:endParaRPr lang="en-US" sz="1800" kern="1200" dirty="0">
              <a:solidFill>
                <a:srgbClr val="CC3300"/>
              </a:solidFill>
              <a:latin typeface="Calibri"/>
              <a:ea typeface="+mn-ea"/>
              <a:cs typeface="+mn-cs"/>
              <a:sym typeface="Symbol" charset="2"/>
            </a:endParaRPr>
          </a:p>
        </p:txBody>
      </p:sp>
      <p:sp>
        <p:nvSpPr>
          <p:cNvPr id="97" name="TextBox 96"/>
          <p:cNvSpPr txBox="1"/>
          <p:nvPr/>
        </p:nvSpPr>
        <p:spPr>
          <a:xfrm>
            <a:off x="246382" y="5779208"/>
            <a:ext cx="2521318" cy="646331"/>
          </a:xfrm>
          <a:prstGeom prst="rect">
            <a:avLst/>
          </a:prstGeom>
          <a:noFill/>
        </p:spPr>
        <p:txBody>
          <a:bodyPr wrap="square" rtlCol="0">
            <a:spAutoFit/>
          </a:bodyPr>
          <a:lstStyle/>
          <a:p>
            <a:r>
              <a:rPr lang="en-US" dirty="0" smtClean="0">
                <a:latin typeface="Arial" pitchFamily="34" charset="0"/>
                <a:cs typeface="Arial" pitchFamily="34" charset="0"/>
              </a:rPr>
              <a:t>I. </a:t>
            </a:r>
            <a:r>
              <a:rPr lang="en-US" dirty="0" err="1" smtClean="0">
                <a:latin typeface="Arial" pitchFamily="34" charset="0"/>
                <a:cs typeface="Arial" pitchFamily="34" charset="0"/>
              </a:rPr>
              <a:t>Larin</a:t>
            </a:r>
            <a:r>
              <a:rPr lang="en-US" dirty="0" smtClean="0">
                <a:latin typeface="Arial" pitchFamily="34" charset="0"/>
                <a:cs typeface="Arial" pitchFamily="34" charset="0"/>
              </a:rPr>
              <a:t> </a:t>
            </a:r>
            <a:r>
              <a:rPr lang="en-US" i="1" dirty="0" smtClean="0">
                <a:latin typeface="Arial" pitchFamily="34" charset="0"/>
                <a:cs typeface="Arial" pitchFamily="34" charset="0"/>
              </a:rPr>
              <a:t>et al.,</a:t>
            </a:r>
            <a:r>
              <a:rPr lang="en-US" dirty="0" smtClean="0">
                <a:latin typeface="Arial" pitchFamily="34" charset="0"/>
                <a:cs typeface="Arial" pitchFamily="34" charset="0"/>
              </a:rPr>
              <a:t> PRL 106, 162303 (2011).</a:t>
            </a:r>
            <a:endParaRPr lang="en-US" dirty="0">
              <a:latin typeface="Arial" pitchFamily="34" charset="0"/>
              <a:cs typeface="Arial" pitchFamily="34" charset="0"/>
            </a:endParaRPr>
          </a:p>
        </p:txBody>
      </p:sp>
      <p:sp>
        <p:nvSpPr>
          <p:cNvPr id="78" name="TextBox 77"/>
          <p:cNvSpPr txBox="1"/>
          <p:nvPr/>
        </p:nvSpPr>
        <p:spPr>
          <a:xfrm>
            <a:off x="6562593" y="5411103"/>
            <a:ext cx="668773" cy="400110"/>
          </a:xfrm>
          <a:prstGeom prst="rect">
            <a:avLst/>
          </a:prstGeom>
          <a:noFill/>
        </p:spPr>
        <p:txBody>
          <a:bodyPr wrap="none" rtlCol="0">
            <a:spAutoFit/>
          </a:bodyPr>
          <a:lstStyle/>
          <a:p>
            <a:r>
              <a:rPr lang="en-US" sz="1000" dirty="0" smtClean="0">
                <a:latin typeface="Arial" pitchFamily="34" charset="0"/>
                <a:cs typeface="Arial" pitchFamily="34" charset="0"/>
              </a:rPr>
              <a:t>E02-103</a:t>
            </a:r>
          </a:p>
          <a:p>
            <a:r>
              <a:rPr lang="en-US" sz="1000" dirty="0" err="1" smtClean="0">
                <a:latin typeface="Arial" pitchFamily="34" charset="0"/>
                <a:cs typeface="Arial" pitchFamily="34" charset="0"/>
              </a:rPr>
              <a:t>PrimEx</a:t>
            </a:r>
            <a:r>
              <a:rPr lang="en-US" sz="1000" dirty="0" smtClean="0">
                <a:latin typeface="Arial" pitchFamily="34" charset="0"/>
                <a:cs typeface="Arial" pitchFamily="34" charset="0"/>
              </a:rPr>
              <a:t> I</a:t>
            </a:r>
            <a:endParaRPr lang="en-US" sz="1000" dirty="0">
              <a:latin typeface="Arial" pitchFamily="34" charset="0"/>
              <a:cs typeface="Arial" pitchFamily="34" charset="0"/>
            </a:endParaRPr>
          </a:p>
        </p:txBody>
      </p:sp>
      <p:sp>
        <p:nvSpPr>
          <p:cNvPr id="81" name="TextBox 80"/>
          <p:cNvSpPr txBox="1"/>
          <p:nvPr/>
        </p:nvSpPr>
        <p:spPr>
          <a:xfrm>
            <a:off x="6169152" y="2206907"/>
            <a:ext cx="2941831" cy="646331"/>
          </a:xfrm>
          <a:prstGeom prst="rect">
            <a:avLst/>
          </a:prstGeom>
          <a:noFill/>
        </p:spPr>
        <p:txBody>
          <a:bodyPr wrap="none" rtlCol="0">
            <a:spAutoFit/>
          </a:bodyPr>
          <a:lstStyle/>
          <a:p>
            <a:r>
              <a:rPr lang="en-US" dirty="0" smtClean="0">
                <a:solidFill>
                  <a:srgbClr val="CC0099"/>
                </a:solidFill>
                <a:latin typeface="Arial" pitchFamily="34" charset="0"/>
                <a:cs typeface="Arial" pitchFamily="34" charset="0"/>
              </a:rPr>
              <a:t>Coordination: </a:t>
            </a:r>
            <a:r>
              <a:rPr lang="en-US" b="1" dirty="0" err="1" smtClean="0">
                <a:solidFill>
                  <a:srgbClr val="CC0099"/>
                </a:solidFill>
                <a:latin typeface="Arial" pitchFamily="34" charset="0"/>
                <a:cs typeface="Arial" pitchFamily="34" charset="0"/>
              </a:rPr>
              <a:t>Kubarovsky</a:t>
            </a:r>
            <a:endParaRPr lang="en-US" b="1" dirty="0" smtClean="0">
              <a:solidFill>
                <a:srgbClr val="CC0099"/>
              </a:solidFill>
              <a:latin typeface="Arial" pitchFamily="34" charset="0"/>
              <a:cs typeface="Arial" pitchFamily="34" charset="0"/>
            </a:endParaRPr>
          </a:p>
          <a:p>
            <a:r>
              <a:rPr lang="en-US" dirty="0" smtClean="0">
                <a:solidFill>
                  <a:srgbClr val="CC0099"/>
                </a:solidFill>
                <a:latin typeface="Arial" pitchFamily="34" charset="0"/>
                <a:cs typeface="Arial" pitchFamily="34" charset="0"/>
              </a:rPr>
              <a:t>Beam Line: </a:t>
            </a:r>
            <a:r>
              <a:rPr lang="en-US" b="1" dirty="0" err="1" smtClean="0">
                <a:solidFill>
                  <a:srgbClr val="CC0099"/>
                </a:solidFill>
                <a:latin typeface="Arial" pitchFamily="34" charset="0"/>
                <a:cs typeface="Arial" pitchFamily="34" charset="0"/>
              </a:rPr>
              <a:t>Pasyuk</a:t>
            </a:r>
            <a:endParaRPr lang="en-US" b="1" dirty="0">
              <a:solidFill>
                <a:srgbClr val="CC0099"/>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G2p/</a:t>
            </a:r>
            <a:r>
              <a:rPr lang="en-US" sz="2400" b="1" dirty="0" err="1" smtClean="0">
                <a:latin typeface="Arial" pitchFamily="34" charset="0"/>
                <a:cs typeface="Arial" pitchFamily="34" charset="0"/>
              </a:rPr>
              <a:t>GEp</a:t>
            </a:r>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recent </a:t>
            </a:r>
            <a:r>
              <a:rPr lang="en-US" sz="2400" b="1" dirty="0" smtClean="0">
                <a:latin typeface="Arial" pitchFamily="34" charset="0"/>
                <a:cs typeface="Arial" pitchFamily="34" charset="0"/>
              </a:rPr>
              <a:t>major large-installation experiment</a:t>
            </a:r>
            <a:endParaRPr lang="en-US" sz="2400" b="1" dirty="0">
              <a:latin typeface="Arial" pitchFamily="34" charset="0"/>
              <a:cs typeface="Arial" pitchFamily="34" charset="0"/>
            </a:endParaRPr>
          </a:p>
        </p:txBody>
      </p:sp>
      <p:pic>
        <p:nvPicPr>
          <p:cNvPr id="3" name="Content Placeholder 3" descr="total G2p installation.bmp"/>
          <p:cNvPicPr>
            <a:picLocks noGrp="1" noChangeAspect="1"/>
          </p:cNvPicPr>
          <p:nvPr/>
        </p:nvPicPr>
        <p:blipFill>
          <a:blip r:embed="rId2"/>
          <a:srcRect l="2099" t="17487" r="2099" b="15319"/>
          <a:stretch>
            <a:fillRect/>
          </a:stretch>
        </p:blipFill>
        <p:spPr bwMode="auto">
          <a:xfrm>
            <a:off x="191943" y="2097897"/>
            <a:ext cx="8760111" cy="4198399"/>
          </a:xfrm>
          <a:prstGeom prst="rect">
            <a:avLst/>
          </a:prstGeom>
          <a:noFill/>
          <a:ln w="9525">
            <a:noFill/>
            <a:miter lim="800000"/>
            <a:headEnd/>
            <a:tailEnd/>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TextBox 5"/>
          <p:cNvSpPr txBox="1">
            <a:spLocks noChangeArrowheads="1"/>
          </p:cNvSpPr>
          <p:nvPr/>
        </p:nvSpPr>
        <p:spPr bwMode="auto">
          <a:xfrm>
            <a:off x="6246194" y="3307361"/>
            <a:ext cx="2569915" cy="523212"/>
          </a:xfrm>
          <a:prstGeom prst="rect">
            <a:avLst/>
          </a:prstGeom>
          <a:solidFill>
            <a:srgbClr val="CCECFF"/>
          </a:solidFill>
          <a:ln w="9525">
            <a:noFill/>
            <a:miter lim="800000"/>
            <a:headEnd/>
            <a:tailEnd/>
          </a:ln>
        </p:spPr>
        <p:txBody>
          <a:bodyPr wrap="none" lIns="91430" tIns="45716" rIns="91430" bIns="4571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0070C0"/>
                </a:solidFill>
                <a:latin typeface="Arial" pitchFamily="34" charset="0"/>
                <a:cs typeface="Arial" pitchFamily="34" charset="0"/>
              </a:rPr>
              <a:t>New Beam Diagnostics</a:t>
            </a:r>
          </a:p>
          <a:p>
            <a:pPr algn="ctr"/>
            <a:r>
              <a:rPr lang="en-US" sz="1000" dirty="0">
                <a:solidFill>
                  <a:srgbClr val="0070C0"/>
                </a:solidFill>
                <a:latin typeface="Arial" pitchFamily="34" charset="0"/>
                <a:cs typeface="Arial" pitchFamily="34" charset="0"/>
              </a:rPr>
              <a:t>(</a:t>
            </a:r>
            <a:r>
              <a:rPr lang="en-US" sz="1000" dirty="0" err="1">
                <a:solidFill>
                  <a:srgbClr val="0070C0"/>
                </a:solidFill>
                <a:latin typeface="Arial" pitchFamily="34" charset="0"/>
                <a:cs typeface="Arial" pitchFamily="34" charset="0"/>
              </a:rPr>
              <a:t>BPM,BCM,Harps,Tungsten</a:t>
            </a:r>
            <a:r>
              <a:rPr lang="en-US" sz="1000" dirty="0">
                <a:solidFill>
                  <a:srgbClr val="0070C0"/>
                </a:solidFill>
                <a:latin typeface="Arial" pitchFamily="34" charset="0"/>
                <a:cs typeface="Arial" pitchFamily="34" charset="0"/>
              </a:rPr>
              <a:t> </a:t>
            </a:r>
            <a:r>
              <a:rPr lang="en-US" sz="1000" dirty="0" err="1">
                <a:solidFill>
                  <a:srgbClr val="0070C0"/>
                </a:solidFill>
                <a:latin typeface="Arial" pitchFamily="34" charset="0"/>
                <a:cs typeface="Arial" pitchFamily="34" charset="0"/>
              </a:rPr>
              <a:t>Calo</a:t>
            </a:r>
            <a:r>
              <a:rPr lang="en-US" sz="1000" dirty="0">
                <a:solidFill>
                  <a:srgbClr val="0070C0"/>
                </a:solidFill>
                <a:latin typeface="Arial" pitchFamily="34" charset="0"/>
                <a:cs typeface="Arial" pitchFamily="34" charset="0"/>
              </a:rPr>
              <a:t>)</a:t>
            </a:r>
          </a:p>
        </p:txBody>
      </p:sp>
      <p:sp>
        <p:nvSpPr>
          <p:cNvPr id="5" name="TextBox 6"/>
          <p:cNvSpPr txBox="1">
            <a:spLocks noChangeArrowheads="1"/>
          </p:cNvSpPr>
          <p:nvPr/>
        </p:nvSpPr>
        <p:spPr bwMode="auto">
          <a:xfrm>
            <a:off x="4804266" y="2639197"/>
            <a:ext cx="1082328" cy="369324"/>
          </a:xfrm>
          <a:prstGeom prst="rect">
            <a:avLst/>
          </a:prstGeom>
          <a:noFill/>
          <a:ln w="9525">
            <a:noFill/>
            <a:miter lim="800000"/>
            <a:headEnd/>
            <a:tailEnd/>
          </a:ln>
        </p:spPr>
        <p:txBody>
          <a:bodyPr wrap="none" lIns="91430" tIns="45716" rIns="91430" bIns="4571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0070C0"/>
                </a:solidFill>
                <a:latin typeface="Arial" pitchFamily="34" charset="0"/>
                <a:cs typeface="Arial" pitchFamily="34" charset="0"/>
              </a:rPr>
              <a:t>Chicane</a:t>
            </a:r>
          </a:p>
        </p:txBody>
      </p:sp>
      <p:sp>
        <p:nvSpPr>
          <p:cNvPr id="6" name="TextBox 7"/>
          <p:cNvSpPr txBox="1">
            <a:spLocks noChangeArrowheads="1"/>
          </p:cNvSpPr>
          <p:nvPr/>
        </p:nvSpPr>
        <p:spPr bwMode="auto">
          <a:xfrm>
            <a:off x="3213365" y="5840585"/>
            <a:ext cx="1962889" cy="369324"/>
          </a:xfrm>
          <a:prstGeom prst="rect">
            <a:avLst/>
          </a:prstGeom>
          <a:noFill/>
          <a:ln w="9525">
            <a:noFill/>
            <a:miter lim="800000"/>
            <a:headEnd/>
            <a:tailEnd/>
          </a:ln>
        </p:spPr>
        <p:txBody>
          <a:bodyPr wrap="none" lIns="91430" tIns="45716" rIns="91430" bIns="4571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0070C0"/>
                </a:solidFill>
                <a:latin typeface="Arial" pitchFamily="34" charset="0"/>
                <a:cs typeface="Arial" pitchFamily="34" charset="0"/>
              </a:rPr>
              <a:t>Polarized Target</a:t>
            </a:r>
          </a:p>
        </p:txBody>
      </p:sp>
      <p:sp>
        <p:nvSpPr>
          <p:cNvPr id="7" name="TextBox 8"/>
          <p:cNvSpPr txBox="1">
            <a:spLocks noChangeArrowheads="1"/>
          </p:cNvSpPr>
          <p:nvPr/>
        </p:nvSpPr>
        <p:spPr bwMode="auto">
          <a:xfrm>
            <a:off x="234029" y="5819319"/>
            <a:ext cx="1505520" cy="369324"/>
          </a:xfrm>
          <a:prstGeom prst="rect">
            <a:avLst/>
          </a:prstGeom>
          <a:noFill/>
          <a:ln w="9525">
            <a:noFill/>
            <a:miter lim="800000"/>
            <a:headEnd/>
            <a:tailEnd/>
          </a:ln>
        </p:spPr>
        <p:txBody>
          <a:bodyPr wrap="none" lIns="91430" tIns="45716" rIns="91430" bIns="4571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0070C0"/>
                </a:solidFill>
                <a:latin typeface="Arial" pitchFamily="34" charset="0"/>
                <a:cs typeface="Arial" pitchFamily="34" charset="0"/>
              </a:rPr>
              <a:t>Local Dump</a:t>
            </a:r>
          </a:p>
        </p:txBody>
      </p:sp>
      <p:sp>
        <p:nvSpPr>
          <p:cNvPr id="8" name="TextBox 10"/>
          <p:cNvSpPr txBox="1">
            <a:spLocks noChangeArrowheads="1"/>
          </p:cNvSpPr>
          <p:nvPr/>
        </p:nvSpPr>
        <p:spPr bwMode="auto">
          <a:xfrm>
            <a:off x="1619773" y="2133235"/>
            <a:ext cx="813023" cy="369324"/>
          </a:xfrm>
          <a:prstGeom prst="rect">
            <a:avLst/>
          </a:prstGeom>
          <a:noFill/>
          <a:ln w="9525">
            <a:noFill/>
            <a:miter lim="800000"/>
            <a:headEnd/>
            <a:tailEnd/>
          </a:ln>
        </p:spPr>
        <p:txBody>
          <a:bodyPr wrap="none" lIns="91430" tIns="45716" rIns="91430" bIns="4571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0070C0"/>
                </a:solidFill>
                <a:latin typeface="Arial" pitchFamily="34" charset="0"/>
                <a:cs typeface="Arial" pitchFamily="34" charset="0"/>
              </a:rPr>
              <a:t>Septa</a:t>
            </a:r>
          </a:p>
        </p:txBody>
      </p:sp>
      <p:cxnSp>
        <p:nvCxnSpPr>
          <p:cNvPr id="9" name="Straight Arrow Connector 8"/>
          <p:cNvCxnSpPr/>
          <p:nvPr/>
        </p:nvCxnSpPr>
        <p:spPr>
          <a:xfrm rot="10800000" flipV="1">
            <a:off x="3937000" y="3011423"/>
            <a:ext cx="1304290" cy="1032711"/>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4965574" y="3472559"/>
            <a:ext cx="1219451" cy="297180"/>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581910" y="3933846"/>
            <a:ext cx="953770" cy="1906739"/>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2"/>
          </p:cNvCxnSpPr>
          <p:nvPr/>
        </p:nvCxnSpPr>
        <p:spPr>
          <a:xfrm>
            <a:off x="2026285" y="2502559"/>
            <a:ext cx="146684" cy="1669778"/>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219200" y="3967684"/>
            <a:ext cx="542290" cy="1872901"/>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a:spLocks noChangeArrowheads="1"/>
          </p:cNvSpPr>
          <p:nvPr/>
        </p:nvSpPr>
        <p:spPr bwMode="auto">
          <a:xfrm>
            <a:off x="481021" y="869716"/>
            <a:ext cx="8248452" cy="800219"/>
          </a:xfrm>
          <a:prstGeom prst="rect">
            <a:avLst/>
          </a:prstGeom>
          <a:noFill/>
          <a:ln w="9525">
            <a:solidFill>
              <a:schemeClr val="tx2"/>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u="sng" dirty="0" smtClean="0">
                <a:latin typeface="Arial" pitchFamily="34" charset="0"/>
                <a:cs typeface="Arial" pitchFamily="34" charset="0"/>
              </a:rPr>
              <a:t>Spin </a:t>
            </a:r>
            <a:r>
              <a:rPr lang="en-US" sz="1400" b="1" u="sng" dirty="0" err="1">
                <a:latin typeface="Arial" pitchFamily="34" charset="0"/>
                <a:cs typeface="Arial" pitchFamily="34" charset="0"/>
              </a:rPr>
              <a:t>Polarizability</a:t>
            </a:r>
            <a:r>
              <a:rPr lang="en-US" sz="1400" b="1" dirty="0">
                <a:latin typeface="Arial" pitchFamily="34" charset="0"/>
                <a:cs typeface="Arial" pitchFamily="34" charset="0"/>
              </a:rPr>
              <a:t> </a:t>
            </a:r>
            <a:r>
              <a:rPr lang="en-US" sz="1400" dirty="0">
                <a:latin typeface="Arial" pitchFamily="34" charset="0"/>
                <a:cs typeface="Arial" pitchFamily="34" charset="0"/>
              </a:rPr>
              <a:t>: Major failure (&gt;8</a:t>
            </a:r>
            <a:r>
              <a:rPr lang="en-US" sz="1600" dirty="0">
                <a:latin typeface="Symbol" pitchFamily="18" charset="2"/>
              </a:rPr>
              <a:t>s</a:t>
            </a:r>
            <a:r>
              <a:rPr lang="en-US" sz="1400" dirty="0">
                <a:latin typeface="Arial" pitchFamily="34" charset="0"/>
                <a:cs typeface="Arial" pitchFamily="34" charset="0"/>
              </a:rPr>
              <a:t>) of </a:t>
            </a:r>
            <a:r>
              <a:rPr lang="en-US" sz="1600" dirty="0">
                <a:latin typeface="Symbol" pitchFamily="18" charset="2"/>
                <a:sym typeface="Symbol" pitchFamily="18" charset="2"/>
              </a:rPr>
              <a:t></a:t>
            </a:r>
            <a:r>
              <a:rPr lang="en-US" sz="1400" dirty="0">
                <a:latin typeface="Arial" pitchFamily="34" charset="0"/>
                <a:cs typeface="Arial" pitchFamily="34" charset="0"/>
              </a:rPr>
              <a:t>PT for neutron </a:t>
            </a:r>
            <a:r>
              <a:rPr lang="en-US" sz="1600" dirty="0" err="1">
                <a:latin typeface="Symbol" pitchFamily="18" charset="2"/>
              </a:rPr>
              <a:t>d</a:t>
            </a:r>
            <a:r>
              <a:rPr lang="en-US" sz="1400" baseline="-25000" dirty="0" err="1">
                <a:latin typeface="Arial" pitchFamily="34" charset="0"/>
                <a:cs typeface="Arial" pitchFamily="34" charset="0"/>
              </a:rPr>
              <a:t>LT</a:t>
            </a:r>
            <a:r>
              <a:rPr lang="en-US" sz="1600" dirty="0"/>
              <a:t>. </a:t>
            </a:r>
            <a:r>
              <a:rPr lang="en-US" sz="1400" dirty="0">
                <a:latin typeface="Arial" pitchFamily="34" charset="0"/>
                <a:cs typeface="Arial" pitchFamily="34" charset="0"/>
              </a:rPr>
              <a:t> Need g</a:t>
            </a:r>
            <a:r>
              <a:rPr lang="en-US" sz="1400" baseline="-25000" dirty="0">
                <a:latin typeface="Arial" pitchFamily="34" charset="0"/>
                <a:cs typeface="Arial" pitchFamily="34" charset="0"/>
              </a:rPr>
              <a:t>2</a:t>
            </a:r>
            <a:r>
              <a:rPr lang="en-US" sz="1400" dirty="0">
                <a:latin typeface="Arial" pitchFamily="34" charset="0"/>
                <a:cs typeface="Arial" pitchFamily="34" charset="0"/>
              </a:rPr>
              <a:t> </a:t>
            </a:r>
            <a:r>
              <a:rPr lang="en-US" sz="1400" dirty="0" err="1">
                <a:latin typeface="Arial" pitchFamily="34" charset="0"/>
                <a:cs typeface="Arial" pitchFamily="34" charset="0"/>
              </a:rPr>
              <a:t>isospin</a:t>
            </a:r>
            <a:r>
              <a:rPr lang="en-US" sz="1400" baseline="-25000" dirty="0">
                <a:latin typeface="Arial" pitchFamily="34" charset="0"/>
                <a:cs typeface="Arial" pitchFamily="34" charset="0"/>
              </a:rPr>
              <a:t> </a:t>
            </a:r>
            <a:r>
              <a:rPr lang="en-US" sz="1400" dirty="0">
                <a:latin typeface="Arial" pitchFamily="34" charset="0"/>
                <a:cs typeface="Arial" pitchFamily="34" charset="0"/>
              </a:rPr>
              <a:t>separation to solve</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a:p>
            <a:r>
              <a:rPr lang="en-US" sz="1400" b="1" u="sng" dirty="0">
                <a:latin typeface="Arial" pitchFamily="34" charset="0"/>
                <a:cs typeface="Arial" pitchFamily="34" charset="0"/>
              </a:rPr>
              <a:t>Hydrogen </a:t>
            </a:r>
            <a:r>
              <a:rPr lang="en-US" sz="1400" b="1" u="sng" dirty="0" err="1">
                <a:latin typeface="Arial" pitchFamily="34" charset="0"/>
                <a:cs typeface="Arial" pitchFamily="34" charset="0"/>
              </a:rPr>
              <a:t>HyperFine</a:t>
            </a:r>
            <a:r>
              <a:rPr lang="en-US" sz="1400" b="1" u="sng" dirty="0">
                <a:latin typeface="Arial" pitchFamily="34" charset="0"/>
                <a:cs typeface="Arial" pitchFamily="34" charset="0"/>
              </a:rPr>
              <a:t> Splitting</a:t>
            </a:r>
            <a:r>
              <a:rPr lang="en-US" sz="1400" dirty="0">
                <a:latin typeface="Arial" pitchFamily="34" charset="0"/>
                <a:cs typeface="Arial" pitchFamily="34" charset="0"/>
              </a:rPr>
              <a:t> : Lack of knowledge of g</a:t>
            </a:r>
            <a:r>
              <a:rPr lang="en-US" sz="1400" baseline="-25000" dirty="0">
                <a:latin typeface="Arial" pitchFamily="34" charset="0"/>
                <a:cs typeface="Arial" pitchFamily="34" charset="0"/>
              </a:rPr>
              <a:t>2</a:t>
            </a:r>
            <a:r>
              <a:rPr lang="en-US" sz="1400" dirty="0">
                <a:latin typeface="Arial" pitchFamily="34" charset="0"/>
                <a:cs typeface="Arial" pitchFamily="34" charset="0"/>
              </a:rPr>
              <a:t> at low Q</a:t>
            </a:r>
            <a:r>
              <a:rPr lang="en-US" sz="1400" baseline="30000" dirty="0">
                <a:latin typeface="Arial" pitchFamily="34" charset="0"/>
                <a:cs typeface="Arial" pitchFamily="34" charset="0"/>
              </a:rPr>
              <a:t>2</a:t>
            </a:r>
            <a:r>
              <a:rPr lang="en-US" sz="1400" dirty="0">
                <a:latin typeface="Arial" pitchFamily="34" charset="0"/>
                <a:cs typeface="Arial" pitchFamily="34" charset="0"/>
              </a:rPr>
              <a:t> is one of the leading uncertainties</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a:p>
            <a:r>
              <a:rPr lang="en-US" sz="1400" b="1" u="sng" dirty="0">
                <a:latin typeface="Arial" pitchFamily="34" charset="0"/>
                <a:cs typeface="Arial" pitchFamily="34" charset="0"/>
              </a:rPr>
              <a:t>Proton Charge Radius</a:t>
            </a:r>
            <a:r>
              <a:rPr lang="en-US" sz="1400" b="1" dirty="0">
                <a:latin typeface="Arial" pitchFamily="34" charset="0"/>
                <a:cs typeface="Arial" pitchFamily="34" charset="0"/>
              </a:rPr>
              <a:t> : </a:t>
            </a:r>
            <a:r>
              <a:rPr lang="en-US" sz="1400" dirty="0">
                <a:latin typeface="Arial" pitchFamily="34" charset="0"/>
                <a:cs typeface="Arial" pitchFamily="34" charset="0"/>
              </a:rPr>
              <a:t>one of the leading uncertainties in extraction of &lt;</a:t>
            </a:r>
            <a:r>
              <a:rPr lang="en-US" sz="1400" dirty="0" err="1">
                <a:latin typeface="Arial" pitchFamily="34" charset="0"/>
                <a:cs typeface="Arial" pitchFamily="34" charset="0"/>
              </a:rPr>
              <a:t>R</a:t>
            </a:r>
            <a:r>
              <a:rPr lang="en-US" sz="1400" baseline="-25000" dirty="0" err="1">
                <a:latin typeface="Arial" pitchFamily="34" charset="0"/>
                <a:cs typeface="Arial" pitchFamily="34" charset="0"/>
              </a:rPr>
              <a:t>p</a:t>
            </a:r>
            <a:r>
              <a:rPr lang="en-US" sz="1400" dirty="0">
                <a:latin typeface="Arial" pitchFamily="34" charset="0"/>
                <a:cs typeface="Arial" pitchFamily="34" charset="0"/>
              </a:rPr>
              <a:t>&gt; from </a:t>
            </a:r>
            <a:r>
              <a:rPr lang="en-US" sz="1600" dirty="0">
                <a:latin typeface="Symbol" pitchFamily="18" charset="2"/>
              </a:rPr>
              <a:t>m-</a:t>
            </a:r>
            <a:r>
              <a:rPr lang="en-US" sz="1400" dirty="0">
                <a:latin typeface="Arial" pitchFamily="34" charset="0"/>
                <a:cs typeface="Arial" pitchFamily="34" charset="0"/>
              </a:rPr>
              <a:t>H</a:t>
            </a:r>
            <a:r>
              <a:rPr lang="en-US" sz="1600" dirty="0"/>
              <a:t> </a:t>
            </a:r>
            <a:r>
              <a:rPr lang="en-US" sz="1400" dirty="0">
                <a:latin typeface="Arial" pitchFamily="34" charset="0"/>
                <a:cs typeface="Arial" pitchFamily="34" charset="0"/>
              </a:rPr>
              <a:t>Lamb shift</a:t>
            </a:r>
            <a:r>
              <a:rPr lang="en-US" sz="1400" dirty="0" smtClean="0">
                <a:latin typeface="Arial" pitchFamily="34" charset="0"/>
                <a:cs typeface="Arial" pitchFamily="34" charset="0"/>
              </a:rPr>
              <a:t>.</a:t>
            </a:r>
            <a:r>
              <a:rPr lang="en-US" sz="1600" dirty="0" smtClean="0"/>
              <a:t> </a:t>
            </a:r>
            <a:endParaRPr lang="en-US" sz="1600" dirty="0"/>
          </a:p>
        </p:txBody>
      </p:sp>
      <p:sp>
        <p:nvSpPr>
          <p:cNvPr id="15" name="TextBox 14"/>
          <p:cNvSpPr txBox="1"/>
          <p:nvPr/>
        </p:nvSpPr>
        <p:spPr>
          <a:xfrm>
            <a:off x="182880" y="1694688"/>
            <a:ext cx="7876032" cy="646331"/>
          </a:xfrm>
          <a:prstGeom prst="rect">
            <a:avLst/>
          </a:prstGeom>
          <a:noFill/>
        </p:spPr>
        <p:txBody>
          <a:bodyPr wrap="square" rtlCol="0">
            <a:spAutoFit/>
          </a:bodyPr>
          <a:lstStyle/>
          <a:p>
            <a:pPr marL="228600" indent="-228600">
              <a:buClr>
                <a:schemeClr val="tx1"/>
              </a:buClr>
              <a:buFont typeface="Arial" pitchFamily="34" charset="0"/>
              <a:buChar char="•"/>
            </a:pPr>
            <a:r>
              <a:rPr lang="en-US" dirty="0" smtClean="0">
                <a:latin typeface="Arial" pitchFamily="34" charset="0"/>
                <a:cs typeface="Arial" pitchFamily="34" charset="0"/>
                <a:sym typeface="Wingdings 3"/>
              </a:rPr>
              <a:t>Byproduct: increased DAQ </a:t>
            </a:r>
            <a:r>
              <a:rPr lang="en-US" dirty="0">
                <a:latin typeface="Arial" pitchFamily="34" charset="0"/>
                <a:cs typeface="Arial" pitchFamily="34" charset="0"/>
                <a:sym typeface="Wingdings 3"/>
              </a:rPr>
              <a:t>speed/HRS </a:t>
            </a:r>
            <a:r>
              <a:rPr lang="en-US" dirty="0" smtClean="0">
                <a:latin typeface="Arial" pitchFamily="34" charset="0"/>
                <a:cs typeface="Arial" pitchFamily="34" charset="0"/>
                <a:sym typeface="Wingdings 3"/>
              </a:rPr>
              <a:t>to </a:t>
            </a:r>
            <a:r>
              <a:rPr lang="en-US" dirty="0">
                <a:latin typeface="Arial" pitchFamily="34" charset="0"/>
                <a:cs typeface="Arial" pitchFamily="34" charset="0"/>
                <a:sym typeface="Wingdings 3"/>
              </a:rPr>
              <a:t>7-8 KHz (&lt;</a:t>
            </a:r>
            <a:r>
              <a:rPr lang="en-US" dirty="0" smtClean="0">
                <a:latin typeface="Arial" pitchFamily="34" charset="0"/>
                <a:cs typeface="Arial" pitchFamily="34" charset="0"/>
                <a:sym typeface="Wingdings 3"/>
              </a:rPr>
              <a:t>30% dead </a:t>
            </a:r>
            <a:r>
              <a:rPr lang="en-US" dirty="0">
                <a:latin typeface="Arial" pitchFamily="34" charset="0"/>
                <a:cs typeface="Arial" pitchFamily="34" charset="0"/>
                <a:sym typeface="Wingdings 3"/>
              </a:rPr>
              <a:t>time</a:t>
            </a:r>
            <a:r>
              <a:rPr lang="en-US" dirty="0" smtClean="0">
                <a:latin typeface="Arial" pitchFamily="34" charset="0"/>
                <a:cs typeface="Arial" pitchFamily="34" charset="0"/>
                <a:sym typeface="Wingdings 3"/>
              </a:rPr>
              <a:t>)</a:t>
            </a:r>
            <a:endParaRPr lang="en-US" dirty="0">
              <a:latin typeface="Arial" pitchFamily="34" charset="0"/>
              <a:cs typeface="Arial" pitchFamily="34" charset="0"/>
              <a:sym typeface="Wingdings 3"/>
            </a:endParaRPr>
          </a:p>
          <a:p>
            <a:endParaRPr lang="en-US" dirty="0">
              <a:latin typeface="Arial" pitchFamily="34" charset="0"/>
              <a:cs typeface="Arial" pitchFamily="34" charset="0"/>
            </a:endParaRPr>
          </a:p>
        </p:txBody>
      </p:sp>
      <p:sp>
        <p:nvSpPr>
          <p:cNvPr id="16" name="TextBox 15"/>
          <p:cNvSpPr txBox="1"/>
          <p:nvPr/>
        </p:nvSpPr>
        <p:spPr>
          <a:xfrm>
            <a:off x="6380306" y="2206907"/>
            <a:ext cx="2569915" cy="646331"/>
          </a:xfrm>
          <a:prstGeom prst="rect">
            <a:avLst/>
          </a:prstGeom>
          <a:noFill/>
        </p:spPr>
        <p:txBody>
          <a:bodyPr wrap="square" rtlCol="0">
            <a:spAutoFit/>
          </a:bodyPr>
          <a:lstStyle/>
          <a:p>
            <a:r>
              <a:rPr lang="en-US" dirty="0" smtClean="0">
                <a:solidFill>
                  <a:srgbClr val="CC0099"/>
                </a:solidFill>
                <a:latin typeface="Arial" pitchFamily="34" charset="0"/>
                <a:cs typeface="Arial" pitchFamily="34" charset="0"/>
              </a:rPr>
              <a:t>Spokesperson: </a:t>
            </a:r>
            <a:r>
              <a:rPr lang="en-US" b="1" dirty="0" smtClean="0">
                <a:solidFill>
                  <a:srgbClr val="CC0099"/>
                </a:solidFill>
                <a:latin typeface="Arial" pitchFamily="34" charset="0"/>
                <a:cs typeface="Arial" pitchFamily="34" charset="0"/>
              </a:rPr>
              <a:t>Chen</a:t>
            </a:r>
          </a:p>
          <a:p>
            <a:r>
              <a:rPr lang="en-US" dirty="0" smtClean="0">
                <a:solidFill>
                  <a:srgbClr val="CC0099"/>
                </a:solidFill>
                <a:latin typeface="Arial" pitchFamily="34" charset="0"/>
                <a:cs typeface="Arial" pitchFamily="34" charset="0"/>
              </a:rPr>
              <a:t>Coordinator: </a:t>
            </a:r>
            <a:r>
              <a:rPr lang="en-US" b="1" dirty="0" smtClean="0">
                <a:solidFill>
                  <a:srgbClr val="CC0099"/>
                </a:solidFill>
                <a:latin typeface="Arial" pitchFamily="34" charset="0"/>
                <a:cs typeface="Arial" pitchFamily="34" charset="0"/>
              </a:rPr>
              <a:t>Zhang</a:t>
            </a:r>
            <a:endParaRPr lang="en-US" b="1" dirty="0">
              <a:solidFill>
                <a:srgbClr val="CC0099"/>
              </a:solidFill>
              <a:latin typeface="Arial" pitchFamily="34" charset="0"/>
              <a:cs typeface="Arial" pitchFamily="34" charset="0"/>
            </a:endParaRPr>
          </a:p>
        </p:txBody>
      </p:sp>
      <p:sp>
        <p:nvSpPr>
          <p:cNvPr id="17" name="TextBox 16"/>
          <p:cNvSpPr txBox="1"/>
          <p:nvPr/>
        </p:nvSpPr>
        <p:spPr>
          <a:xfrm>
            <a:off x="7748016" y="1713131"/>
            <a:ext cx="1159292" cy="369332"/>
          </a:xfrm>
          <a:prstGeom prst="rect">
            <a:avLst/>
          </a:prstGeom>
          <a:noFill/>
        </p:spPr>
        <p:txBody>
          <a:bodyPr wrap="none" rtlCol="0">
            <a:spAutoFit/>
          </a:bodyPr>
          <a:lstStyle/>
          <a:p>
            <a:r>
              <a:rPr lang="en-US" b="1" dirty="0" smtClean="0">
                <a:solidFill>
                  <a:srgbClr val="CC0099"/>
                </a:solidFill>
                <a:latin typeface="Arial" pitchFamily="34" charset="0"/>
                <a:cs typeface="Arial" pitchFamily="34" charset="0"/>
              </a:rPr>
              <a:t>Michaels</a:t>
            </a:r>
            <a:endParaRPr lang="en-US" b="1" dirty="0">
              <a:solidFill>
                <a:srgbClr val="CC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38514" y="805174"/>
            <a:ext cx="4570482" cy="5663089"/>
          </a:xfrm>
          <a:prstGeom prst="rect">
            <a:avLst/>
          </a:prstGeom>
          <a:noFill/>
        </p:spPr>
        <p:txBody>
          <a:bodyPr wrap="none" rtlCol="0">
            <a:spAutoFit/>
          </a:bodyPr>
          <a:lstStyle/>
          <a:p>
            <a:r>
              <a:rPr lang="en-US" u="sng" dirty="0" smtClean="0">
                <a:latin typeface="Arial" pitchFamily="34" charset="0"/>
                <a:cs typeface="Arial" pitchFamily="34" charset="0"/>
              </a:rPr>
              <a:t>Upgrade step I</a:t>
            </a:r>
            <a:r>
              <a:rPr lang="en-US" dirty="0" smtClean="0">
                <a:latin typeface="Arial" pitchFamily="34" charset="0"/>
                <a:cs typeface="Arial" pitchFamily="34" charset="0"/>
              </a:rPr>
              <a:t> </a:t>
            </a:r>
            <a:r>
              <a:rPr lang="en-US" dirty="0" smtClean="0">
                <a:latin typeface="Arial" pitchFamily="34" charset="0"/>
                <a:cs typeface="Arial" pitchFamily="34" charset="0"/>
                <a:sym typeface="Wingdings" pitchFamily="2" charset="2"/>
              </a:rPr>
              <a:t> improve FOM by 2-3</a:t>
            </a:r>
            <a:endParaRPr lang="en-US" dirty="0">
              <a:latin typeface="Arial" pitchFamily="34" charset="0"/>
              <a:cs typeface="Arial" pitchFamily="34" charset="0"/>
            </a:endParaRPr>
          </a:p>
          <a:p>
            <a:r>
              <a:rPr lang="en-US" dirty="0" smtClean="0">
                <a:latin typeface="Arial" pitchFamily="34" charset="0"/>
                <a:cs typeface="Arial" pitchFamily="34" charset="0"/>
              </a:rPr>
              <a:t>- 40 </a:t>
            </a:r>
            <a:r>
              <a:rPr lang="en-US" dirty="0">
                <a:latin typeface="Arial" pitchFamily="34" charset="0"/>
                <a:cs typeface="Arial" pitchFamily="34" charset="0"/>
              </a:rPr>
              <a:t>cm target to </a:t>
            </a:r>
            <a:r>
              <a:rPr lang="en-US" dirty="0" smtClean="0">
                <a:latin typeface="Arial" pitchFamily="34" charset="0"/>
                <a:cs typeface="Arial" pitchFamily="34" charset="0"/>
              </a:rPr>
              <a:t>reach</a:t>
            </a:r>
          </a:p>
          <a:p>
            <a:r>
              <a:rPr lang="en-US" dirty="0">
                <a:latin typeface="Arial" pitchFamily="34" charset="0"/>
                <a:cs typeface="Arial" pitchFamily="34" charset="0"/>
              </a:rPr>
              <a:t> </a:t>
            </a:r>
            <a:r>
              <a:rPr lang="en-US" dirty="0" smtClean="0">
                <a:latin typeface="Arial" pitchFamily="34" charset="0"/>
                <a:cs typeface="Arial" pitchFamily="34" charset="0"/>
              </a:rPr>
              <a:t>               ~60</a:t>
            </a:r>
            <a:r>
              <a:rPr lang="en-US" dirty="0">
                <a:latin typeface="Arial" pitchFamily="34" charset="0"/>
                <a:cs typeface="Arial" pitchFamily="34" charset="0"/>
              </a:rPr>
              <a:t>% </a:t>
            </a:r>
            <a:r>
              <a:rPr lang="en-US" dirty="0" smtClean="0">
                <a:latin typeface="Arial" pitchFamily="34" charset="0"/>
                <a:cs typeface="Arial" pitchFamily="34" charset="0"/>
              </a:rPr>
              <a:t>polarization with </a:t>
            </a:r>
            <a:r>
              <a:rPr lang="en-US" dirty="0">
                <a:latin typeface="Arial" pitchFamily="34" charset="0"/>
                <a:cs typeface="Arial" pitchFamily="34" charset="0"/>
              </a:rPr>
              <a:t>30 </a:t>
            </a:r>
            <a:r>
              <a:rPr lang="en-US" sz="2000" dirty="0" smtClean="0">
                <a:latin typeface="Symbol" pitchFamily="18" charset="2"/>
                <a:cs typeface="Arial" pitchFamily="34" charset="0"/>
              </a:rPr>
              <a:t>m</a:t>
            </a:r>
            <a:r>
              <a:rPr lang="en-US" dirty="0" smtClean="0">
                <a:latin typeface="Arial" pitchFamily="34" charset="0"/>
                <a:cs typeface="Arial" pitchFamily="34" charset="0"/>
              </a:rPr>
              <a:t>A</a:t>
            </a:r>
            <a:endParaRPr lang="en-US" dirty="0">
              <a:latin typeface="Arial" pitchFamily="34" charset="0"/>
              <a:cs typeface="Arial" pitchFamily="34" charset="0"/>
            </a:endParaRPr>
          </a:p>
          <a:p>
            <a:r>
              <a:rPr lang="en-US" dirty="0" smtClean="0">
                <a:latin typeface="Arial" pitchFamily="34" charset="0"/>
                <a:cs typeface="Arial" pitchFamily="34" charset="0"/>
              </a:rPr>
              <a:t>- Cells </a:t>
            </a:r>
            <a:r>
              <a:rPr lang="en-US" dirty="0">
                <a:latin typeface="Arial" pitchFamily="34" charset="0"/>
                <a:cs typeface="Arial" pitchFamily="34" charset="0"/>
              </a:rPr>
              <a:t>with convection flow</a:t>
            </a:r>
          </a:p>
          <a:p>
            <a:r>
              <a:rPr lang="en-US" dirty="0" smtClean="0">
                <a:latin typeface="Arial" pitchFamily="34" charset="0"/>
                <a:cs typeface="Arial" pitchFamily="34" charset="0"/>
              </a:rPr>
              <a:t>- Large pumping chamber (3.5” diameter)</a:t>
            </a:r>
            <a:endParaRPr lang="en-US" dirty="0">
              <a:latin typeface="Arial" pitchFamily="34" charset="0"/>
              <a:cs typeface="Arial" pitchFamily="34" charset="0"/>
            </a:endParaRPr>
          </a:p>
          <a:p>
            <a:r>
              <a:rPr lang="en-US" dirty="0" smtClean="0">
                <a:latin typeface="Arial" pitchFamily="34" charset="0"/>
                <a:cs typeface="Arial" pitchFamily="34" charset="0"/>
              </a:rPr>
              <a:t>- Pulsed NMR,</a:t>
            </a:r>
          </a:p>
          <a:p>
            <a:r>
              <a:rPr lang="en-US" dirty="0">
                <a:latin typeface="Arial" pitchFamily="34" charset="0"/>
                <a:cs typeface="Arial" pitchFamily="34" charset="0"/>
              </a:rPr>
              <a:t> </a:t>
            </a:r>
            <a:r>
              <a:rPr lang="en-US" dirty="0" smtClean="0">
                <a:latin typeface="Arial" pitchFamily="34" charset="0"/>
                <a:cs typeface="Arial" pitchFamily="34" charset="0"/>
              </a:rPr>
              <a:t>       calibrated with EPR and water </a:t>
            </a:r>
            <a:r>
              <a:rPr lang="en-US" dirty="0">
                <a:latin typeface="Arial" pitchFamily="34" charset="0"/>
                <a:cs typeface="Arial" pitchFamily="34" charset="0"/>
              </a:rPr>
              <a:t>NMR   </a:t>
            </a:r>
          </a:p>
          <a:p>
            <a:r>
              <a:rPr lang="en-US" dirty="0" smtClean="0">
                <a:latin typeface="Arial" pitchFamily="34" charset="0"/>
                <a:cs typeface="Arial" pitchFamily="34" charset="0"/>
              </a:rPr>
              <a:t>- Measure </a:t>
            </a:r>
            <a:r>
              <a:rPr lang="en-US" dirty="0">
                <a:latin typeface="Arial" pitchFamily="34" charset="0"/>
                <a:cs typeface="Arial" pitchFamily="34" charset="0"/>
              </a:rPr>
              <a:t>EPR calibration constant </a:t>
            </a:r>
            <a:r>
              <a:rPr lang="en-US" dirty="0" smtClean="0">
                <a:latin typeface="Symbol" pitchFamily="18" charset="2"/>
                <a:cs typeface="Arial" pitchFamily="34" charset="0"/>
              </a:rPr>
              <a:t>k</a:t>
            </a:r>
            <a:r>
              <a:rPr lang="en-US" baseline="-25000" dirty="0" smtClean="0">
                <a:latin typeface="Arial" pitchFamily="34" charset="0"/>
                <a:cs typeface="Arial" pitchFamily="34" charset="0"/>
              </a:rPr>
              <a:t>0</a:t>
            </a:r>
            <a:endParaRPr lang="en-US" baseline="-25000" dirty="0">
              <a:latin typeface="Arial" pitchFamily="34" charset="0"/>
              <a:cs typeface="Arial" pitchFamily="34" charset="0"/>
            </a:endParaRPr>
          </a:p>
          <a:p>
            <a:r>
              <a:rPr lang="en-US" dirty="0" smtClean="0">
                <a:latin typeface="Arial" pitchFamily="34" charset="0"/>
                <a:cs typeface="Arial" pitchFamily="34" charset="0"/>
              </a:rPr>
              <a:t>- Metal </a:t>
            </a:r>
            <a:r>
              <a:rPr lang="en-US" dirty="0">
                <a:latin typeface="Arial" pitchFamily="34" charset="0"/>
                <a:cs typeface="Arial" pitchFamily="34" charset="0"/>
              </a:rPr>
              <a:t>end-windows </a:t>
            </a:r>
            <a:r>
              <a:rPr lang="en-US" dirty="0" smtClean="0">
                <a:latin typeface="Arial" pitchFamily="34" charset="0"/>
                <a:cs typeface="Arial" pitchFamily="34" charset="0"/>
              </a:rPr>
              <a:t>desirable</a:t>
            </a:r>
            <a:endParaRPr lang="en-US" dirty="0">
              <a:latin typeface="Arial" pitchFamily="34" charset="0"/>
              <a:cs typeface="Arial" pitchFamily="34" charset="0"/>
            </a:endParaRPr>
          </a:p>
          <a:p>
            <a:endParaRPr lang="en-US" sz="800" dirty="0">
              <a:latin typeface="Arial" pitchFamily="34" charset="0"/>
              <a:cs typeface="Arial" pitchFamily="34" charset="0"/>
            </a:endParaRPr>
          </a:p>
          <a:p>
            <a:r>
              <a:rPr lang="en-US" u="sng" dirty="0" smtClean="0">
                <a:latin typeface="Arial" pitchFamily="34" charset="0"/>
                <a:cs typeface="Arial" pitchFamily="34" charset="0"/>
              </a:rPr>
              <a:t>Upgrade step II</a:t>
            </a:r>
            <a:r>
              <a:rPr lang="en-US" dirty="0" smtClean="0">
                <a:latin typeface="Arial" pitchFamily="34" charset="0"/>
                <a:cs typeface="Arial" pitchFamily="34" charset="0"/>
              </a:rPr>
              <a:t> </a:t>
            </a:r>
            <a:r>
              <a:rPr lang="en-US" dirty="0" smtClean="0">
                <a:latin typeface="Arial" pitchFamily="34" charset="0"/>
                <a:cs typeface="Arial" pitchFamily="34" charset="0"/>
                <a:sym typeface="Wingdings" pitchFamily="2" charset="2"/>
              </a:rPr>
              <a:t> improve FOM by 2-3</a:t>
            </a:r>
            <a:endParaRPr lang="en-US" dirty="0">
              <a:latin typeface="Arial" pitchFamily="34" charset="0"/>
              <a:cs typeface="Arial" pitchFamily="34" charset="0"/>
            </a:endParaRPr>
          </a:p>
          <a:p>
            <a:r>
              <a:rPr lang="en-US" dirty="0" smtClean="0">
                <a:latin typeface="Arial" pitchFamily="34" charset="0"/>
                <a:cs typeface="Arial" pitchFamily="34" charset="0"/>
              </a:rPr>
              <a:t>- 60 cm target, </a:t>
            </a:r>
            <a:r>
              <a:rPr lang="en-US" dirty="0">
                <a:latin typeface="Arial" pitchFamily="34" charset="0"/>
                <a:cs typeface="Arial" pitchFamily="34" charset="0"/>
              </a:rPr>
              <a:t>~60% </a:t>
            </a:r>
            <a:r>
              <a:rPr lang="en-US" dirty="0" smtClean="0">
                <a:latin typeface="Arial" pitchFamily="34" charset="0"/>
                <a:cs typeface="Arial" pitchFamily="34" charset="0"/>
              </a:rPr>
              <a:t>pol. </a:t>
            </a:r>
            <a:r>
              <a:rPr lang="en-US" dirty="0">
                <a:latin typeface="Arial" pitchFamily="34" charset="0"/>
                <a:cs typeface="Arial" pitchFamily="34" charset="0"/>
              </a:rPr>
              <a:t>with 60 </a:t>
            </a:r>
            <a:r>
              <a:rPr lang="en-US" sz="2000" dirty="0" smtClean="0">
                <a:latin typeface="Symbol" pitchFamily="18" charset="2"/>
                <a:cs typeface="Arial" pitchFamily="34" charset="0"/>
              </a:rPr>
              <a:t>m</a:t>
            </a:r>
            <a:r>
              <a:rPr lang="en-US" dirty="0" smtClean="0">
                <a:latin typeface="Arial" pitchFamily="34" charset="0"/>
                <a:cs typeface="Arial" pitchFamily="34" charset="0"/>
              </a:rPr>
              <a:t>A</a:t>
            </a:r>
          </a:p>
          <a:p>
            <a:r>
              <a:rPr lang="en-US" dirty="0" smtClean="0">
                <a:latin typeface="Arial" pitchFamily="34" charset="0"/>
                <a:cs typeface="Arial" pitchFamily="34" charset="0"/>
              </a:rPr>
              <a:t>- Metal end-windows</a:t>
            </a:r>
            <a:endParaRPr lang="en-US" dirty="0">
              <a:latin typeface="Arial" pitchFamily="34" charset="0"/>
              <a:cs typeface="Arial" pitchFamily="34" charset="0"/>
            </a:endParaRPr>
          </a:p>
          <a:p>
            <a:endParaRPr lang="en-US" sz="800" dirty="0">
              <a:latin typeface="Arial" pitchFamily="34" charset="0"/>
              <a:cs typeface="Arial" pitchFamily="34" charset="0"/>
            </a:endParaRPr>
          </a:p>
          <a:p>
            <a:r>
              <a:rPr lang="en-US" u="sng" dirty="0" smtClean="0">
                <a:latin typeface="Arial" pitchFamily="34" charset="0"/>
                <a:cs typeface="Arial" pitchFamily="34" charset="0"/>
              </a:rPr>
              <a:t>Recent R&amp;D </a:t>
            </a:r>
            <a:r>
              <a:rPr lang="en-US" u="sng" dirty="0" err="1" smtClean="0">
                <a:latin typeface="Arial" pitchFamily="34" charset="0"/>
                <a:cs typeface="Arial" pitchFamily="34" charset="0"/>
              </a:rPr>
              <a:t>pogress</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dirty="0" smtClean="0">
                <a:latin typeface="Arial" pitchFamily="34" charset="0"/>
                <a:cs typeface="Arial" pitchFamily="34" charset="0"/>
              </a:rPr>
              <a:t>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convection </a:t>
            </a:r>
            <a:r>
              <a:rPr lang="en-US" dirty="0">
                <a:latin typeface="Arial" pitchFamily="34" charset="0"/>
                <a:cs typeface="Arial" pitchFamily="34" charset="0"/>
              </a:rPr>
              <a:t>cell tested</a:t>
            </a:r>
          </a:p>
          <a:p>
            <a:r>
              <a:rPr lang="en-US" dirty="0" smtClean="0">
                <a:latin typeface="Arial" pitchFamily="34" charset="0"/>
                <a:cs typeface="Arial" pitchFamily="34" charset="0"/>
              </a:rPr>
              <a:t>Pulsed </a:t>
            </a:r>
            <a:r>
              <a:rPr lang="en-US" dirty="0">
                <a:latin typeface="Arial" pitchFamily="34" charset="0"/>
                <a:cs typeface="Arial" pitchFamily="34" charset="0"/>
              </a:rPr>
              <a:t>NMR </a:t>
            </a:r>
            <a:r>
              <a:rPr lang="en-US" dirty="0" smtClean="0">
                <a:latin typeface="Arial" pitchFamily="34" charset="0"/>
                <a:cs typeface="Arial" pitchFamily="34" charset="0"/>
              </a:rPr>
              <a:t>working,</a:t>
            </a:r>
          </a:p>
          <a:p>
            <a:r>
              <a:rPr lang="en-US" dirty="0">
                <a:latin typeface="Arial" pitchFamily="34" charset="0"/>
                <a:cs typeface="Arial" pitchFamily="34" charset="0"/>
              </a:rPr>
              <a:t> </a:t>
            </a:r>
            <a:r>
              <a:rPr lang="en-US" dirty="0" smtClean="0">
                <a:latin typeface="Arial" pitchFamily="34" charset="0"/>
                <a:cs typeface="Arial" pitchFamily="34" charset="0"/>
              </a:rPr>
              <a:t>       studies </a:t>
            </a:r>
            <a:r>
              <a:rPr lang="en-US" dirty="0">
                <a:latin typeface="Arial" pitchFamily="34" charset="0"/>
                <a:cs typeface="Arial" pitchFamily="34" charset="0"/>
              </a:rPr>
              <a:t>continue</a:t>
            </a:r>
          </a:p>
          <a:p>
            <a:r>
              <a:rPr lang="en-US" dirty="0">
                <a:latin typeface="Arial" pitchFamily="34" charset="0"/>
                <a:cs typeface="Arial" pitchFamily="34" charset="0"/>
              </a:rPr>
              <a:t>New laser tested</a:t>
            </a:r>
          </a:p>
          <a:p>
            <a:r>
              <a:rPr lang="en-US" dirty="0">
                <a:latin typeface="Arial" pitchFamily="34" charset="0"/>
                <a:cs typeface="Arial" pitchFamily="34" charset="0"/>
              </a:rPr>
              <a:t>Design on-going</a:t>
            </a:r>
          </a:p>
          <a:p>
            <a:endParaRPr lang="en-US" dirty="0">
              <a:latin typeface="Arial" pitchFamily="34" charset="0"/>
              <a:cs typeface="Arial" pitchFamily="34" charset="0"/>
            </a:endParaRPr>
          </a:p>
        </p:txBody>
      </p:sp>
      <p:sp>
        <p:nvSpPr>
          <p:cNvPr id="2" name="TextBox 1"/>
          <p:cNvSpPr txBox="1"/>
          <p:nvPr/>
        </p:nvSpPr>
        <p:spPr>
          <a:xfrm>
            <a:off x="0" y="84416"/>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Polarized 3He – Status and Upgrade Plans</a:t>
            </a:r>
            <a:endParaRPr lang="en-US" sz="2800" b="1" dirty="0">
              <a:latin typeface="Arial" pitchFamily="34" charset="0"/>
              <a:cs typeface="Arial" pitchFamily="34" charset="0"/>
            </a:endParaRPr>
          </a:p>
        </p:txBody>
      </p:sp>
      <p:pic>
        <p:nvPicPr>
          <p:cNvPr id="3" name="Picture 2" descr="pol_power_chart.eps"/>
          <p:cNvPicPr>
            <a:picLocks noChangeAspect="1"/>
          </p:cNvPicPr>
          <p:nvPr/>
        </p:nvPicPr>
        <p:blipFill>
          <a:blip r:embed="rId2"/>
          <a:stretch>
            <a:fillRect/>
          </a:stretch>
        </p:blipFill>
        <p:spPr>
          <a:xfrm>
            <a:off x="59625" y="3767328"/>
            <a:ext cx="4182857" cy="2422858"/>
          </a:xfrm>
          <a:prstGeom prst="rect">
            <a:avLst/>
          </a:prstGeom>
        </p:spPr>
      </p:pic>
      <p:sp>
        <p:nvSpPr>
          <p:cNvPr id="4" name="TextBox 3"/>
          <p:cNvSpPr txBox="1"/>
          <p:nvPr/>
        </p:nvSpPr>
        <p:spPr>
          <a:xfrm rot="16200000">
            <a:off x="3049111" y="4861882"/>
            <a:ext cx="2719014" cy="369332"/>
          </a:xfrm>
          <a:prstGeom prst="rect">
            <a:avLst/>
          </a:prstGeom>
          <a:noFill/>
        </p:spPr>
        <p:txBody>
          <a:bodyPr wrap="none" rtlCol="0">
            <a:spAutoFit/>
          </a:bodyPr>
          <a:lstStyle/>
          <a:p>
            <a:r>
              <a:rPr lang="en-US" dirty="0" smtClean="0">
                <a:latin typeface="Arial" pitchFamily="34" charset="0"/>
                <a:cs typeface="Arial" pitchFamily="34" charset="0"/>
              </a:rPr>
              <a:t>Figure-of-merit (FOM) </a:t>
            </a:r>
            <a:r>
              <a:rPr lang="en-US" dirty="0" smtClean="0">
                <a:latin typeface="Arial" pitchFamily="34" charset="0"/>
                <a:cs typeface="Arial" pitchFamily="34" charset="0"/>
                <a:sym typeface="Wingdings" pitchFamily="2" charset="2"/>
              </a:rPr>
              <a:t></a:t>
            </a:r>
            <a:endParaRPr lang="en-US" dirty="0">
              <a:latin typeface="Arial" pitchFamily="34" charset="0"/>
              <a:cs typeface="Arial" pitchFamily="34" charset="0"/>
            </a:endParaRPr>
          </a:p>
        </p:txBody>
      </p:sp>
      <p:sp>
        <p:nvSpPr>
          <p:cNvPr id="5" name="TextBox 4"/>
          <p:cNvSpPr txBox="1"/>
          <p:nvPr/>
        </p:nvSpPr>
        <p:spPr>
          <a:xfrm>
            <a:off x="11524" y="548640"/>
            <a:ext cx="4896515" cy="3416320"/>
          </a:xfrm>
          <a:prstGeom prst="rect">
            <a:avLst/>
          </a:prstGeom>
          <a:noFill/>
        </p:spPr>
        <p:txBody>
          <a:bodyPr wrap="square" rtlCol="0">
            <a:spAutoFit/>
          </a:bodyPr>
          <a:lstStyle/>
          <a:p>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 Used for 13 experiments to date at </a:t>
            </a:r>
            <a:r>
              <a:rPr lang="en-US" dirty="0" err="1" smtClean="0">
                <a:latin typeface="Arial" pitchFamily="34" charset="0"/>
                <a:cs typeface="Arial" pitchFamily="34" charset="0"/>
              </a:rPr>
              <a:t>JLab</a:t>
            </a:r>
            <a:endParaRPr lang="en-US" dirty="0" smtClean="0">
              <a:latin typeface="Arial" pitchFamily="34" charset="0"/>
              <a:cs typeface="Arial" pitchFamily="34" charset="0"/>
            </a:endParaRPr>
          </a:p>
          <a:p>
            <a:pPr marL="342900" indent="-342900" defTabSz="874713" eaLnBrk="0" hangingPunct="0">
              <a:buFont typeface="Arial" pitchFamily="34" charset="0"/>
              <a:buChar char="•"/>
              <a:defRPr/>
            </a:pPr>
            <a:r>
              <a:rPr lang="en-GB" dirty="0">
                <a:latin typeface="Arial" pitchFamily="34" charset="0"/>
                <a:cs typeface="Arial" pitchFamily="34" charset="0"/>
              </a:rPr>
              <a:t>Reached 60% in-beam polarization, </a:t>
            </a:r>
            <a:r>
              <a:rPr lang="en-GB" dirty="0" smtClean="0">
                <a:latin typeface="Arial" pitchFamily="34" charset="0"/>
                <a:cs typeface="Arial" pitchFamily="34" charset="0"/>
              </a:rPr>
              <a:t>             	       10</a:t>
            </a:r>
            <a:r>
              <a:rPr lang="en-GB" baseline="30000" dirty="0" smtClean="0">
                <a:latin typeface="Arial" pitchFamily="34" charset="0"/>
                <a:cs typeface="Arial" pitchFamily="34" charset="0"/>
              </a:rPr>
              <a:t>36</a:t>
            </a:r>
            <a:r>
              <a:rPr lang="en-GB" dirty="0" smtClean="0">
                <a:latin typeface="Arial" pitchFamily="34" charset="0"/>
                <a:cs typeface="Arial" pitchFamily="34" charset="0"/>
              </a:rPr>
              <a:t> </a:t>
            </a:r>
            <a:r>
              <a:rPr lang="en-GB" dirty="0">
                <a:latin typeface="Arial" pitchFamily="34" charset="0"/>
                <a:cs typeface="Arial" pitchFamily="34" charset="0"/>
              </a:rPr>
              <a:t>luminosity (world </a:t>
            </a:r>
            <a:r>
              <a:rPr lang="en-GB" dirty="0" smtClean="0">
                <a:latin typeface="Arial" pitchFamily="34" charset="0"/>
                <a:cs typeface="Arial" pitchFamily="34" charset="0"/>
              </a:rPr>
              <a:t>best)</a:t>
            </a:r>
          </a:p>
          <a:p>
            <a:pPr defTabSz="874713" eaLnBrk="0" hangingPunct="0">
              <a:defRPr/>
            </a:pPr>
            <a:r>
              <a:rPr lang="en-GB" dirty="0" smtClean="0">
                <a:solidFill>
                  <a:srgbClr val="0000FF"/>
                </a:solidFill>
                <a:latin typeface="Arial" pitchFamily="34" charset="0"/>
                <a:cs typeface="Arial" pitchFamily="34" charset="0"/>
              </a:rPr>
              <a:t>          Hybrid </a:t>
            </a:r>
            <a:r>
              <a:rPr lang="en-GB" dirty="0">
                <a:solidFill>
                  <a:srgbClr val="0000FF"/>
                </a:solidFill>
                <a:latin typeface="Arial" pitchFamily="34" charset="0"/>
                <a:cs typeface="Arial" pitchFamily="34" charset="0"/>
              </a:rPr>
              <a:t>(mixed </a:t>
            </a:r>
            <a:r>
              <a:rPr lang="en-GB" dirty="0" err="1">
                <a:solidFill>
                  <a:srgbClr val="0000FF"/>
                </a:solidFill>
                <a:latin typeface="Arial" pitchFamily="34" charset="0"/>
                <a:cs typeface="Arial" pitchFamily="34" charset="0"/>
              </a:rPr>
              <a:t>Rb</a:t>
            </a:r>
            <a:r>
              <a:rPr lang="en-GB" dirty="0">
                <a:solidFill>
                  <a:srgbClr val="0000FF"/>
                </a:solidFill>
                <a:latin typeface="Arial" pitchFamily="34" charset="0"/>
                <a:cs typeface="Arial" pitchFamily="34" charset="0"/>
              </a:rPr>
              <a:t>/K) Optical Pumping</a:t>
            </a:r>
          </a:p>
          <a:p>
            <a:pPr defTabSz="874713" eaLnBrk="0" hangingPunct="0">
              <a:defRPr/>
            </a:pPr>
            <a:r>
              <a:rPr lang="en-GB" dirty="0">
                <a:solidFill>
                  <a:srgbClr val="0000FF"/>
                </a:solidFill>
                <a:latin typeface="Arial" pitchFamily="34" charset="0"/>
                <a:cs typeface="Arial" pitchFamily="34" charset="0"/>
              </a:rPr>
              <a:t> </a:t>
            </a:r>
            <a:r>
              <a:rPr lang="en-GB" dirty="0" smtClean="0">
                <a:solidFill>
                  <a:srgbClr val="0000FF"/>
                </a:solidFill>
                <a:latin typeface="Arial" pitchFamily="34" charset="0"/>
                <a:cs typeface="Arial" pitchFamily="34" charset="0"/>
              </a:rPr>
              <a:t>         Narrow </a:t>
            </a:r>
            <a:r>
              <a:rPr lang="en-GB" dirty="0">
                <a:solidFill>
                  <a:srgbClr val="0000FF"/>
                </a:solidFill>
                <a:latin typeface="Arial" pitchFamily="34" charset="0"/>
                <a:cs typeface="Arial" pitchFamily="34" charset="0"/>
              </a:rPr>
              <a:t>width high power laser</a:t>
            </a:r>
          </a:p>
          <a:p>
            <a:pPr marL="342900" indent="-342900" defTabSz="874713" eaLnBrk="0" hangingPunct="0">
              <a:buFont typeface="Arial" pitchFamily="34" charset="0"/>
              <a:buChar char="•"/>
              <a:defRPr/>
            </a:pPr>
            <a:r>
              <a:rPr lang="en-GB" dirty="0">
                <a:latin typeface="Arial" pitchFamily="34" charset="0"/>
                <a:cs typeface="Arial" pitchFamily="34" charset="0"/>
              </a:rPr>
              <a:t>Over 70% polarization without beam</a:t>
            </a:r>
          </a:p>
          <a:p>
            <a:pPr marL="342900" indent="-342900" defTabSz="874713" eaLnBrk="0" hangingPunct="0">
              <a:buFont typeface="Arial" pitchFamily="34" charset="0"/>
              <a:buChar char="•"/>
              <a:defRPr/>
            </a:pPr>
            <a:r>
              <a:rPr lang="en-GB" dirty="0">
                <a:latin typeface="Arial" pitchFamily="34" charset="0"/>
                <a:cs typeface="Arial" pitchFamily="34" charset="0"/>
              </a:rPr>
              <a:t>3-d polarization direction</a:t>
            </a:r>
          </a:p>
          <a:p>
            <a:pPr marL="342900" indent="-342900" defTabSz="874713" eaLnBrk="0" hangingPunct="0">
              <a:buFont typeface="Arial" pitchFamily="34" charset="0"/>
              <a:buChar char="•"/>
              <a:defRPr/>
            </a:pPr>
            <a:r>
              <a:rPr lang="en-GB" dirty="0">
                <a:latin typeface="Arial" pitchFamily="34" charset="0"/>
                <a:cs typeface="Arial" pitchFamily="34" charset="0"/>
              </a:rPr>
              <a:t>Fast spin slip using RF</a:t>
            </a:r>
          </a:p>
          <a:p>
            <a:pPr marL="342900" indent="-342900" defTabSz="874713" eaLnBrk="0" hangingPunct="0">
              <a:buFont typeface="Arial" pitchFamily="34" charset="0"/>
              <a:buChar char="•"/>
              <a:defRPr/>
            </a:pPr>
            <a:r>
              <a:rPr lang="en-GB" dirty="0" smtClean="0">
                <a:solidFill>
                  <a:srgbClr val="0033CC"/>
                </a:solidFill>
                <a:latin typeface="Arial" pitchFamily="34" charset="0"/>
                <a:cs typeface="Arial" pitchFamily="34" charset="0"/>
              </a:rPr>
              <a:t>Two </a:t>
            </a:r>
            <a:r>
              <a:rPr lang="en-GB" dirty="0" err="1">
                <a:solidFill>
                  <a:srgbClr val="0033CC"/>
                </a:solidFill>
                <a:latin typeface="Arial" pitchFamily="34" charset="0"/>
                <a:cs typeface="Arial" pitchFamily="34" charset="0"/>
              </a:rPr>
              <a:t>polarimetry</a:t>
            </a:r>
            <a:r>
              <a:rPr lang="en-GB" dirty="0">
                <a:solidFill>
                  <a:srgbClr val="0033CC"/>
                </a:solidFill>
                <a:latin typeface="Arial" pitchFamily="34" charset="0"/>
                <a:cs typeface="Arial" pitchFamily="34" charset="0"/>
              </a:rPr>
              <a:t> </a:t>
            </a:r>
            <a:r>
              <a:rPr lang="en-GB" dirty="0" smtClean="0">
                <a:solidFill>
                  <a:srgbClr val="0033CC"/>
                </a:solidFill>
                <a:latin typeface="Arial" pitchFamily="34" charset="0"/>
                <a:cs typeface="Arial" pitchFamily="34" charset="0"/>
              </a:rPr>
              <a:t>systems </a:t>
            </a:r>
            <a:r>
              <a:rPr lang="en-GB" dirty="0">
                <a:solidFill>
                  <a:srgbClr val="0033CC"/>
                </a:solidFill>
                <a:latin typeface="Arial" pitchFamily="34" charset="0"/>
                <a:cs typeface="Arial" pitchFamily="34" charset="0"/>
              </a:rPr>
              <a:t>(NMR &amp;</a:t>
            </a:r>
            <a:r>
              <a:rPr lang="en-GB" dirty="0" smtClean="0">
                <a:solidFill>
                  <a:srgbClr val="0033CC"/>
                </a:solidFill>
                <a:latin typeface="Arial" pitchFamily="34" charset="0"/>
                <a:cs typeface="Arial" pitchFamily="34" charset="0"/>
              </a:rPr>
              <a:t> </a:t>
            </a:r>
            <a:r>
              <a:rPr lang="en-GB" dirty="0">
                <a:solidFill>
                  <a:srgbClr val="0033CC"/>
                </a:solidFill>
                <a:latin typeface="Arial" pitchFamily="34" charset="0"/>
                <a:cs typeface="Arial" pitchFamily="34" charset="0"/>
              </a:rPr>
              <a:t>EPR</a:t>
            </a:r>
            <a:r>
              <a:rPr lang="en-GB" dirty="0" smtClean="0">
                <a:solidFill>
                  <a:srgbClr val="0033CC"/>
                </a:solidFill>
                <a:latin typeface="Arial" pitchFamily="34" charset="0"/>
                <a:cs typeface="Arial" pitchFamily="34" charset="0"/>
              </a:rPr>
              <a:t>),       			   3-5</a:t>
            </a:r>
            <a:r>
              <a:rPr lang="en-GB" dirty="0">
                <a:solidFill>
                  <a:srgbClr val="0033CC"/>
                </a:solidFill>
                <a:latin typeface="Arial" pitchFamily="34" charset="0"/>
                <a:cs typeface="Arial" pitchFamily="34" charset="0"/>
              </a:rPr>
              <a:t>% precision. </a:t>
            </a:r>
          </a:p>
          <a:p>
            <a:pPr marL="285750" indent="-285750">
              <a:buFont typeface="Arial" pitchFamily="34" charset="0"/>
              <a:buChar char="•"/>
            </a:pPr>
            <a:endParaRPr lang="en-US" dirty="0">
              <a:latin typeface="Arial" pitchFamily="34" charset="0"/>
              <a:cs typeface="Arial"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239" y="4331811"/>
            <a:ext cx="1673497" cy="153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bwMode="auto">
          <a:xfrm>
            <a:off x="4670045" y="803336"/>
            <a:ext cx="2919" cy="5637824"/>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12" name="TextBox 11"/>
          <p:cNvSpPr txBox="1"/>
          <p:nvPr/>
        </p:nvSpPr>
        <p:spPr>
          <a:xfrm>
            <a:off x="4908039" y="6061107"/>
            <a:ext cx="4181856" cy="369332"/>
          </a:xfrm>
          <a:prstGeom prst="rect">
            <a:avLst/>
          </a:prstGeom>
          <a:noFill/>
        </p:spPr>
        <p:txBody>
          <a:bodyPr wrap="square" rtlCol="0">
            <a:spAutoFit/>
          </a:bodyPr>
          <a:lstStyle/>
          <a:p>
            <a:r>
              <a:rPr lang="en-US" dirty="0" smtClean="0">
                <a:solidFill>
                  <a:srgbClr val="CC0099"/>
                </a:solidFill>
                <a:latin typeface="Arial" pitchFamily="34" charset="0"/>
                <a:cs typeface="Arial" pitchFamily="34" charset="0"/>
              </a:rPr>
              <a:t>Project, R&amp;D Leads: </a:t>
            </a:r>
            <a:r>
              <a:rPr lang="en-US" b="1" dirty="0" smtClean="0">
                <a:solidFill>
                  <a:srgbClr val="CC0099"/>
                </a:solidFill>
                <a:latin typeface="Arial" pitchFamily="34" charset="0"/>
                <a:cs typeface="Arial" pitchFamily="34" charset="0"/>
              </a:rPr>
              <a:t>Chen</a:t>
            </a:r>
            <a:r>
              <a:rPr lang="en-US" dirty="0" smtClean="0">
                <a:solidFill>
                  <a:srgbClr val="CC0099"/>
                </a:solidFill>
                <a:latin typeface="Arial" pitchFamily="34" charset="0"/>
                <a:cs typeface="Arial" pitchFamily="34" charset="0"/>
              </a:rPr>
              <a:t>, </a:t>
            </a:r>
            <a:r>
              <a:rPr lang="en-US" b="1" dirty="0" err="1" smtClean="0">
                <a:solidFill>
                  <a:srgbClr val="CC0099"/>
                </a:solidFill>
                <a:latin typeface="Arial" pitchFamily="34" charset="0"/>
                <a:cs typeface="Arial" pitchFamily="34" charset="0"/>
              </a:rPr>
              <a:t>Solvignon</a:t>
            </a:r>
            <a:endParaRPr lang="en-US" b="1" dirty="0" smtClean="0">
              <a:solidFill>
                <a:srgbClr val="CC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err="1" smtClean="0">
                <a:latin typeface="Arial" pitchFamily="34" charset="0"/>
                <a:cs typeface="Arial" pitchFamily="34" charset="0"/>
              </a:rPr>
              <a:t>HDIce</a:t>
            </a:r>
            <a:r>
              <a:rPr lang="en-US" sz="2800" b="1" dirty="0">
                <a:latin typeface="Arial" pitchFamily="34" charset="0"/>
                <a:cs typeface="Arial" pitchFamily="34" charset="0"/>
              </a:rPr>
              <a:t> P</a:t>
            </a:r>
            <a:r>
              <a:rPr lang="en-US" sz="2800" b="1" dirty="0" smtClean="0">
                <a:latin typeface="Arial" pitchFamily="34" charset="0"/>
                <a:cs typeface="Arial" pitchFamily="34" charset="0"/>
              </a:rPr>
              <a:t>olarized </a:t>
            </a:r>
            <a:r>
              <a:rPr lang="en-US" sz="2800" b="1" dirty="0">
                <a:latin typeface="Arial" pitchFamily="34" charset="0"/>
                <a:cs typeface="Arial" pitchFamily="34" charset="0"/>
              </a:rPr>
              <a:t>T</a:t>
            </a:r>
            <a:r>
              <a:rPr lang="en-US" sz="2800" b="1" dirty="0" smtClean="0">
                <a:latin typeface="Arial" pitchFamily="34" charset="0"/>
                <a:cs typeface="Arial" pitchFamily="34" charset="0"/>
              </a:rPr>
              <a:t>arget</a:t>
            </a:r>
            <a:endParaRPr lang="en-US" sz="2800" b="1" dirty="0">
              <a:latin typeface="Arial" pitchFamily="34" charset="0"/>
              <a:cs typeface="Arial" pitchFamily="34" charset="0"/>
            </a:endParaRPr>
          </a:p>
        </p:txBody>
      </p:sp>
      <p:pic>
        <p:nvPicPr>
          <p:cNvPr id="11" name="Picture 10" descr="P4270007.JPG"/>
          <p:cNvPicPr>
            <a:picLocks noChangeAspect="1"/>
          </p:cNvPicPr>
          <p:nvPr/>
        </p:nvPicPr>
        <p:blipFill>
          <a:blip r:embed="rId2" cstate="print"/>
          <a:srcRect t="7692" b="21153"/>
          <a:stretch>
            <a:fillRect/>
          </a:stretch>
        </p:blipFill>
        <p:spPr bwMode="auto">
          <a:xfrm rot="5400000">
            <a:off x="5412759" y="2430271"/>
            <a:ext cx="4593167" cy="245119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7" name="TextBox 16"/>
          <p:cNvSpPr txBox="1"/>
          <p:nvPr/>
        </p:nvSpPr>
        <p:spPr>
          <a:xfrm>
            <a:off x="122134" y="833899"/>
            <a:ext cx="8969187" cy="369332"/>
          </a:xfrm>
          <a:prstGeom prst="rect">
            <a:avLst/>
          </a:prstGeom>
          <a:solidFill>
            <a:schemeClr val="accent3"/>
          </a:solidFill>
        </p:spPr>
        <p:txBody>
          <a:bodyPr wrap="none" rtlCol="0">
            <a:spAutoFit/>
          </a:bodyPr>
          <a:lstStyle/>
          <a:p>
            <a:r>
              <a:rPr lang="en-US" b="1" dirty="0" smtClean="0">
                <a:latin typeface="Arial" pitchFamily="34" charset="0"/>
                <a:cs typeface="Arial" pitchFamily="34" charset="0"/>
              </a:rPr>
              <a:t>2011/2012: </a:t>
            </a:r>
            <a:r>
              <a:rPr lang="en-US" b="1" dirty="0" err="1" smtClean="0">
                <a:latin typeface="Arial" pitchFamily="34" charset="0"/>
                <a:cs typeface="Arial" pitchFamily="34" charset="0"/>
              </a:rPr>
              <a:t>HDIce</a:t>
            </a:r>
            <a:r>
              <a:rPr lang="en-US" b="1" dirty="0" smtClean="0">
                <a:latin typeface="Arial" pitchFamily="34" charset="0"/>
                <a:cs typeface="Arial" pitchFamily="34" charset="0"/>
              </a:rPr>
              <a:t> successfully </a:t>
            </a:r>
            <a:r>
              <a:rPr lang="en-US" b="1" dirty="0">
                <a:latin typeface="Arial" pitchFamily="34" charset="0"/>
                <a:cs typeface="Arial" pitchFamily="34" charset="0"/>
              </a:rPr>
              <a:t>used for complete </a:t>
            </a:r>
            <a:r>
              <a:rPr lang="en-US" b="1" dirty="0" err="1">
                <a:latin typeface="Arial" pitchFamily="34" charset="0"/>
                <a:cs typeface="Arial" pitchFamily="34" charset="0"/>
              </a:rPr>
              <a:t>photoproduction</a:t>
            </a:r>
            <a:r>
              <a:rPr lang="en-US" b="1" dirty="0">
                <a:latin typeface="Arial" pitchFamily="34" charset="0"/>
                <a:cs typeface="Arial" pitchFamily="34" charset="0"/>
              </a:rPr>
              <a:t> </a:t>
            </a:r>
            <a:r>
              <a:rPr lang="en-US" b="1" dirty="0" smtClean="0">
                <a:latin typeface="Arial" pitchFamily="34" charset="0"/>
                <a:cs typeface="Arial" pitchFamily="34" charset="0"/>
              </a:rPr>
              <a:t>experiments!</a:t>
            </a:r>
            <a:endParaRPr lang="en-US" b="1" dirty="0">
              <a:latin typeface="Arial" pitchFamily="34" charset="0"/>
              <a:cs typeface="Arial" pitchFamily="34" charset="0"/>
            </a:endParaRPr>
          </a:p>
        </p:txBody>
      </p:sp>
      <p:sp>
        <p:nvSpPr>
          <p:cNvPr id="19" name="TextBox 18"/>
          <p:cNvSpPr txBox="1"/>
          <p:nvPr/>
        </p:nvSpPr>
        <p:spPr>
          <a:xfrm>
            <a:off x="158710" y="1132944"/>
            <a:ext cx="6168938" cy="1754326"/>
          </a:xfrm>
          <a:prstGeom prst="rect">
            <a:avLst/>
          </a:prstGeom>
          <a:solidFill>
            <a:schemeClr val="accent3"/>
          </a:solidFill>
        </p:spPr>
        <p:txBody>
          <a:bodyPr wrap="square" rtlCol="0">
            <a:spAutoFit/>
          </a:bodyPr>
          <a:lstStyle/>
          <a:p>
            <a:r>
              <a:rPr lang="en-US" dirty="0">
                <a:solidFill>
                  <a:srgbClr val="CC0099"/>
                </a:solidFill>
                <a:latin typeface="Arial" pitchFamily="34" charset="0"/>
                <a:cs typeface="Arial" pitchFamily="34" charset="0"/>
              </a:rPr>
              <a:t>g</a:t>
            </a:r>
            <a:r>
              <a:rPr lang="en-US" dirty="0" smtClean="0">
                <a:solidFill>
                  <a:srgbClr val="CC0099"/>
                </a:solidFill>
                <a:latin typeface="Arial" pitchFamily="34" charset="0"/>
                <a:cs typeface="Arial" pitchFamily="34" charset="0"/>
              </a:rPr>
              <a:t>14-HD Spokesperson &amp; Lead				</a:t>
            </a:r>
            <a:r>
              <a:rPr lang="en-US" b="1" dirty="0" err="1" smtClean="0">
                <a:solidFill>
                  <a:srgbClr val="CC0099"/>
                </a:solidFill>
                <a:latin typeface="Arial" pitchFamily="34" charset="0"/>
                <a:cs typeface="Arial" pitchFamily="34" charset="0"/>
              </a:rPr>
              <a:t>Sandorfi</a:t>
            </a:r>
            <a:endParaRPr lang="en-US" b="1" dirty="0" smtClean="0">
              <a:solidFill>
                <a:srgbClr val="CC0099"/>
              </a:solidFill>
              <a:latin typeface="Arial" pitchFamily="34" charset="0"/>
              <a:cs typeface="Arial" pitchFamily="34" charset="0"/>
            </a:endParaRPr>
          </a:p>
          <a:p>
            <a:r>
              <a:rPr lang="en-US" dirty="0" smtClean="0">
                <a:solidFill>
                  <a:srgbClr val="CC0099"/>
                </a:solidFill>
                <a:latin typeface="Arial" pitchFamily="34" charset="0"/>
                <a:cs typeface="Arial" pitchFamily="34" charset="0"/>
              </a:rPr>
              <a:t>Thermal design, modeling (heat, radiation)	</a:t>
            </a:r>
            <a:r>
              <a:rPr lang="en-US" b="1" dirty="0" smtClean="0">
                <a:solidFill>
                  <a:srgbClr val="CC0099"/>
                </a:solidFill>
                <a:latin typeface="Arial" pitchFamily="34" charset="0"/>
                <a:cs typeface="Arial" pitchFamily="34" charset="0"/>
              </a:rPr>
              <a:t>Lowry</a:t>
            </a:r>
          </a:p>
          <a:p>
            <a:r>
              <a:rPr lang="en-US" dirty="0" smtClean="0">
                <a:solidFill>
                  <a:srgbClr val="CC0099"/>
                </a:solidFill>
                <a:latin typeface="Arial" pitchFamily="34" charset="0"/>
                <a:cs typeface="Arial" pitchFamily="34" charset="0"/>
              </a:rPr>
              <a:t>NMR measurement development			</a:t>
            </a:r>
            <a:r>
              <a:rPr lang="en-US" b="1" dirty="0" err="1" smtClean="0">
                <a:solidFill>
                  <a:srgbClr val="CC0099"/>
                </a:solidFill>
                <a:latin typeface="Arial" pitchFamily="34" charset="0"/>
                <a:cs typeface="Arial" pitchFamily="34" charset="0"/>
              </a:rPr>
              <a:t>Deur</a:t>
            </a:r>
            <a:endParaRPr lang="en-US" b="1" dirty="0" smtClean="0">
              <a:solidFill>
                <a:srgbClr val="CC0099"/>
              </a:solidFill>
              <a:latin typeface="Arial" pitchFamily="34" charset="0"/>
              <a:cs typeface="Arial" pitchFamily="34" charset="0"/>
            </a:endParaRPr>
          </a:p>
          <a:p>
            <a:r>
              <a:rPr lang="en-US" dirty="0" smtClean="0">
                <a:solidFill>
                  <a:srgbClr val="CC0099"/>
                </a:solidFill>
                <a:latin typeface="Arial" pitchFamily="34" charset="0"/>
                <a:cs typeface="Arial" pitchFamily="34" charset="0"/>
              </a:rPr>
              <a:t>H</a:t>
            </a:r>
            <a:r>
              <a:rPr lang="en-US" dirty="0" smtClean="0">
                <a:solidFill>
                  <a:srgbClr val="CC0099"/>
                </a:solidFill>
                <a:latin typeface="Arial" pitchFamily="34" charset="0"/>
                <a:cs typeface="Arial" pitchFamily="34" charset="0"/>
                <a:sym typeface="Wingdings" pitchFamily="2" charset="2"/>
              </a:rPr>
              <a:t>D spin transfer, transfer cryostat			</a:t>
            </a:r>
            <a:r>
              <a:rPr lang="en-US" b="1" dirty="0" smtClean="0">
                <a:solidFill>
                  <a:srgbClr val="CC0099"/>
                </a:solidFill>
                <a:latin typeface="Arial" pitchFamily="34" charset="0"/>
                <a:cs typeface="Arial" pitchFamily="34" charset="0"/>
              </a:rPr>
              <a:t>Wei</a:t>
            </a:r>
          </a:p>
          <a:p>
            <a:r>
              <a:rPr lang="en-US" dirty="0" smtClean="0">
                <a:solidFill>
                  <a:srgbClr val="CC0099"/>
                </a:solidFill>
                <a:latin typeface="Arial" pitchFamily="34" charset="0"/>
                <a:cs typeface="Arial" pitchFamily="34" charset="0"/>
              </a:rPr>
              <a:t>Condensing of HD target					</a:t>
            </a:r>
            <a:r>
              <a:rPr lang="en-US" b="1" dirty="0" err="1" smtClean="0">
                <a:solidFill>
                  <a:srgbClr val="CC0099"/>
                </a:solidFill>
                <a:latin typeface="Arial" pitchFamily="34" charset="0"/>
                <a:cs typeface="Arial" pitchFamily="34" charset="0"/>
              </a:rPr>
              <a:t>Kageya</a:t>
            </a:r>
            <a:endParaRPr lang="en-US" b="1" dirty="0" smtClean="0">
              <a:solidFill>
                <a:srgbClr val="CC0099"/>
              </a:solidFill>
              <a:latin typeface="Arial" pitchFamily="34" charset="0"/>
              <a:cs typeface="Arial" pitchFamily="34" charset="0"/>
            </a:endParaRPr>
          </a:p>
          <a:p>
            <a:r>
              <a:rPr lang="en-US" dirty="0" smtClean="0">
                <a:solidFill>
                  <a:srgbClr val="CC0099"/>
                </a:solidFill>
                <a:latin typeface="Arial" pitchFamily="34" charset="0"/>
                <a:cs typeface="Arial" pitchFamily="34" charset="0"/>
              </a:rPr>
              <a:t>Controls, IBC gas handling					</a:t>
            </a:r>
            <a:r>
              <a:rPr lang="en-US" b="1" dirty="0" smtClean="0">
                <a:solidFill>
                  <a:srgbClr val="CC0099"/>
                </a:solidFill>
                <a:latin typeface="Arial" pitchFamily="34" charset="0"/>
                <a:cs typeface="Arial" pitchFamily="34" charset="0"/>
              </a:rPr>
              <a:t>Bass</a:t>
            </a:r>
            <a:endParaRPr lang="en-US" b="1" dirty="0">
              <a:solidFill>
                <a:srgbClr val="CC0099"/>
              </a:solidFill>
              <a:latin typeface="Arial" pitchFamily="34" charset="0"/>
              <a:cs typeface="Arial" pitchFamily="34" charset="0"/>
            </a:endParaRPr>
          </a:p>
        </p:txBody>
      </p:sp>
      <p:pic>
        <p:nvPicPr>
          <p:cNvPr id="20" name="Picture 19" descr="D pol in g14 -3panel.jpg"/>
          <p:cNvPicPr>
            <a:picLocks noChangeAspect="1"/>
          </p:cNvPicPr>
          <p:nvPr/>
        </p:nvPicPr>
        <p:blipFill>
          <a:blip r:embed="rId3">
            <a:extLst>
              <a:ext uri="{28A0092B-C50C-407E-A947-70E740481C1C}">
                <a14:useLocalDpi xmlns:a14="http://schemas.microsoft.com/office/drawing/2010/main" val="0"/>
              </a:ext>
            </a:extLst>
          </a:blip>
          <a:srcRect t="11015" r="13333" b="5759"/>
          <a:stretch>
            <a:fillRect/>
          </a:stretch>
        </p:blipFill>
        <p:spPr bwMode="auto">
          <a:xfrm>
            <a:off x="442524" y="2788503"/>
            <a:ext cx="5468112" cy="357530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92599" y="6070909"/>
            <a:ext cx="4698722" cy="369332"/>
          </a:xfrm>
          <a:prstGeom prst="rect">
            <a:avLst/>
          </a:prstGeom>
          <a:noFill/>
        </p:spPr>
        <p:txBody>
          <a:bodyPr wrap="none" rtlCol="0">
            <a:spAutoFit/>
          </a:bodyPr>
          <a:lstStyle/>
          <a:p>
            <a:r>
              <a:rPr lang="en-US" dirty="0" smtClean="0">
                <a:latin typeface="Arial" pitchFamily="34" charset="0"/>
                <a:cs typeface="Arial" pitchFamily="34" charset="0"/>
              </a:rPr>
              <a:t>Dilution refrigerator at ~50 </a:t>
            </a:r>
            <a:r>
              <a:rPr lang="en-US" dirty="0" err="1" smtClean="0">
                <a:latin typeface="Arial" pitchFamily="34" charset="0"/>
                <a:cs typeface="Arial" pitchFamily="34" charset="0"/>
              </a:rPr>
              <a:t>mK</a:t>
            </a:r>
            <a:r>
              <a:rPr lang="en-US" dirty="0" smtClean="0">
                <a:latin typeface="Arial" pitchFamily="34" charset="0"/>
                <a:cs typeface="Arial" pitchFamily="34" charset="0"/>
              </a:rPr>
              <a:t>, and at ~0.9T</a:t>
            </a:r>
            <a:endParaRPr lang="en-US" dirty="0">
              <a:latin typeface="Arial" pitchFamily="34" charset="0"/>
              <a:cs typeface="Arial" pitchFamily="34" charset="0"/>
            </a:endParaRPr>
          </a:p>
        </p:txBody>
      </p:sp>
    </p:spTree>
    <p:extLst>
      <p:ext uri="{BB962C8B-B14F-4D97-AF65-F5344CB8AC3E}">
        <p14:creationId xmlns:p14="http://schemas.microsoft.com/office/powerpoint/2010/main" val="1804954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err="1" smtClean="0">
                <a:latin typeface="Arial" pitchFamily="34" charset="0"/>
                <a:cs typeface="Arial" pitchFamily="34" charset="0"/>
              </a:rPr>
              <a:t>BoNuS</a:t>
            </a:r>
            <a:r>
              <a:rPr lang="en-US" sz="2800" b="1" dirty="0" smtClean="0">
                <a:latin typeface="Arial" pitchFamily="34" charset="0"/>
                <a:cs typeface="Arial" pitchFamily="34" charset="0"/>
              </a:rPr>
              <a:t> &amp; Silicon PM development</a:t>
            </a:r>
            <a:endParaRPr lang="en-US" sz="2800" b="1" dirty="0">
              <a:latin typeface="Arial" pitchFamily="34" charset="0"/>
              <a:cs typeface="Arial" pitchFamily="34" charset="0"/>
            </a:endParaRPr>
          </a:p>
        </p:txBody>
      </p:sp>
      <p:pic>
        <p:nvPicPr>
          <p:cNvPr id="3" name="Picture 7" descr="bonus_central_detector"/>
          <p:cNvPicPr>
            <a:picLocks noChangeAspect="1" noChangeArrowheads="1"/>
          </p:cNvPicPr>
          <p:nvPr/>
        </p:nvPicPr>
        <p:blipFill>
          <a:blip r:embed="rId2" cstate="print"/>
          <a:srcRect/>
          <a:stretch>
            <a:fillRect/>
          </a:stretch>
        </p:blipFill>
        <p:spPr bwMode="auto">
          <a:xfrm>
            <a:off x="256032" y="810768"/>
            <a:ext cx="3427413" cy="2565400"/>
          </a:xfrm>
          <a:prstGeom prst="rect">
            <a:avLst/>
          </a:prstGeom>
          <a:noFill/>
          <a:ln w="9525">
            <a:noFill/>
            <a:miter lim="800000"/>
            <a:headEnd/>
            <a:tailEnd/>
          </a:ln>
        </p:spPr>
      </p:pic>
      <p:sp>
        <p:nvSpPr>
          <p:cNvPr id="4" name="TextBox 3"/>
          <p:cNvSpPr txBox="1"/>
          <p:nvPr/>
        </p:nvSpPr>
        <p:spPr>
          <a:xfrm>
            <a:off x="134112" y="3413760"/>
            <a:ext cx="3730752" cy="2308324"/>
          </a:xfrm>
          <a:prstGeom prst="rect">
            <a:avLst/>
          </a:prstGeom>
          <a:noFill/>
        </p:spPr>
        <p:txBody>
          <a:bodyPr wrap="square" rtlCol="0">
            <a:spAutoFit/>
          </a:bodyPr>
          <a:lstStyle/>
          <a:p>
            <a:pPr marL="285750" indent="-285750">
              <a:buFont typeface="Arial" pitchFamily="34" charset="0"/>
              <a:buChar char="•"/>
            </a:pPr>
            <a:r>
              <a:rPr lang="en-US" dirty="0" err="1" smtClean="0">
                <a:latin typeface="Arial" pitchFamily="34" charset="0"/>
                <a:cs typeface="Arial" pitchFamily="34" charset="0"/>
              </a:rPr>
              <a:t>BoNuS</a:t>
            </a:r>
            <a:r>
              <a:rPr lang="en-US" dirty="0" smtClean="0">
                <a:latin typeface="Arial" pitchFamily="34" charset="0"/>
                <a:cs typeface="Arial" pitchFamily="34" charset="0"/>
              </a:rPr>
              <a:t>: radial TPC with 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use of GEMs w. curvature (</a:t>
            </a:r>
            <a:r>
              <a:rPr lang="en-US" b="1" dirty="0" err="1" smtClean="0">
                <a:solidFill>
                  <a:srgbClr val="CC0099"/>
                </a:solidFill>
                <a:latin typeface="Arial" pitchFamily="34" charset="0"/>
                <a:cs typeface="Arial" pitchFamily="34" charset="0"/>
              </a:rPr>
              <a:t>Fenker</a:t>
            </a:r>
            <a:r>
              <a:rPr lang="en-US" dirty="0" smtClean="0">
                <a:latin typeface="Arial" pitchFamily="34" charset="0"/>
                <a:cs typeface="Arial" pitchFamily="34" charset="0"/>
              </a:rPr>
              <a:t>)</a:t>
            </a:r>
          </a:p>
          <a:p>
            <a:pPr marL="285750" indent="-285750">
              <a:buFont typeface="Arial" pitchFamily="34" charset="0"/>
              <a:buChar char="•"/>
            </a:pPr>
            <a:r>
              <a:rPr lang="en-US" dirty="0" smtClean="0">
                <a:latin typeface="Arial" pitchFamily="34" charset="0"/>
                <a:cs typeface="Arial" pitchFamily="34" charset="0"/>
              </a:rPr>
              <a:t>Measured down to 2.6 MeV proton spectators following      e-d scattering (</a:t>
            </a:r>
            <a:r>
              <a:rPr lang="en-US" b="1" dirty="0" err="1">
                <a:solidFill>
                  <a:srgbClr val="CC0099"/>
                </a:solidFill>
                <a:latin typeface="Arial" pitchFamily="34" charset="0"/>
                <a:cs typeface="Arial" pitchFamily="34" charset="0"/>
              </a:rPr>
              <a:t>F</a:t>
            </a:r>
            <a:r>
              <a:rPr lang="en-US" b="1" dirty="0" err="1" smtClean="0">
                <a:solidFill>
                  <a:srgbClr val="CC0099"/>
                </a:solidFill>
                <a:latin typeface="Arial" pitchFamily="34" charset="0"/>
                <a:cs typeface="Arial" pitchFamily="34" charset="0"/>
              </a:rPr>
              <a:t>enker</a:t>
            </a:r>
            <a:r>
              <a:rPr lang="en-US" b="1" dirty="0" smtClean="0">
                <a:solidFill>
                  <a:srgbClr val="CC0099"/>
                </a:solidFill>
                <a:latin typeface="Arial" pitchFamily="34" charset="0"/>
                <a:cs typeface="Arial" pitchFamily="34" charset="0"/>
              </a:rPr>
              <a:t>, Keppel</a:t>
            </a:r>
            <a:r>
              <a:rPr lang="en-US" dirty="0" smtClean="0">
                <a:latin typeface="Arial" pitchFamily="34" charset="0"/>
                <a:cs typeface="Arial" pitchFamily="34" charset="0"/>
              </a:rPr>
              <a:t>)</a:t>
            </a:r>
          </a:p>
          <a:p>
            <a:pPr marL="285750" indent="-285750">
              <a:buFont typeface="Arial" pitchFamily="34" charset="0"/>
              <a:buChar char="•"/>
            </a:pPr>
            <a:r>
              <a:rPr lang="en-US" dirty="0" err="1" smtClean="0">
                <a:latin typeface="Arial" pitchFamily="34" charset="0"/>
                <a:cs typeface="Arial" pitchFamily="34" charset="0"/>
              </a:rPr>
              <a:t>BoNuS</a:t>
            </a:r>
            <a:r>
              <a:rPr lang="en-US" dirty="0" smtClean="0">
                <a:latin typeface="Arial" pitchFamily="34" charset="0"/>
                <a:cs typeface="Arial" pitchFamily="34" charset="0"/>
              </a:rPr>
              <a:t> improvements in later experiment  - materials and electronics (</a:t>
            </a:r>
            <a:r>
              <a:rPr lang="en-US" b="1" dirty="0" err="1" smtClean="0">
                <a:solidFill>
                  <a:srgbClr val="CC0099"/>
                </a:solidFill>
                <a:latin typeface="Arial" pitchFamily="34" charset="0"/>
                <a:cs typeface="Arial" pitchFamily="34" charset="0"/>
              </a:rPr>
              <a:t>Stepanyan</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5" name="TextBox 4"/>
          <p:cNvSpPr txBox="1"/>
          <p:nvPr/>
        </p:nvSpPr>
        <p:spPr>
          <a:xfrm>
            <a:off x="3998977" y="1158240"/>
            <a:ext cx="5023104" cy="2308324"/>
          </a:xfrm>
          <a:prstGeom prst="rect">
            <a:avLst/>
          </a:prstGeom>
          <a:noFill/>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Silicon </a:t>
            </a:r>
            <a:r>
              <a:rPr lang="en-US" dirty="0">
                <a:latin typeface="Arial" pitchFamily="34" charset="0"/>
                <a:cs typeface="Arial" pitchFamily="34" charset="0"/>
              </a:rPr>
              <a:t>photo multiplier is a novel photo detector with many desirable </a:t>
            </a:r>
            <a:r>
              <a:rPr lang="en-US" dirty="0" smtClean="0">
                <a:latin typeface="Arial" pitchFamily="34" charset="0"/>
                <a:cs typeface="Arial" pitchFamily="34" charset="0"/>
              </a:rPr>
              <a:t>features</a:t>
            </a:r>
          </a:p>
          <a:p>
            <a:pPr marL="285750" indent="-285750">
              <a:buFont typeface="Arial" pitchFamily="34" charset="0"/>
              <a:buChar char="•"/>
            </a:pPr>
            <a:r>
              <a:rPr lang="en-US" dirty="0" smtClean="0">
                <a:latin typeface="Arial" pitchFamily="34" charset="0"/>
                <a:cs typeface="Arial" pitchFamily="34" charset="0"/>
              </a:rPr>
              <a:t>First planned use of </a:t>
            </a:r>
            <a:r>
              <a:rPr lang="en-US" dirty="0" err="1" smtClean="0">
                <a:latin typeface="Arial" pitchFamily="34" charset="0"/>
                <a:cs typeface="Arial" pitchFamily="34" charset="0"/>
              </a:rPr>
              <a:t>SiPMs</a:t>
            </a:r>
            <a:r>
              <a:rPr lang="en-US" dirty="0" smtClean="0">
                <a:latin typeface="Arial" pitchFamily="34" charset="0"/>
                <a:cs typeface="Arial" pitchFamily="34" charset="0"/>
              </a:rPr>
              <a:t> in large-scale nuclear or high-energy physics experiment</a:t>
            </a:r>
          </a:p>
          <a:p>
            <a:pPr marL="285750" indent="-285750">
              <a:buFont typeface="Arial" pitchFamily="34" charset="0"/>
              <a:buChar char="•"/>
            </a:pPr>
            <a:r>
              <a:rPr lang="en-US" dirty="0" smtClean="0">
                <a:latin typeface="Arial" pitchFamily="34" charset="0"/>
                <a:cs typeface="Arial" pitchFamily="34" charset="0"/>
              </a:rPr>
              <a:t>Performance including radiation hardness, time resolution and dead time measured</a:t>
            </a:r>
          </a:p>
          <a:p>
            <a:pPr marL="285750" indent="-285750">
              <a:buFont typeface="Arial" pitchFamily="34" charset="0"/>
              <a:buChar char="•"/>
            </a:pPr>
            <a:r>
              <a:rPr lang="en-US" dirty="0" smtClean="0">
                <a:latin typeface="Arial" pitchFamily="34" charset="0"/>
                <a:cs typeface="Arial" pitchFamily="34" charset="0"/>
              </a:rPr>
              <a:t>Further radiation hardness R&amp;D for EIC in collaboration with Hamamatsu</a:t>
            </a:r>
            <a:endParaRPr lang="en-US" dirty="0">
              <a:latin typeface="Arial" pitchFamily="34" charset="0"/>
              <a:cs typeface="Arial" pitchFamily="34" charset="0"/>
            </a:endParaRPr>
          </a:p>
        </p:txBody>
      </p:sp>
      <p:sp>
        <p:nvSpPr>
          <p:cNvPr id="6" name="TextBox 5"/>
          <p:cNvSpPr txBox="1"/>
          <p:nvPr/>
        </p:nvSpPr>
        <p:spPr>
          <a:xfrm>
            <a:off x="3998977" y="841248"/>
            <a:ext cx="4615366" cy="369332"/>
          </a:xfrm>
          <a:prstGeom prst="rect">
            <a:avLst/>
          </a:prstGeom>
          <a:noFill/>
        </p:spPr>
        <p:txBody>
          <a:bodyPr wrap="none" rtlCol="0">
            <a:spAutoFit/>
          </a:bodyPr>
          <a:lstStyle/>
          <a:p>
            <a:r>
              <a:rPr lang="en-US" b="1" dirty="0" err="1" smtClean="0">
                <a:solidFill>
                  <a:srgbClr val="CC0099"/>
                </a:solidFill>
                <a:latin typeface="Arial" pitchFamily="34" charset="0"/>
                <a:cs typeface="Arial" pitchFamily="34" charset="0"/>
              </a:rPr>
              <a:t>Qiang</a:t>
            </a:r>
            <a:r>
              <a:rPr lang="en-US" b="1" dirty="0" smtClean="0">
                <a:solidFill>
                  <a:srgbClr val="CC0099"/>
                </a:solidFill>
                <a:latin typeface="Arial" pitchFamily="34" charset="0"/>
                <a:cs typeface="Arial" pitchFamily="34" charset="0"/>
              </a:rPr>
              <a:t>, Smith, </a:t>
            </a:r>
            <a:r>
              <a:rPr lang="en-US" b="1" dirty="0" err="1" smtClean="0">
                <a:solidFill>
                  <a:srgbClr val="CC0099"/>
                </a:solidFill>
                <a:latin typeface="Arial" pitchFamily="34" charset="0"/>
                <a:cs typeface="Arial" pitchFamily="34" charset="0"/>
              </a:rPr>
              <a:t>Somov</a:t>
            </a:r>
            <a:r>
              <a:rPr lang="en-US" b="1" dirty="0" smtClean="0">
                <a:solidFill>
                  <a:srgbClr val="CC0099"/>
                </a:solidFill>
                <a:latin typeface="Arial" pitchFamily="34" charset="0"/>
                <a:cs typeface="Arial" pitchFamily="34" charset="0"/>
              </a:rPr>
              <a:t> + other Hall D staff</a:t>
            </a:r>
            <a:endParaRPr lang="en-US" b="1" dirty="0">
              <a:solidFill>
                <a:srgbClr val="CC0099"/>
              </a:solidFill>
              <a:latin typeface="Arial" pitchFamily="34" charset="0"/>
              <a:cs typeface="Arial" pitchFamily="34" charset="0"/>
            </a:endParaRPr>
          </a:p>
        </p:txBody>
      </p:sp>
      <p:pic>
        <p:nvPicPr>
          <p:cNvPr id="9" name="Picture 8" descr="sipm_grid.jpg"/>
          <p:cNvPicPr>
            <a:picLocks noChangeAspect="1"/>
          </p:cNvPicPr>
          <p:nvPr/>
        </p:nvPicPr>
        <p:blipFill>
          <a:blip r:embed="rId3" cstate="print"/>
          <a:stretch>
            <a:fillRect/>
          </a:stretch>
        </p:blipFill>
        <p:spPr>
          <a:xfrm>
            <a:off x="4876800" y="3485388"/>
            <a:ext cx="3783330" cy="2895600"/>
          </a:xfrm>
          <a:prstGeom prst="rect">
            <a:avLst/>
          </a:prstGeom>
        </p:spPr>
      </p:pic>
      <p:pic>
        <p:nvPicPr>
          <p:cNvPr id="10" name="Picture 9" descr="SiPM_pixel.jpg"/>
          <p:cNvPicPr>
            <a:picLocks noChangeAspect="1"/>
          </p:cNvPicPr>
          <p:nvPr/>
        </p:nvPicPr>
        <p:blipFill>
          <a:blip r:embed="rId4" cstate="print"/>
          <a:srcRect l="12658" t="16925" r="31646" b="23694"/>
          <a:stretch>
            <a:fillRect/>
          </a:stretch>
        </p:blipFill>
        <p:spPr>
          <a:xfrm>
            <a:off x="4191000" y="3637788"/>
            <a:ext cx="1609115" cy="1604113"/>
          </a:xfrm>
          <a:prstGeom prst="ellipse">
            <a:avLst/>
          </a:prstGeom>
          <a:ln w="190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9"/>
          <p:cNvSpPr txBox="1"/>
          <p:nvPr/>
        </p:nvSpPr>
        <p:spPr>
          <a:xfrm>
            <a:off x="6744081" y="5478780"/>
            <a:ext cx="1918335"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effectLst>
                  <a:glow rad="101600">
                    <a:srgbClr val="DEFF8B">
                      <a:alpha val="60000"/>
                    </a:srgbClr>
                  </a:glow>
                </a:effectLst>
                <a:latin typeface="Arial" pitchFamily="34" charset="0"/>
                <a:cs typeface="Arial" pitchFamily="34" charset="0"/>
              </a:rPr>
              <a:t>Hamamatsu</a:t>
            </a:r>
          </a:p>
          <a:p>
            <a:pPr algn="r"/>
            <a:r>
              <a:rPr lang="en-US" dirty="0" smtClean="0">
                <a:effectLst>
                  <a:glow rad="101600">
                    <a:srgbClr val="DEFF8B">
                      <a:alpha val="60000"/>
                    </a:srgbClr>
                  </a:glow>
                </a:effectLst>
                <a:latin typeface="Arial" pitchFamily="34" charset="0"/>
                <a:cs typeface="Arial" pitchFamily="34" charset="0"/>
              </a:rPr>
              <a:t>4</a:t>
            </a:r>
            <a:r>
              <a:rPr lang="en-US" dirty="0" smtClean="0">
                <a:latin typeface="Arial" pitchFamily="34" charset="0"/>
                <a:cs typeface="Arial" pitchFamily="34" charset="0"/>
              </a:rPr>
              <a:t>×</a:t>
            </a:r>
            <a:r>
              <a:rPr lang="en-US" dirty="0" smtClean="0">
                <a:effectLst>
                  <a:glow rad="101600">
                    <a:srgbClr val="DEFF8B">
                      <a:alpha val="60000"/>
                    </a:srgbClr>
                  </a:glow>
                </a:effectLst>
                <a:latin typeface="Arial" pitchFamily="34" charset="0"/>
                <a:cs typeface="Arial" pitchFamily="34" charset="0"/>
              </a:rPr>
              <a:t>4 Array of </a:t>
            </a:r>
          </a:p>
          <a:p>
            <a:pPr algn="r"/>
            <a:r>
              <a:rPr lang="en-US" dirty="0" smtClean="0">
                <a:effectLst>
                  <a:glow rad="101600">
                    <a:srgbClr val="DEFF8B">
                      <a:alpha val="60000"/>
                    </a:srgbClr>
                  </a:glow>
                </a:effectLst>
                <a:latin typeface="Arial" pitchFamily="34" charset="0"/>
                <a:cs typeface="Arial" pitchFamily="34" charset="0"/>
              </a:rPr>
              <a:t>3</a:t>
            </a:r>
            <a:r>
              <a:rPr lang="en-US" dirty="0" smtClean="0">
                <a:latin typeface="Arial" pitchFamily="34" charset="0"/>
                <a:cs typeface="Arial" pitchFamily="34" charset="0"/>
              </a:rPr>
              <a:t>×</a:t>
            </a:r>
            <a:r>
              <a:rPr lang="en-US" dirty="0" smtClean="0">
                <a:effectLst>
                  <a:glow rad="101600">
                    <a:srgbClr val="DEFF8B">
                      <a:alpha val="60000"/>
                    </a:srgbClr>
                  </a:glow>
                </a:effectLst>
                <a:latin typeface="Arial" pitchFamily="34" charset="0"/>
                <a:cs typeface="Arial" pitchFamily="34" charset="0"/>
              </a:rPr>
              <a:t>3 mm</a:t>
            </a:r>
            <a:r>
              <a:rPr lang="en-US" baseline="30000" dirty="0" smtClean="0">
                <a:effectLst>
                  <a:glow rad="101600">
                    <a:srgbClr val="DEFF8B">
                      <a:alpha val="60000"/>
                    </a:srgbClr>
                  </a:glow>
                </a:effectLst>
                <a:latin typeface="Arial" pitchFamily="34" charset="0"/>
                <a:cs typeface="Arial" pitchFamily="34" charset="0"/>
              </a:rPr>
              <a:t>2</a:t>
            </a:r>
            <a:r>
              <a:rPr lang="en-US" dirty="0" smtClean="0">
                <a:effectLst>
                  <a:glow rad="101600">
                    <a:srgbClr val="DEFF8B">
                      <a:alpha val="60000"/>
                    </a:srgbClr>
                  </a:glow>
                </a:effectLst>
                <a:latin typeface="Arial" pitchFamily="34" charset="0"/>
                <a:cs typeface="Arial" pitchFamily="34" charset="0"/>
              </a:rPr>
              <a:t> </a:t>
            </a:r>
            <a:r>
              <a:rPr lang="en-US" dirty="0" err="1" smtClean="0">
                <a:effectLst>
                  <a:glow rad="101600">
                    <a:srgbClr val="DEFF8B">
                      <a:alpha val="60000"/>
                    </a:srgbClr>
                  </a:glow>
                </a:effectLst>
                <a:latin typeface="Arial" pitchFamily="34" charset="0"/>
                <a:cs typeface="Arial" pitchFamily="34" charset="0"/>
              </a:rPr>
              <a:t>SiPMs</a:t>
            </a:r>
            <a:endParaRPr lang="en-US" dirty="0">
              <a:effectLst>
                <a:glow rad="101600">
                  <a:srgbClr val="DEFF8B">
                    <a:alpha val="60000"/>
                  </a:srgbClr>
                </a:glow>
              </a:effectLst>
              <a:latin typeface="Arial" pitchFamily="34" charset="0"/>
              <a:cs typeface="Arial" pitchFamily="34" charset="0"/>
            </a:endParaRPr>
          </a:p>
        </p:txBody>
      </p:sp>
      <p:sp>
        <p:nvSpPr>
          <p:cNvPr id="12" name="TextBox 10"/>
          <p:cNvSpPr txBox="1"/>
          <p:nvPr/>
        </p:nvSpPr>
        <p:spPr>
          <a:xfrm>
            <a:off x="4572000" y="3713988"/>
            <a:ext cx="915635" cy="400110"/>
          </a:xfrm>
          <a:prstGeom prst="rect">
            <a:avLst/>
          </a:prstGeom>
          <a:noFill/>
          <a:effectLst>
            <a:glow rad="139700">
              <a:schemeClr val="accent4">
                <a:satMod val="175000"/>
                <a:alpha val="40000"/>
              </a:schemeClr>
            </a:glow>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effectLst>
                  <a:glow rad="228600">
                    <a:schemeClr val="bg1">
                      <a:alpha val="40000"/>
                    </a:schemeClr>
                  </a:glow>
                </a:effectLst>
                <a:latin typeface="Arial" pitchFamily="34" charset="0"/>
                <a:cs typeface="Arial" pitchFamily="34" charset="0"/>
              </a:rPr>
              <a:t>50 </a:t>
            </a:r>
            <a:r>
              <a:rPr lang="en-US" sz="2000" b="1" dirty="0" smtClean="0">
                <a:effectLst>
                  <a:glow rad="228600">
                    <a:schemeClr val="bg1">
                      <a:alpha val="40000"/>
                    </a:schemeClr>
                  </a:glow>
                </a:effectLst>
                <a:latin typeface="Symbol" pitchFamily="18" charset="2"/>
                <a:cs typeface="Arial" pitchFamily="34" charset="0"/>
              </a:rPr>
              <a:t>m</a:t>
            </a:r>
            <a:r>
              <a:rPr lang="en-US" sz="2000" b="1" dirty="0" smtClean="0">
                <a:effectLst>
                  <a:glow rad="228600">
                    <a:schemeClr val="bg1">
                      <a:alpha val="40000"/>
                    </a:schemeClr>
                  </a:glow>
                </a:effectLst>
                <a:latin typeface="Arial" pitchFamily="34" charset="0"/>
                <a:cs typeface="Arial" pitchFamily="34" charset="0"/>
              </a:rPr>
              <a:t>m</a:t>
            </a:r>
            <a:endParaRPr lang="en-US" sz="2000" b="1" dirty="0">
              <a:effectLst>
                <a:glow rad="228600">
                  <a:schemeClr val="bg1">
                    <a:alpha val="40000"/>
                  </a:schemeClr>
                </a:glow>
              </a:effectLst>
              <a:latin typeface="Arial" pitchFamily="34" charset="0"/>
              <a:cs typeface="Arial" pitchFamily="34" charset="0"/>
            </a:endParaRPr>
          </a:p>
        </p:txBody>
      </p:sp>
      <p:cxnSp>
        <p:nvCxnSpPr>
          <p:cNvPr id="13" name="Straight Arrow Connector 12"/>
          <p:cNvCxnSpPr>
            <a:stCxn id="12" idx="2"/>
          </p:cNvCxnSpPr>
          <p:nvPr/>
        </p:nvCxnSpPr>
        <p:spPr bwMode="auto">
          <a:xfrm flipH="1">
            <a:off x="4752637" y="4114098"/>
            <a:ext cx="277181" cy="266580"/>
          </a:xfrm>
          <a:prstGeom prst="straightConnector1">
            <a:avLst/>
          </a:prstGeom>
          <a:solidFill>
            <a:schemeClr val="accent1"/>
          </a:solidFill>
          <a:ln w="28575" cap="flat" cmpd="sng" algn="ctr">
            <a:solidFill>
              <a:srgbClr val="FFC000"/>
            </a:solidFill>
            <a:prstDash val="solid"/>
            <a:round/>
            <a:headEnd type="none" w="med" len="med"/>
            <a:tailEnd type="triangle" w="med" len="med"/>
          </a:ln>
          <a:effectLst/>
        </p:spPr>
      </p:cxnSp>
      <p:sp>
        <p:nvSpPr>
          <p:cNvPr id="14" name="Rectangle 13"/>
          <p:cNvSpPr/>
          <p:nvPr/>
        </p:nvSpPr>
        <p:spPr bwMode="auto">
          <a:xfrm>
            <a:off x="4718304" y="4399788"/>
            <a:ext cx="45720" cy="4572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5" name="TextBox 16"/>
          <p:cNvSpPr txBox="1"/>
          <p:nvPr/>
        </p:nvSpPr>
        <p:spPr>
          <a:xfrm>
            <a:off x="762000" y="1333500"/>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16" name="Straight Arrow Connector 15"/>
          <p:cNvCxnSpPr/>
          <p:nvPr/>
        </p:nvCxnSpPr>
        <p:spPr bwMode="auto">
          <a:xfrm>
            <a:off x="7543800" y="3637788"/>
            <a:ext cx="990600" cy="914400"/>
          </a:xfrm>
          <a:prstGeom prst="straightConnector1">
            <a:avLst/>
          </a:prstGeom>
          <a:solidFill>
            <a:schemeClr val="accent1"/>
          </a:solidFill>
          <a:ln w="19050" cap="flat" cmpd="sng" algn="ctr">
            <a:solidFill>
              <a:schemeClr val="tx1"/>
            </a:solidFill>
            <a:prstDash val="solid"/>
            <a:round/>
            <a:headEnd type="stealth" w="med" len="lg"/>
            <a:tailEnd type="stealth" w="med" len="lg"/>
          </a:ln>
          <a:effectLst/>
        </p:spPr>
      </p:cxnSp>
      <p:sp>
        <p:nvSpPr>
          <p:cNvPr id="17" name="TextBox 19"/>
          <p:cNvSpPr txBox="1"/>
          <p:nvPr/>
        </p:nvSpPr>
        <p:spPr>
          <a:xfrm rot="2491026">
            <a:off x="7767085" y="3809074"/>
            <a:ext cx="813043"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pitchFamily="34" charset="0"/>
                <a:cs typeface="Arial" pitchFamily="34" charset="0"/>
              </a:rPr>
              <a:t>12 mm</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4037144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4" y="-13120"/>
            <a:ext cx="5321017"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A </a:t>
            </a:r>
            <a:r>
              <a:rPr lang="en-US" sz="2000" b="1" dirty="0">
                <a:latin typeface="Arial" pitchFamily="34" charset="0"/>
                <a:cs typeface="Arial" pitchFamily="34" charset="0"/>
              </a:rPr>
              <a:t>proof of principle </a:t>
            </a:r>
            <a:r>
              <a:rPr lang="en-US" sz="2000" b="1" dirty="0" smtClean="0">
                <a:latin typeface="Arial" pitchFamily="34" charset="0"/>
                <a:cs typeface="Arial" pitchFamily="34" charset="0"/>
              </a:rPr>
              <a:t>experiment (</a:t>
            </a:r>
            <a:r>
              <a:rPr lang="en-US" sz="2000" b="1" dirty="0" err="1" smtClean="0">
                <a:latin typeface="Arial" pitchFamily="34" charset="0"/>
                <a:cs typeface="Arial" pitchFamily="34" charset="0"/>
              </a:rPr>
              <a:t>PEPPo</a:t>
            </a:r>
            <a:r>
              <a:rPr lang="en-US" sz="2000" b="1" dirty="0" smtClean="0">
                <a:latin typeface="Arial" pitchFamily="34" charset="0"/>
                <a:cs typeface="Arial" pitchFamily="34" charset="0"/>
              </a:rPr>
              <a:t>): </a:t>
            </a:r>
          </a:p>
          <a:p>
            <a:pPr algn="ctr"/>
            <a:r>
              <a:rPr lang="en-US" sz="2000" b="1" u="sng" dirty="0" smtClean="0">
                <a:latin typeface="Arial" pitchFamily="34" charset="0"/>
                <a:cs typeface="Arial" pitchFamily="34" charset="0"/>
              </a:rPr>
              <a:t>P</a:t>
            </a:r>
            <a:r>
              <a:rPr lang="en-US" sz="2000" b="1" dirty="0" smtClean="0">
                <a:latin typeface="Arial" pitchFamily="34" charset="0"/>
                <a:cs typeface="Arial" pitchFamily="34" charset="0"/>
              </a:rPr>
              <a:t>olarized </a:t>
            </a:r>
            <a:r>
              <a:rPr lang="en-US" sz="2000" b="1" u="sng" dirty="0">
                <a:latin typeface="Arial" pitchFamily="34" charset="0"/>
                <a:cs typeface="Arial" pitchFamily="34" charset="0"/>
              </a:rPr>
              <a:t>E</a:t>
            </a:r>
            <a:r>
              <a:rPr lang="en-US" sz="2000" b="1" dirty="0">
                <a:latin typeface="Arial" pitchFamily="34" charset="0"/>
                <a:cs typeface="Arial" pitchFamily="34" charset="0"/>
              </a:rPr>
              <a:t>lectrons to </a:t>
            </a:r>
            <a:r>
              <a:rPr lang="en-US" sz="2000" b="1" u="sng" dirty="0">
                <a:latin typeface="Arial" pitchFamily="34" charset="0"/>
                <a:cs typeface="Arial" pitchFamily="34" charset="0"/>
              </a:rPr>
              <a:t>P</a:t>
            </a:r>
            <a:r>
              <a:rPr lang="en-US" sz="2000" b="1" dirty="0">
                <a:latin typeface="Arial" pitchFamily="34" charset="0"/>
                <a:cs typeface="Arial" pitchFamily="34" charset="0"/>
              </a:rPr>
              <a:t>olarized </a:t>
            </a:r>
            <a:r>
              <a:rPr lang="en-US" sz="2000" b="1" u="sng" dirty="0" smtClean="0">
                <a:latin typeface="Arial" pitchFamily="34" charset="0"/>
                <a:cs typeface="Arial" pitchFamily="34" charset="0"/>
              </a:rPr>
              <a:t>Po</a:t>
            </a:r>
            <a:r>
              <a:rPr lang="en-US" sz="2000" b="1" dirty="0" smtClean="0">
                <a:latin typeface="Arial" pitchFamily="34" charset="0"/>
                <a:cs typeface="Arial" pitchFamily="34" charset="0"/>
              </a:rPr>
              <a:t>sitrons</a:t>
            </a:r>
            <a:endParaRPr lang="en-US" sz="2000" b="1" dirty="0">
              <a:latin typeface="Arial" pitchFamily="34" charset="0"/>
              <a:cs typeface="Arial" pitchFamily="34" charset="0"/>
            </a:endParaRP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1167511"/>
            <a:ext cx="52911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6684" y="887095"/>
            <a:ext cx="4929555" cy="646331"/>
          </a:xfrm>
          <a:prstGeom prst="rect">
            <a:avLst/>
          </a:prstGeom>
          <a:noFill/>
        </p:spPr>
        <p:txBody>
          <a:bodyPr wrap="none" rtlCol="0">
            <a:spAutoFit/>
          </a:bodyPr>
          <a:lstStyle/>
          <a:p>
            <a:r>
              <a:rPr lang="en-US" b="1" i="1" dirty="0" smtClean="0">
                <a:solidFill>
                  <a:srgbClr val="000000"/>
                </a:solidFill>
                <a:latin typeface="Arial" pitchFamily="34" charset="0"/>
                <a:cs typeface="Arial" pitchFamily="34" charset="0"/>
              </a:rPr>
              <a:t>Polarized</a:t>
            </a:r>
            <a:r>
              <a:rPr lang="en-US" dirty="0" smtClean="0">
                <a:solidFill>
                  <a:srgbClr val="000000"/>
                </a:solidFill>
                <a:latin typeface="Arial" pitchFamily="34" charset="0"/>
                <a:cs typeface="Arial" pitchFamily="34" charset="0"/>
              </a:rPr>
              <a:t> </a:t>
            </a:r>
            <a:r>
              <a:rPr lang="en-US" i="1" dirty="0">
                <a:solidFill>
                  <a:srgbClr val="000000"/>
                </a:solidFill>
                <a:latin typeface="Arial" pitchFamily="34" charset="0"/>
                <a:cs typeface="Arial" pitchFamily="34" charset="0"/>
              </a:rPr>
              <a:t>Bremsstrahlung</a:t>
            </a:r>
            <a:r>
              <a:rPr lang="en-US" dirty="0">
                <a:solidFill>
                  <a:srgbClr val="000000"/>
                </a:solidFill>
                <a:latin typeface="Arial" pitchFamily="34" charset="0"/>
                <a:cs typeface="Arial" pitchFamily="34" charset="0"/>
              </a:rPr>
              <a:t> and </a:t>
            </a:r>
            <a:r>
              <a:rPr lang="en-US" i="1" dirty="0">
                <a:solidFill>
                  <a:srgbClr val="000000"/>
                </a:solidFill>
                <a:latin typeface="Arial" pitchFamily="34" charset="0"/>
                <a:cs typeface="Arial" pitchFamily="34" charset="0"/>
              </a:rPr>
              <a:t>pair production</a:t>
            </a:r>
          </a:p>
          <a:p>
            <a:endParaRPr lang="en-US" dirty="0">
              <a:latin typeface="Arial" pitchFamily="34" charset="0"/>
              <a:cs typeface="Arial" pitchFamily="34" charset="0"/>
            </a:endParaRPr>
          </a:p>
        </p:txBody>
      </p:sp>
      <p:sp>
        <p:nvSpPr>
          <p:cNvPr id="9" name="TextBox 8"/>
          <p:cNvSpPr txBox="1"/>
          <p:nvPr/>
        </p:nvSpPr>
        <p:spPr>
          <a:xfrm>
            <a:off x="378812" y="2356231"/>
            <a:ext cx="3120292" cy="1200329"/>
          </a:xfrm>
          <a:prstGeom prst="rect">
            <a:avLst/>
          </a:prstGeom>
          <a:noFill/>
          <a:ln>
            <a:solidFill>
              <a:schemeClr val="tx1"/>
            </a:solidFill>
          </a:ln>
        </p:spPr>
        <p:txBody>
          <a:bodyPr wrap="square" rtlCol="0">
            <a:spAutoFit/>
          </a:bodyPr>
          <a:lstStyle/>
          <a:p>
            <a:r>
              <a:rPr lang="en-US" dirty="0" err="1" smtClean="0">
                <a:latin typeface="Arial" pitchFamily="34" charset="0"/>
                <a:cs typeface="Arial" pitchFamily="34" charset="0"/>
              </a:rPr>
              <a:t>PEPPo</a:t>
            </a:r>
            <a:r>
              <a:rPr lang="en-US" dirty="0" smtClean="0">
                <a:latin typeface="Arial" pitchFamily="34" charset="0"/>
                <a:cs typeface="Arial" pitchFamily="34" charset="0"/>
              </a:rPr>
              <a:t> goal: Demonstrate 	producing </a:t>
            </a:r>
            <a:r>
              <a:rPr lang="en-US" dirty="0">
                <a:latin typeface="Arial" pitchFamily="34" charset="0"/>
                <a:cs typeface="Arial" pitchFamily="34" charset="0"/>
              </a:rPr>
              <a:t>polarized e</a:t>
            </a:r>
            <a:r>
              <a:rPr lang="en-US" baseline="30000" dirty="0">
                <a:latin typeface="Arial" pitchFamily="34" charset="0"/>
                <a:cs typeface="Arial" pitchFamily="34" charset="0"/>
              </a:rPr>
              <a:t>+</a:t>
            </a:r>
            <a:r>
              <a:rPr lang="en-US" dirty="0">
                <a:latin typeface="Arial" pitchFamily="34" charset="0"/>
                <a:cs typeface="Arial" pitchFamily="34" charset="0"/>
              </a:rPr>
              <a:t> </a:t>
            </a:r>
            <a:r>
              <a:rPr lang="en-US" dirty="0" smtClean="0">
                <a:latin typeface="Arial" pitchFamily="34" charset="0"/>
                <a:cs typeface="Arial" pitchFamily="34" charset="0"/>
              </a:rPr>
              <a:t>	from polarized </a:t>
            </a:r>
            <a:r>
              <a:rPr lang="en-US" dirty="0">
                <a:latin typeface="Arial" pitchFamily="34" charset="0"/>
                <a:cs typeface="Arial" pitchFamily="34" charset="0"/>
              </a:rPr>
              <a:t>e</a:t>
            </a:r>
            <a:r>
              <a:rPr lang="en-US" baseline="30000" dirty="0">
                <a:latin typeface="Arial" pitchFamily="34" charset="0"/>
                <a:cs typeface="Arial" pitchFamily="34" charset="0"/>
              </a:rPr>
              <a:t>-</a:t>
            </a:r>
            <a:r>
              <a:rPr lang="en-US" dirty="0">
                <a:latin typeface="Arial" pitchFamily="34" charset="0"/>
                <a:cs typeface="Arial" pitchFamily="34" charset="0"/>
              </a:rPr>
              <a:t> </a:t>
            </a:r>
            <a:r>
              <a:rPr lang="en-US" dirty="0" smtClean="0">
                <a:latin typeface="Arial" pitchFamily="34" charset="0"/>
                <a:cs typeface="Arial" pitchFamily="34" charset="0"/>
              </a:rPr>
              <a:t>beam 	in the 3-6 MeV/c range</a:t>
            </a:r>
          </a:p>
        </p:txBody>
      </p:sp>
      <p:pic>
        <p:nvPicPr>
          <p:cNvPr id="10" name="Picture 5" descr="PeppoLineregions_3.png"/>
          <p:cNvPicPr>
            <a:picLocks noChangeAspect="1"/>
          </p:cNvPicPr>
          <p:nvPr/>
        </p:nvPicPr>
        <p:blipFill>
          <a:blip r:embed="rId3"/>
          <a:srcRect l="11459" t="12376" r="166" b="1524"/>
          <a:stretch>
            <a:fillRect/>
          </a:stretch>
        </p:blipFill>
        <p:spPr bwMode="auto">
          <a:xfrm>
            <a:off x="3961259" y="2748161"/>
            <a:ext cx="4819524" cy="3464120"/>
          </a:xfrm>
          <a:prstGeom prst="rect">
            <a:avLst/>
          </a:prstGeom>
          <a:noFill/>
          <a:ln w="9525">
            <a:noFill/>
            <a:miter lim="800000"/>
            <a:headEnd/>
            <a:tailEnd/>
          </a:ln>
        </p:spPr>
      </p:pic>
      <p:sp>
        <p:nvSpPr>
          <p:cNvPr id="11" name="TextBox 28"/>
          <p:cNvSpPr txBox="1">
            <a:spLocks noChangeArrowheads="1"/>
          </p:cNvSpPr>
          <p:nvPr/>
        </p:nvSpPr>
        <p:spPr bwMode="auto">
          <a:xfrm>
            <a:off x="7756848" y="4540850"/>
            <a:ext cx="1314000" cy="523220"/>
          </a:xfrm>
          <a:prstGeom prst="rect">
            <a:avLst/>
          </a:prstGeom>
          <a:solidFill>
            <a:srgbClr val="FFFF00"/>
          </a:solidFill>
          <a:ln w="19050">
            <a:solidFill>
              <a:schemeClr val="tx1"/>
            </a:solidFill>
            <a:miter lim="800000"/>
            <a:headEnd/>
            <a:tailEnd/>
          </a:ln>
        </p:spPr>
        <p:txBody>
          <a:bodyPr wrap="square">
            <a:spAutoFit/>
          </a:bodyPr>
          <a:lstStyle/>
          <a:p>
            <a:pPr algn="ctr"/>
            <a:r>
              <a:rPr lang="en-US" sz="1400" b="1" dirty="0" smtClean="0">
                <a:latin typeface="Arial" pitchFamily="34" charset="0"/>
                <a:cs typeface="Arial" pitchFamily="34" charset="0"/>
              </a:rPr>
              <a:t>Polarimeter Target</a:t>
            </a:r>
            <a:endParaRPr lang="en-US" sz="1400" b="1" dirty="0">
              <a:latin typeface="Arial" pitchFamily="34" charset="0"/>
              <a:cs typeface="Arial" pitchFamily="34" charset="0"/>
            </a:endParaRPr>
          </a:p>
        </p:txBody>
      </p:sp>
      <p:sp>
        <p:nvSpPr>
          <p:cNvPr id="12" name="Isosceles Triangle 11"/>
          <p:cNvSpPr>
            <a:spLocks noChangeAspect="1"/>
          </p:cNvSpPr>
          <p:nvPr/>
        </p:nvSpPr>
        <p:spPr>
          <a:xfrm rot="17795256">
            <a:off x="6318256" y="3951845"/>
            <a:ext cx="158352" cy="222646"/>
          </a:xfrm>
          <a:prstGeom prst="triangle">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13" name="Rectangle 12"/>
          <p:cNvSpPr>
            <a:spLocks noChangeAspect="1"/>
          </p:cNvSpPr>
          <p:nvPr/>
        </p:nvSpPr>
        <p:spPr>
          <a:xfrm rot="6898250">
            <a:off x="6580415" y="4007213"/>
            <a:ext cx="161925" cy="3690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14" name="Freeform 13"/>
          <p:cNvSpPr>
            <a:spLocks noChangeAspect="1"/>
          </p:cNvSpPr>
          <p:nvPr/>
        </p:nvSpPr>
        <p:spPr>
          <a:xfrm>
            <a:off x="6489642" y="4250522"/>
            <a:ext cx="323851" cy="713184"/>
          </a:xfrm>
          <a:custGeom>
            <a:avLst/>
            <a:gdLst>
              <a:gd name="connsiteX0" fmla="*/ 432096 w 432096"/>
              <a:gd name="connsiteY0" fmla="*/ 0 h 950595"/>
              <a:gd name="connsiteX1" fmla="*/ 0 w 432096"/>
              <a:gd name="connsiteY1" fmla="*/ 950595 h 950595"/>
            </a:gdLst>
            <a:ahLst/>
            <a:cxnLst>
              <a:cxn ang="0">
                <a:pos x="connsiteX0" y="connsiteY0"/>
              </a:cxn>
              <a:cxn ang="0">
                <a:pos x="connsiteX1" y="connsiteY1"/>
              </a:cxn>
            </a:cxnLst>
            <a:rect l="l" t="t" r="r" b="b"/>
            <a:pathLst>
              <a:path w="432096" h="950595">
                <a:moveTo>
                  <a:pt x="432096" y="0"/>
                </a:moveTo>
                <a:lnTo>
                  <a:pt x="0" y="950595"/>
                </a:ln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Arial" pitchFamily="34" charset="0"/>
              <a:cs typeface="Arial" pitchFamily="34" charset="0"/>
            </a:endParaRPr>
          </a:p>
        </p:txBody>
      </p:sp>
      <p:sp>
        <p:nvSpPr>
          <p:cNvPr id="15" name="Rectangle 14"/>
          <p:cNvSpPr>
            <a:spLocks noChangeAspect="1"/>
          </p:cNvSpPr>
          <p:nvPr/>
        </p:nvSpPr>
        <p:spPr>
          <a:xfrm rot="1410321">
            <a:off x="6696867" y="4169901"/>
            <a:ext cx="161925" cy="3393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16" name="Freeform 15"/>
          <p:cNvSpPr>
            <a:spLocks noChangeAspect="1"/>
          </p:cNvSpPr>
          <p:nvPr/>
        </p:nvSpPr>
        <p:spPr>
          <a:xfrm>
            <a:off x="6482210" y="4946993"/>
            <a:ext cx="1220388" cy="589360"/>
          </a:xfrm>
          <a:custGeom>
            <a:avLst/>
            <a:gdLst>
              <a:gd name="connsiteX0" fmla="*/ 0 w 1626766"/>
              <a:gd name="connsiteY0" fmla="*/ 0 h 787221"/>
              <a:gd name="connsiteX1" fmla="*/ 1626766 w 1626766"/>
              <a:gd name="connsiteY1" fmla="*/ 787221 h 787221"/>
            </a:gdLst>
            <a:ahLst/>
            <a:cxnLst>
              <a:cxn ang="0">
                <a:pos x="connsiteX0" y="connsiteY0"/>
              </a:cxn>
              <a:cxn ang="0">
                <a:pos x="connsiteX1" y="connsiteY1"/>
              </a:cxn>
            </a:cxnLst>
            <a:rect l="l" t="t" r="r" b="b"/>
            <a:pathLst>
              <a:path w="1626766" h="787221">
                <a:moveTo>
                  <a:pt x="0" y="0"/>
                </a:moveTo>
                <a:lnTo>
                  <a:pt x="1626766" y="787221"/>
                </a:ln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Arial" pitchFamily="34" charset="0"/>
              <a:cs typeface="Arial" pitchFamily="34" charset="0"/>
            </a:endParaRPr>
          </a:p>
        </p:txBody>
      </p:sp>
      <p:sp>
        <p:nvSpPr>
          <p:cNvPr id="17" name="Isosceles Triangle 16"/>
          <p:cNvSpPr>
            <a:spLocks noChangeAspect="1"/>
          </p:cNvSpPr>
          <p:nvPr/>
        </p:nvSpPr>
        <p:spPr>
          <a:xfrm rot="17719290">
            <a:off x="7772964" y="5292826"/>
            <a:ext cx="228600" cy="682226"/>
          </a:xfrm>
          <a:prstGeom prst="triangle">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cxnSp>
        <p:nvCxnSpPr>
          <p:cNvPr id="18" name="Straight Arrow Connector 17"/>
          <p:cNvCxnSpPr>
            <a:cxnSpLocks noChangeAspect="1"/>
            <a:stCxn id="11" idx="2"/>
          </p:cNvCxnSpPr>
          <p:nvPr/>
        </p:nvCxnSpPr>
        <p:spPr>
          <a:xfrm flipH="1">
            <a:off x="7791724" y="5064070"/>
            <a:ext cx="622124" cy="416660"/>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7"/>
          <p:cNvSpPr txBox="1">
            <a:spLocks noChangeArrowheads="1"/>
          </p:cNvSpPr>
          <p:nvPr/>
        </p:nvSpPr>
        <p:spPr bwMode="auto">
          <a:xfrm>
            <a:off x="6810640" y="3088865"/>
            <a:ext cx="1495533" cy="738664"/>
          </a:xfrm>
          <a:prstGeom prst="rect">
            <a:avLst/>
          </a:prstGeom>
          <a:solidFill>
            <a:srgbClr val="FFFF00"/>
          </a:solidFill>
          <a:ln w="19050">
            <a:solidFill>
              <a:schemeClr val="tx1"/>
            </a:solidFill>
            <a:miter lim="800000"/>
            <a:headEnd/>
            <a:tailEnd/>
          </a:ln>
        </p:spPr>
        <p:txBody>
          <a:bodyPr wrap="square">
            <a:spAutoFit/>
          </a:bodyPr>
          <a:lstStyle/>
          <a:p>
            <a:pPr algn="ctr"/>
            <a:r>
              <a:rPr lang="en-US" sz="1400" b="1" dirty="0">
                <a:latin typeface="Arial" pitchFamily="34" charset="0"/>
                <a:cs typeface="Arial" pitchFamily="34" charset="0"/>
              </a:rPr>
              <a:t>Production</a:t>
            </a:r>
          </a:p>
          <a:p>
            <a:pPr algn="ctr"/>
            <a:r>
              <a:rPr lang="en-US" sz="1400" b="1" dirty="0" smtClean="0">
                <a:latin typeface="Arial" pitchFamily="34" charset="0"/>
                <a:cs typeface="Arial" pitchFamily="34" charset="0"/>
              </a:rPr>
              <a:t>Targets</a:t>
            </a:r>
          </a:p>
          <a:p>
            <a:pPr algn="ctr"/>
            <a:r>
              <a:rPr lang="en-US" sz="1400" b="1" dirty="0" smtClean="0">
                <a:latin typeface="Arial" pitchFamily="34" charset="0"/>
                <a:cs typeface="Arial" pitchFamily="34" charset="0"/>
              </a:rPr>
              <a:t>(0.1-1mm W)</a:t>
            </a:r>
            <a:endParaRPr lang="en-US" sz="1400" b="1" dirty="0">
              <a:latin typeface="Arial" pitchFamily="34" charset="0"/>
              <a:cs typeface="Arial" pitchFamily="34" charset="0"/>
            </a:endParaRPr>
          </a:p>
        </p:txBody>
      </p:sp>
      <p:cxnSp>
        <p:nvCxnSpPr>
          <p:cNvPr id="22" name="Straight Arrow Connector 21"/>
          <p:cNvCxnSpPr>
            <a:stCxn id="21" idx="1"/>
          </p:cNvCxnSpPr>
          <p:nvPr/>
        </p:nvCxnSpPr>
        <p:spPr>
          <a:xfrm flipH="1">
            <a:off x="6371021" y="3458197"/>
            <a:ext cx="439619" cy="484343"/>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31"/>
          <p:cNvSpPr>
            <a:spLocks noChangeArrowheads="1"/>
          </p:cNvSpPr>
          <p:nvPr/>
        </p:nvSpPr>
        <p:spPr bwMode="auto">
          <a:xfrm>
            <a:off x="3970975" y="4320257"/>
            <a:ext cx="2172544" cy="1938992"/>
          </a:xfrm>
          <a:prstGeom prst="rect">
            <a:avLst/>
          </a:prstGeom>
          <a:noFill/>
          <a:ln w="9525">
            <a:noFill/>
            <a:miter lim="800000"/>
            <a:headEnd/>
            <a:tailEnd/>
          </a:ln>
        </p:spPr>
        <p:txBody>
          <a:bodyPr wrap="square">
            <a:spAutoFit/>
          </a:bodyPr>
          <a:lstStyle/>
          <a:p>
            <a:r>
              <a:rPr lang="en-US" sz="1200" b="1" u="sng" dirty="0">
                <a:solidFill>
                  <a:srgbClr val="FF00C6"/>
                </a:solidFill>
                <a:latin typeface="Arial" pitchFamily="34" charset="0"/>
                <a:cs typeface="Arial" pitchFamily="34" charset="0"/>
              </a:rPr>
              <a:t>e</a:t>
            </a:r>
            <a:r>
              <a:rPr lang="en-US" sz="1200" b="1" u="sng" baseline="30000" dirty="0">
                <a:solidFill>
                  <a:srgbClr val="FF00C6"/>
                </a:solidFill>
                <a:latin typeface="Arial" pitchFamily="34" charset="0"/>
                <a:cs typeface="Arial" pitchFamily="34" charset="0"/>
              </a:rPr>
              <a:t>-</a:t>
            </a:r>
            <a:r>
              <a:rPr lang="en-US" sz="1200" b="1" u="sng" dirty="0">
                <a:solidFill>
                  <a:srgbClr val="FF00C6"/>
                </a:solidFill>
                <a:latin typeface="Arial" pitchFamily="34" charset="0"/>
                <a:cs typeface="Arial" pitchFamily="34" charset="0"/>
              </a:rPr>
              <a:t> </a:t>
            </a:r>
            <a:r>
              <a:rPr lang="en-US" sz="1200" b="1" u="sng" dirty="0" smtClean="0">
                <a:solidFill>
                  <a:srgbClr val="FF00C6"/>
                </a:solidFill>
                <a:latin typeface="Arial" pitchFamily="34" charset="0"/>
                <a:cs typeface="Arial" pitchFamily="34" charset="0"/>
              </a:rPr>
              <a:t>Driver</a:t>
            </a:r>
            <a:r>
              <a:rPr lang="en-US" sz="1200" dirty="0" smtClean="0">
                <a:solidFill>
                  <a:srgbClr val="FF00C6"/>
                </a:solidFill>
                <a:latin typeface="Arial" pitchFamily="34" charset="0"/>
                <a:cs typeface="Arial" pitchFamily="34" charset="0"/>
              </a:rPr>
              <a:t>: CEBAF injector polarized electron beam</a:t>
            </a:r>
            <a:endParaRPr lang="en-US" sz="1200" dirty="0">
              <a:solidFill>
                <a:srgbClr val="FF00C6"/>
              </a:solidFill>
              <a:latin typeface="Arial" pitchFamily="34" charset="0"/>
              <a:cs typeface="Arial" pitchFamily="34" charset="0"/>
            </a:endParaRPr>
          </a:p>
          <a:p>
            <a:r>
              <a:rPr lang="en-US" sz="1200" b="1" u="sng" dirty="0">
                <a:solidFill>
                  <a:srgbClr val="00D800"/>
                </a:solidFill>
                <a:latin typeface="Arial" pitchFamily="34" charset="0"/>
                <a:cs typeface="Arial" pitchFamily="34" charset="0"/>
              </a:rPr>
              <a:t>e</a:t>
            </a:r>
            <a:r>
              <a:rPr lang="en-US" sz="1200" b="1" u="sng" baseline="30000" dirty="0">
                <a:solidFill>
                  <a:srgbClr val="00D800"/>
                </a:solidFill>
                <a:latin typeface="Arial" pitchFamily="34" charset="0"/>
                <a:cs typeface="Arial" pitchFamily="34" charset="0"/>
              </a:rPr>
              <a:t>+</a:t>
            </a:r>
            <a:r>
              <a:rPr lang="en-US" sz="1200" b="1" u="sng" dirty="0">
                <a:solidFill>
                  <a:srgbClr val="00D800"/>
                </a:solidFill>
                <a:latin typeface="Arial" pitchFamily="34" charset="0"/>
                <a:cs typeface="Arial" pitchFamily="34" charset="0"/>
              </a:rPr>
              <a:t> Collection</a:t>
            </a:r>
            <a:r>
              <a:rPr lang="en-US" sz="1200" dirty="0">
                <a:solidFill>
                  <a:srgbClr val="00D800"/>
                </a:solidFill>
                <a:latin typeface="Arial" pitchFamily="34" charset="0"/>
                <a:cs typeface="Arial" pitchFamily="34" charset="0"/>
              </a:rPr>
              <a:t>: </a:t>
            </a:r>
            <a:r>
              <a:rPr lang="en-US" sz="1200" dirty="0" smtClean="0">
                <a:solidFill>
                  <a:srgbClr val="00D800"/>
                </a:solidFill>
                <a:latin typeface="Arial" pitchFamily="34" charset="0"/>
                <a:cs typeface="Arial" pitchFamily="34" charset="0"/>
              </a:rPr>
              <a:t>solenoid &amp; combined function spectrometer</a:t>
            </a:r>
          </a:p>
          <a:p>
            <a:r>
              <a:rPr lang="en-US" sz="1200" b="1" u="sng" dirty="0">
                <a:solidFill>
                  <a:srgbClr val="FFC000"/>
                </a:solidFill>
                <a:latin typeface="Arial" pitchFamily="34" charset="0"/>
                <a:cs typeface="Arial" pitchFamily="34" charset="0"/>
              </a:rPr>
              <a:t>e</a:t>
            </a:r>
            <a:r>
              <a:rPr lang="en-US" sz="1200" b="1" u="sng" baseline="30000" dirty="0">
                <a:solidFill>
                  <a:srgbClr val="FFC000"/>
                </a:solidFill>
                <a:latin typeface="Arial" pitchFamily="34" charset="0"/>
                <a:cs typeface="Arial" pitchFamily="34" charset="0"/>
              </a:rPr>
              <a:t>+</a:t>
            </a:r>
            <a:r>
              <a:rPr lang="en-US" sz="1200" b="1" u="sng" dirty="0">
                <a:solidFill>
                  <a:srgbClr val="FFC000"/>
                </a:solidFill>
                <a:latin typeface="Arial" pitchFamily="34" charset="0"/>
                <a:cs typeface="Arial" pitchFamily="34" charset="0"/>
              </a:rPr>
              <a:t> Diagnostic</a:t>
            </a:r>
            <a:r>
              <a:rPr lang="en-US" sz="1200" dirty="0">
                <a:solidFill>
                  <a:srgbClr val="FFC000"/>
                </a:solidFill>
                <a:latin typeface="Arial" pitchFamily="34" charset="0"/>
                <a:cs typeface="Arial" pitchFamily="34" charset="0"/>
              </a:rPr>
              <a:t>: coincidence annihilation detectors and 2-D profile </a:t>
            </a:r>
            <a:r>
              <a:rPr lang="en-US" sz="1200" dirty="0" smtClean="0">
                <a:solidFill>
                  <a:srgbClr val="FFC000"/>
                </a:solidFill>
                <a:latin typeface="Arial" pitchFamily="34" charset="0"/>
                <a:cs typeface="Arial" pitchFamily="34" charset="0"/>
              </a:rPr>
              <a:t>monitor</a:t>
            </a:r>
            <a:endParaRPr lang="en-US" sz="1200" dirty="0">
              <a:solidFill>
                <a:srgbClr val="FFC000"/>
              </a:solidFill>
              <a:latin typeface="Arial" pitchFamily="34" charset="0"/>
              <a:cs typeface="Arial" pitchFamily="34" charset="0"/>
            </a:endParaRPr>
          </a:p>
          <a:p>
            <a:r>
              <a:rPr lang="en-US" sz="1200" b="1" u="sng" dirty="0">
                <a:solidFill>
                  <a:srgbClr val="0000FF"/>
                </a:solidFill>
                <a:latin typeface="Arial" pitchFamily="34" charset="0"/>
                <a:cs typeface="Arial" pitchFamily="34" charset="0"/>
              </a:rPr>
              <a:t>e</a:t>
            </a:r>
            <a:r>
              <a:rPr lang="en-US" sz="1200" b="1" u="sng" baseline="30000" dirty="0">
                <a:solidFill>
                  <a:srgbClr val="0000FF"/>
                </a:solidFill>
                <a:latin typeface="Arial" pitchFamily="34" charset="0"/>
                <a:cs typeface="Arial" pitchFamily="34" charset="0"/>
              </a:rPr>
              <a:t>+</a:t>
            </a:r>
            <a:r>
              <a:rPr lang="en-US" sz="1200" b="1" u="sng" dirty="0">
                <a:solidFill>
                  <a:srgbClr val="0000FF"/>
                </a:solidFill>
                <a:latin typeface="Arial" pitchFamily="34" charset="0"/>
                <a:cs typeface="Arial" pitchFamily="34" charset="0"/>
              </a:rPr>
              <a:t> Detection</a:t>
            </a:r>
            <a:r>
              <a:rPr lang="en-US" sz="1200" dirty="0">
                <a:solidFill>
                  <a:srgbClr val="0000FF"/>
                </a:solidFill>
                <a:latin typeface="Arial" pitchFamily="34" charset="0"/>
                <a:cs typeface="Arial" pitchFamily="34" charset="0"/>
              </a:rPr>
              <a:t>: Compton transmission </a:t>
            </a:r>
            <a:r>
              <a:rPr lang="en-US" sz="1200" dirty="0" err="1" smtClean="0">
                <a:solidFill>
                  <a:srgbClr val="0000FF"/>
                </a:solidFill>
                <a:latin typeface="Arial" pitchFamily="34" charset="0"/>
                <a:cs typeface="Arial" pitchFamily="34" charset="0"/>
              </a:rPr>
              <a:t>polarimeter</a:t>
            </a:r>
            <a:endParaRPr lang="en-US" sz="1200" dirty="0">
              <a:solidFill>
                <a:srgbClr val="00D800"/>
              </a:solidFill>
              <a:latin typeface="Arial" pitchFamily="34" charset="0"/>
              <a:cs typeface="Arial" pitchFamily="34" charset="0"/>
            </a:endParaRPr>
          </a:p>
        </p:txBody>
      </p:sp>
      <p:sp>
        <p:nvSpPr>
          <p:cNvPr id="26" name="TextBox 25"/>
          <p:cNvSpPr txBox="1"/>
          <p:nvPr/>
        </p:nvSpPr>
        <p:spPr>
          <a:xfrm>
            <a:off x="177645" y="3658719"/>
            <a:ext cx="3759230" cy="1477328"/>
          </a:xfrm>
          <a:prstGeom prst="rect">
            <a:avLst/>
          </a:prstGeom>
          <a:noFill/>
        </p:spPr>
        <p:txBody>
          <a:bodyPr wrap="square" rtlCol="0">
            <a:spAutoFit/>
          </a:bodyPr>
          <a:lstStyle/>
          <a:p>
            <a:r>
              <a:rPr lang="en-US" dirty="0" smtClean="0">
                <a:latin typeface="Arial" pitchFamily="34" charset="0"/>
                <a:cs typeface="Arial" pitchFamily="34" charset="0"/>
              </a:rPr>
              <a:t>Status: Successfully measured the long. polarization transfer of 8 MeV e</a:t>
            </a:r>
            <a:r>
              <a:rPr lang="en-US" baseline="30000" dirty="0" smtClean="0">
                <a:latin typeface="Arial" pitchFamily="34" charset="0"/>
                <a:cs typeface="Arial" pitchFamily="34" charset="0"/>
              </a:rPr>
              <a:t>-</a:t>
            </a:r>
            <a:r>
              <a:rPr lang="en-US" dirty="0" smtClean="0">
                <a:latin typeface="Arial" pitchFamily="34" charset="0"/>
                <a:cs typeface="Arial" pitchFamily="34" charset="0"/>
              </a:rPr>
              <a:t> to e</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Asymmetries point to a high degree of polarization in the resulting collected e</a:t>
            </a:r>
            <a:r>
              <a:rPr lang="en-US" baseline="30000" dirty="0" smtClean="0">
                <a:latin typeface="Arial" pitchFamily="34" charset="0"/>
                <a:cs typeface="Arial" pitchFamily="34" charset="0"/>
              </a:rPr>
              <a:t>+</a:t>
            </a:r>
            <a:r>
              <a:rPr lang="en-US" dirty="0" smtClean="0">
                <a:latin typeface="Arial" pitchFamily="34" charset="0"/>
                <a:cs typeface="Arial" pitchFamily="34" charset="0"/>
              </a:rPr>
              <a:t> beam. </a:t>
            </a:r>
            <a:endParaRPr lang="en-US" dirty="0">
              <a:latin typeface="Arial" pitchFamily="34" charset="0"/>
              <a:cs typeface="Arial" pitchFamily="34" charset="0"/>
            </a:endParaRPr>
          </a:p>
        </p:txBody>
      </p:sp>
      <p:sp>
        <p:nvSpPr>
          <p:cNvPr id="27" name="TextBox 26"/>
          <p:cNvSpPr txBox="1"/>
          <p:nvPr/>
        </p:nvSpPr>
        <p:spPr>
          <a:xfrm>
            <a:off x="177645" y="5222912"/>
            <a:ext cx="3577491" cy="923330"/>
          </a:xfrm>
          <a:prstGeom prst="rect">
            <a:avLst/>
          </a:prstGeom>
          <a:noFill/>
        </p:spPr>
        <p:txBody>
          <a:bodyPr wrap="square" rtlCol="0">
            <a:spAutoFit/>
          </a:bodyPr>
          <a:lstStyle/>
          <a:p>
            <a:r>
              <a:rPr lang="en-US" dirty="0" smtClean="0">
                <a:solidFill>
                  <a:srgbClr val="CC0099"/>
                </a:solidFill>
                <a:latin typeface="Arial" pitchFamily="34" charset="0"/>
                <a:cs typeface="Arial" pitchFamily="34" charset="0"/>
              </a:rPr>
              <a:t>Major contributions to concept and DAQ/measurement:</a:t>
            </a:r>
          </a:p>
          <a:p>
            <a:r>
              <a:rPr lang="en-US" b="1" dirty="0" err="1" smtClean="0">
                <a:solidFill>
                  <a:srgbClr val="CC0099"/>
                </a:solidFill>
                <a:latin typeface="Arial" pitchFamily="34" charset="0"/>
                <a:cs typeface="Arial" pitchFamily="34" charset="0"/>
              </a:rPr>
              <a:t>Cardman</a:t>
            </a:r>
            <a:r>
              <a:rPr lang="en-US" b="1" dirty="0" smtClean="0">
                <a:solidFill>
                  <a:srgbClr val="CC0099"/>
                </a:solidFill>
                <a:latin typeface="Arial" pitchFamily="34" charset="0"/>
                <a:cs typeface="Arial" pitchFamily="34" charset="0"/>
              </a:rPr>
              <a:t>, </a:t>
            </a:r>
            <a:r>
              <a:rPr lang="en-US" b="1" dirty="0" err="1" smtClean="0">
                <a:solidFill>
                  <a:srgbClr val="CC0099"/>
                </a:solidFill>
                <a:latin typeface="Arial" pitchFamily="34" charset="0"/>
                <a:cs typeface="Arial" pitchFamily="34" charset="0"/>
              </a:rPr>
              <a:t>Camsonne</a:t>
            </a:r>
            <a:r>
              <a:rPr lang="en-US" b="1" dirty="0" smtClean="0">
                <a:solidFill>
                  <a:srgbClr val="CC0099"/>
                </a:solidFill>
                <a:latin typeface="Arial" pitchFamily="34" charset="0"/>
                <a:cs typeface="Arial" pitchFamily="34" charset="0"/>
              </a:rPr>
              <a:t>, Michaels</a:t>
            </a:r>
          </a:p>
        </p:txBody>
      </p:sp>
      <p:grpSp>
        <p:nvGrpSpPr>
          <p:cNvPr id="23" name="Grouper 1"/>
          <p:cNvGrpSpPr/>
          <p:nvPr/>
        </p:nvGrpSpPr>
        <p:grpSpPr>
          <a:xfrm>
            <a:off x="5278689" y="3166"/>
            <a:ext cx="3860801" cy="2837894"/>
            <a:chOff x="5010150" y="1404422"/>
            <a:chExt cx="3860801" cy="2837894"/>
          </a:xfrm>
        </p:grpSpPr>
        <p:pic>
          <p:nvPicPr>
            <p:cNvPr id="24" name="Picture 67" descr="IvsP5pourc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188" y="1492250"/>
              <a:ext cx="3814763"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69"/>
            <p:cNvSpPr>
              <a:spLocks noChangeShapeType="1"/>
            </p:cNvSpPr>
            <p:nvPr/>
          </p:nvSpPr>
          <p:spPr bwMode="auto">
            <a:xfrm flipH="1" flipV="1">
              <a:off x="6057900" y="1731963"/>
              <a:ext cx="0" cy="2032000"/>
            </a:xfrm>
            <a:prstGeom prst="line">
              <a:avLst/>
            </a:prstGeom>
            <a:noFill/>
            <a:ln w="127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Arial" pitchFamily="34" charset="0"/>
                <a:cs typeface="Arial" pitchFamily="34" charset="0"/>
              </a:endParaRPr>
            </a:p>
          </p:txBody>
        </p:sp>
        <p:sp>
          <p:nvSpPr>
            <p:cNvPr id="29" name="Line 70"/>
            <p:cNvSpPr>
              <a:spLocks noChangeShapeType="1"/>
            </p:cNvSpPr>
            <p:nvPr/>
          </p:nvSpPr>
          <p:spPr bwMode="auto">
            <a:xfrm flipH="1" flipV="1">
              <a:off x="7153275" y="1747838"/>
              <a:ext cx="0" cy="2016125"/>
            </a:xfrm>
            <a:prstGeom prst="line">
              <a:avLst/>
            </a:prstGeom>
            <a:noFill/>
            <a:ln w="127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latin typeface="Arial" pitchFamily="34" charset="0"/>
                <a:cs typeface="Arial" pitchFamily="34" charset="0"/>
              </a:endParaRPr>
            </a:p>
          </p:txBody>
        </p:sp>
        <p:sp>
          <p:nvSpPr>
            <p:cNvPr id="30" name="Line 78"/>
            <p:cNvSpPr>
              <a:spLocks noChangeShapeType="1"/>
            </p:cNvSpPr>
            <p:nvPr/>
          </p:nvSpPr>
          <p:spPr bwMode="auto">
            <a:xfrm>
              <a:off x="6049963" y="3324225"/>
              <a:ext cx="1111250" cy="0"/>
            </a:xfrm>
            <a:prstGeom prst="line">
              <a:avLst/>
            </a:prstGeom>
            <a:noFill/>
            <a:ln w="12700">
              <a:solidFill>
                <a:srgbClr val="008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defRPr/>
              </a:pPr>
              <a:endParaRPr lang="fr-FR">
                <a:latin typeface="Arial" pitchFamily="34" charset="0"/>
                <a:cs typeface="Arial" pitchFamily="34" charset="0"/>
              </a:endParaRPr>
            </a:p>
          </p:txBody>
        </p:sp>
        <p:sp>
          <p:nvSpPr>
            <p:cNvPr id="31" name="Text Box 79"/>
            <p:cNvSpPr txBox="1">
              <a:spLocks noChangeArrowheads="1"/>
            </p:cNvSpPr>
            <p:nvPr/>
          </p:nvSpPr>
          <p:spPr bwMode="auto">
            <a:xfrm>
              <a:off x="6281738" y="3032125"/>
              <a:ext cx="6889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defRPr/>
              </a:pPr>
              <a:r>
                <a:rPr lang="en-US" sz="1200" b="1" dirty="0" err="1">
                  <a:solidFill>
                    <a:srgbClr val="008000"/>
                  </a:solidFill>
                  <a:latin typeface="Arial" pitchFamily="34" charset="0"/>
                  <a:cs typeface="Arial" pitchFamily="34" charset="0"/>
                </a:rPr>
                <a:t>PEPPo</a:t>
              </a:r>
              <a:endParaRPr lang="en-US" sz="1200" b="1" dirty="0">
                <a:solidFill>
                  <a:srgbClr val="008000"/>
                </a:solidFill>
                <a:latin typeface="Arial" pitchFamily="34" charset="0"/>
                <a:cs typeface="Arial" pitchFamily="34" charset="0"/>
              </a:endParaRPr>
            </a:p>
          </p:txBody>
        </p:sp>
        <p:sp>
          <p:nvSpPr>
            <p:cNvPr id="32" name="Rectangle 31"/>
            <p:cNvSpPr>
              <a:spLocks noChangeArrowheads="1"/>
            </p:cNvSpPr>
            <p:nvPr/>
          </p:nvSpPr>
          <p:spPr bwMode="auto">
            <a:xfrm>
              <a:off x="5010150" y="1404422"/>
              <a:ext cx="2808288" cy="369332"/>
            </a:xfrm>
            <a:prstGeom prst="rect">
              <a:avLst/>
            </a:prstGeom>
            <a:solidFill>
              <a:schemeClr val="bg1"/>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endParaRPr lang="fr-FR">
                <a:latin typeface="Arial" pitchFamily="34" charset="0"/>
                <a:cs typeface="Arial" pitchFamily="34" charset="0"/>
              </a:endParaRPr>
            </a:p>
          </p:txBody>
        </p:sp>
        <p:sp>
          <p:nvSpPr>
            <p:cNvPr id="33" name="Rectangle 92"/>
            <p:cNvSpPr>
              <a:spLocks noChangeArrowheads="1"/>
            </p:cNvSpPr>
            <p:nvPr/>
          </p:nvSpPr>
          <p:spPr bwMode="auto">
            <a:xfrm>
              <a:off x="6875463" y="3872984"/>
              <a:ext cx="71438" cy="369332"/>
            </a:xfrm>
            <a:prstGeom prst="rect">
              <a:avLst/>
            </a:prstGeom>
            <a:solidFill>
              <a:schemeClr val="bg1"/>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endParaRPr lang="fr-FR">
                <a:latin typeface="Arial" pitchFamily="34" charset="0"/>
                <a:cs typeface="Arial" pitchFamily="34" charset="0"/>
              </a:endParaRPr>
            </a:p>
          </p:txBody>
        </p:sp>
        <p:sp>
          <p:nvSpPr>
            <p:cNvPr id="34" name="Text Box 114"/>
            <p:cNvSpPr txBox="1">
              <a:spLocks noChangeArrowheads="1"/>
            </p:cNvSpPr>
            <p:nvPr/>
          </p:nvSpPr>
          <p:spPr bwMode="auto">
            <a:xfrm>
              <a:off x="7348538" y="2493963"/>
              <a:ext cx="111125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defRPr/>
              </a:pPr>
              <a:r>
                <a:rPr lang="en-US" sz="1400" dirty="0" smtClean="0">
                  <a:latin typeface="Arial" pitchFamily="34" charset="0"/>
                  <a:cs typeface="Arial" pitchFamily="34" charset="0"/>
                </a:rPr>
                <a:t>T= 6.3MeV</a:t>
              </a:r>
            </a:p>
            <a:p>
              <a:pPr algn="ctr">
                <a:defRPr/>
              </a:pPr>
              <a:r>
                <a:rPr lang="en-US" sz="1400" dirty="0" err="1" smtClean="0">
                  <a:latin typeface="Arial" pitchFamily="34" charset="0"/>
                  <a:cs typeface="Arial" pitchFamily="34" charset="0"/>
                </a:rPr>
                <a:t>I</a:t>
              </a:r>
              <a:r>
                <a:rPr lang="en-US" sz="1400" baseline="-25000" dirty="0" err="1" smtClean="0">
                  <a:latin typeface="Arial" pitchFamily="34" charset="0"/>
                  <a:cs typeface="Arial" pitchFamily="34" charset="0"/>
                </a:rPr>
                <a:t>e</a:t>
              </a:r>
              <a:r>
                <a:rPr lang="en-US" sz="1400" dirty="0" smtClean="0">
                  <a:latin typeface="Arial" pitchFamily="34" charset="0"/>
                  <a:cs typeface="Arial" pitchFamily="34" charset="0"/>
                </a:rPr>
                <a:t> </a:t>
              </a:r>
              <a:r>
                <a:rPr lang="en-US" sz="1400" dirty="0">
                  <a:latin typeface="Arial" pitchFamily="34" charset="0"/>
                  <a:cs typeface="Arial" pitchFamily="34" charset="0"/>
                </a:rPr>
                <a:t>= 1 µA</a:t>
              </a:r>
            </a:p>
            <a:p>
              <a:pPr algn="ctr">
                <a:defRPr/>
              </a:pPr>
              <a:r>
                <a:rPr lang="en-US" sz="1400" dirty="0">
                  <a:latin typeface="Arial" pitchFamily="34" charset="0"/>
                  <a:cs typeface="Arial" pitchFamily="34" charset="0"/>
                </a:rPr>
                <a:t>T</a:t>
              </a:r>
              <a:r>
                <a:rPr lang="en-US" sz="1400" baseline="-25000" dirty="0">
                  <a:latin typeface="Arial" pitchFamily="34" charset="0"/>
                  <a:cs typeface="Arial" pitchFamily="34" charset="0"/>
                </a:rPr>
                <a:t>1</a:t>
              </a:r>
              <a:r>
                <a:rPr lang="en-US" sz="1400" dirty="0">
                  <a:latin typeface="Arial" pitchFamily="34" charset="0"/>
                  <a:cs typeface="Arial" pitchFamily="34" charset="0"/>
                </a:rPr>
                <a:t> = 1 mm</a:t>
              </a:r>
            </a:p>
          </p:txBody>
        </p:sp>
        <p:sp>
          <p:nvSpPr>
            <p:cNvPr id="35" name="TextBox 8"/>
            <p:cNvSpPr txBox="1"/>
            <p:nvPr/>
          </p:nvSpPr>
          <p:spPr>
            <a:xfrm>
              <a:off x="5952429" y="1438408"/>
              <a:ext cx="1539204" cy="276999"/>
            </a:xfrm>
            <a:prstGeom prst="rect">
              <a:avLst/>
            </a:prstGeom>
            <a:noFill/>
          </p:spPr>
          <p:txBody>
            <a:bodyPr wrap="none" rtlCol="0">
              <a:spAutoFit/>
            </a:bodyPr>
            <a:lstStyle/>
            <a:p>
              <a:r>
                <a:rPr lang="en-US" sz="1200" i="1" dirty="0" smtClean="0">
                  <a:latin typeface="Arial" pitchFamily="34" charset="0"/>
                  <a:cs typeface="Arial" pitchFamily="34" charset="0"/>
                </a:rPr>
                <a:t>Example Simulation</a:t>
              </a:r>
              <a:endParaRPr lang="en-US" sz="1200" i="1" dirty="0">
                <a:latin typeface="Arial" pitchFamily="34" charset="0"/>
                <a:cs typeface="Arial" pitchFamily="34" charset="0"/>
              </a:endParaRPr>
            </a:p>
          </p:txBody>
        </p:sp>
      </p:grpSp>
    </p:spTree>
    <p:extLst>
      <p:ext uri="{BB962C8B-B14F-4D97-AF65-F5344CB8AC3E}">
        <p14:creationId xmlns:p14="http://schemas.microsoft.com/office/powerpoint/2010/main" val="3412427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0"/>
            <a:ext cx="7772400"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Arial" pitchFamily="34" charset="0"/>
                <a:ea typeface="+mj-ea"/>
                <a:cs typeface="Arial" pitchFamily="34" charset="0"/>
              </a:rPr>
              <a:t>EIC White Paper &amp; MEIC Design</a:t>
            </a:r>
            <a:r>
              <a:rPr kumimoji="0" lang="en-US" sz="3200" b="1" i="0" u="none" strike="noStrike" kern="0" cap="none" spc="0" normalizeH="0" noProof="0" dirty="0" smtClean="0">
                <a:ln>
                  <a:noFill/>
                </a:ln>
                <a:effectLst/>
                <a:uLnTx/>
                <a:uFillTx/>
                <a:latin typeface="Arial" pitchFamily="34" charset="0"/>
                <a:ea typeface="+mj-ea"/>
                <a:cs typeface="Arial" pitchFamily="34" charset="0"/>
              </a:rPr>
              <a:t> Report</a:t>
            </a:r>
            <a:endParaRPr kumimoji="0" lang="en-US" sz="3200" b="1" i="0" u="none" strike="noStrike" kern="0" cap="none" spc="0" normalizeH="0" baseline="0" noProof="0" dirty="0">
              <a:ln>
                <a:noFill/>
              </a:ln>
              <a:effectLst/>
              <a:uLnTx/>
              <a:uFillTx/>
              <a:latin typeface="Arial" pitchFamily="34" charset="0"/>
              <a:ea typeface="+mj-ea"/>
              <a:cs typeface="Arial" pitchFamily="34" charset="0"/>
            </a:endParaRPr>
          </a:p>
        </p:txBody>
      </p:sp>
      <p:pic>
        <p:nvPicPr>
          <p:cNvPr id="3" name="Picture 2"/>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31570" t="15289" r="31157" b="4961"/>
          <a:stretch/>
        </p:blipFill>
        <p:spPr>
          <a:xfrm rot="1324130">
            <a:off x="5367846" y="2259787"/>
            <a:ext cx="3067419" cy="3965210"/>
          </a:xfrm>
          <a:prstGeom prst="rect">
            <a:avLst/>
          </a:prstGeom>
          <a:noFill/>
          <a:ln>
            <a:noFill/>
          </a:ln>
          <a:effectLst>
            <a:outerShdw blurRad="292100" dist="139700" dir="2700000" algn="tl" rotWithShape="0">
              <a:srgbClr val="333333">
                <a:alpha val="65000"/>
              </a:srgbClr>
            </a:outerShdw>
          </a:effectLst>
        </p:spPr>
      </p:pic>
      <p:sp>
        <p:nvSpPr>
          <p:cNvPr id="8" name="TextBox 7"/>
          <p:cNvSpPr txBox="1"/>
          <p:nvPr/>
        </p:nvSpPr>
        <p:spPr>
          <a:xfrm>
            <a:off x="4953000" y="838200"/>
            <a:ext cx="4191000" cy="1477328"/>
          </a:xfrm>
          <a:prstGeom prst="rect">
            <a:avLst/>
          </a:prstGeom>
          <a:noFill/>
        </p:spPr>
        <p:txBody>
          <a:bodyPr wrap="square" rtlCol="0">
            <a:spAutoFit/>
          </a:bodyPr>
          <a:lstStyle/>
          <a:p>
            <a:r>
              <a:rPr lang="en-US" dirty="0" smtClean="0">
                <a:latin typeface="Arial" pitchFamily="34" charset="0"/>
                <a:cs typeface="Arial" pitchFamily="34" charset="0"/>
              </a:rPr>
              <a:t>“… was impressed by the outstanding quality of the present MEIC design”</a:t>
            </a:r>
          </a:p>
          <a:p>
            <a:r>
              <a:rPr lang="en-US" dirty="0" smtClean="0">
                <a:latin typeface="Arial" pitchFamily="34" charset="0"/>
                <a:cs typeface="Arial" pitchFamily="34" charset="0"/>
              </a:rPr>
              <a:t>“The report is an excellent integrated discussion of all aspects of the MEIC concept.”  </a:t>
            </a:r>
            <a:r>
              <a:rPr lang="en-US" sz="1600" i="1" dirty="0" smtClean="0">
                <a:latin typeface="Arial" pitchFamily="34" charset="0"/>
                <a:cs typeface="Arial" pitchFamily="34" charset="0"/>
              </a:rPr>
              <a:t>(JSA Science Council 08//29/12)</a:t>
            </a:r>
          </a:p>
        </p:txBody>
      </p:sp>
      <p:sp>
        <p:nvSpPr>
          <p:cNvPr id="4" name="TextBox 3"/>
          <p:cNvSpPr txBox="1"/>
          <p:nvPr/>
        </p:nvSpPr>
        <p:spPr>
          <a:xfrm>
            <a:off x="5069754" y="5920034"/>
            <a:ext cx="4038909" cy="461665"/>
          </a:xfrm>
          <a:prstGeom prst="rect">
            <a:avLst/>
          </a:prstGeom>
          <a:noFill/>
        </p:spPr>
        <p:txBody>
          <a:bodyPr wrap="square" rtlCol="0">
            <a:spAutoFit/>
          </a:bodyPr>
          <a:lstStyle/>
          <a:p>
            <a:pPr>
              <a:buClr>
                <a:srgbClr val="C00000"/>
              </a:buClr>
            </a:pPr>
            <a:r>
              <a:rPr lang="en-US" sz="2400" b="1" dirty="0" smtClean="0">
                <a:solidFill>
                  <a:srgbClr val="002060"/>
                </a:solidFill>
                <a:latin typeface="Arial" pitchFamily="34" charset="0"/>
                <a:cs typeface="Arial" pitchFamily="34" charset="0"/>
              </a:rPr>
              <a:t>Posted: arXiv:1209.0757</a:t>
            </a:r>
            <a:endParaRPr lang="en-US" sz="800" b="1" dirty="0" smtClean="0">
              <a:solidFill>
                <a:srgbClr val="002060"/>
              </a:solidFill>
              <a:latin typeface="Arial" pitchFamily="34" charset="0"/>
              <a:cs typeface="Arial" pitchFamily="34" charset="0"/>
            </a:endParaRPr>
          </a:p>
        </p:txBody>
      </p:sp>
      <p:sp>
        <p:nvSpPr>
          <p:cNvPr id="14" name="Text Box 8"/>
          <p:cNvSpPr txBox="1">
            <a:spLocks noChangeArrowheads="1"/>
          </p:cNvSpPr>
          <p:nvPr/>
        </p:nvSpPr>
        <p:spPr bwMode="auto">
          <a:xfrm>
            <a:off x="235670" y="5589313"/>
            <a:ext cx="4499641" cy="833178"/>
          </a:xfrm>
          <a:prstGeom prst="rect">
            <a:avLst/>
          </a:prstGeom>
          <a:noFill/>
          <a:ln w="9525">
            <a:noFill/>
            <a:round/>
            <a:headEnd/>
            <a:tailEnd/>
          </a:ln>
          <a:effectLst/>
        </p:spPr>
        <p:txBody>
          <a:bodyPr wrap="square" lIns="90000" tIns="46800" rIns="90000" bIns="46800">
            <a:spAutoFit/>
          </a:bodyPr>
          <a:lstStyle/>
          <a:p>
            <a:pPr defTabSz="914400">
              <a:tabLst>
                <a:tab pos="723900" algn="l"/>
                <a:tab pos="1447800" algn="l"/>
              </a:tabLst>
            </a:pPr>
            <a:r>
              <a:rPr lang="en-US" sz="2400" dirty="0" smtClean="0">
                <a:solidFill>
                  <a:srgbClr val="000000"/>
                </a:solidFill>
                <a:latin typeface="Arial" pitchFamily="34" charset="0"/>
                <a:cs typeface="Arial" pitchFamily="34" charset="0"/>
              </a:rPr>
              <a:t>EIC white paper </a:t>
            </a:r>
          </a:p>
          <a:p>
            <a:pPr defTabSz="914400">
              <a:tabLst>
                <a:tab pos="723900" algn="l"/>
                <a:tab pos="1447800" algn="l"/>
              </a:tabLst>
            </a:pPr>
            <a:r>
              <a:rPr lang="en-US" sz="2400" dirty="0" smtClean="0">
                <a:solidFill>
                  <a:srgbClr val="000000"/>
                </a:solidFill>
                <a:latin typeface="Arial" pitchFamily="34" charset="0"/>
                <a:cs typeface="Arial" pitchFamily="34" charset="0"/>
              </a:rPr>
              <a:t>Posted: arXiv:1212.17010 (v2)</a:t>
            </a:r>
            <a:endParaRPr lang="en-US" sz="2400" dirty="0">
              <a:solidFill>
                <a:srgbClr val="000000"/>
              </a:solidFill>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517810" y="1499616"/>
            <a:ext cx="3124957" cy="4043518"/>
          </a:xfrm>
          <a:prstGeom prst="rect">
            <a:avLst/>
          </a:prstGeom>
          <a:noFill/>
          <a:ln w="9525">
            <a:noFill/>
            <a:miter lim="800000"/>
            <a:headEnd/>
            <a:tailEnd/>
          </a:ln>
        </p:spPr>
      </p:pic>
      <p:sp>
        <p:nvSpPr>
          <p:cNvPr id="16" name="TextBox 15"/>
          <p:cNvSpPr txBox="1"/>
          <p:nvPr/>
        </p:nvSpPr>
        <p:spPr>
          <a:xfrm>
            <a:off x="444658" y="828322"/>
            <a:ext cx="3322384" cy="646331"/>
          </a:xfrm>
          <a:prstGeom prst="rect">
            <a:avLst/>
          </a:prstGeom>
          <a:noFill/>
        </p:spPr>
        <p:txBody>
          <a:bodyPr wrap="none" rtlCol="0">
            <a:spAutoFit/>
          </a:bodyPr>
          <a:lstStyle/>
          <a:p>
            <a:r>
              <a:rPr lang="en-US" dirty="0" smtClean="0">
                <a:solidFill>
                  <a:srgbClr val="CC0099"/>
                </a:solidFill>
                <a:latin typeface="Arial" pitchFamily="34" charset="0"/>
                <a:cs typeface="Arial" pitchFamily="34" charset="0"/>
              </a:rPr>
              <a:t>WP Steering Committee: </a:t>
            </a:r>
            <a:r>
              <a:rPr lang="en-US" b="1" dirty="0" smtClean="0">
                <a:solidFill>
                  <a:srgbClr val="CC0099"/>
                </a:solidFill>
                <a:latin typeface="Arial" pitchFamily="34" charset="0"/>
                <a:cs typeface="Arial" pitchFamily="34" charset="0"/>
              </a:rPr>
              <a:t>Horn</a:t>
            </a:r>
          </a:p>
          <a:p>
            <a:r>
              <a:rPr lang="en-US" dirty="0">
                <a:solidFill>
                  <a:srgbClr val="CC0099"/>
                </a:solidFill>
                <a:latin typeface="Arial" pitchFamily="34" charset="0"/>
                <a:cs typeface="Arial" pitchFamily="34" charset="0"/>
              </a:rPr>
              <a:t>A</a:t>
            </a:r>
            <a:r>
              <a:rPr lang="en-US" dirty="0" smtClean="0">
                <a:solidFill>
                  <a:srgbClr val="CC0099"/>
                </a:solidFill>
                <a:latin typeface="Arial" pitchFamily="34" charset="0"/>
                <a:cs typeface="Arial" pitchFamily="34" charset="0"/>
              </a:rPr>
              <a:t>uthors: </a:t>
            </a:r>
            <a:r>
              <a:rPr lang="en-US" b="1" dirty="0" err="1" smtClean="0">
                <a:solidFill>
                  <a:srgbClr val="CC0099"/>
                </a:solidFill>
                <a:latin typeface="Arial" pitchFamily="34" charset="0"/>
                <a:cs typeface="Arial" pitchFamily="34" charset="0"/>
              </a:rPr>
              <a:t>Nadel-Turonski</a:t>
            </a:r>
            <a:r>
              <a:rPr lang="en-US" b="1" dirty="0" smtClean="0">
                <a:solidFill>
                  <a:srgbClr val="CC0099"/>
                </a:solidFill>
                <a:latin typeface="Arial" pitchFamily="34" charset="0"/>
                <a:cs typeface="Arial" pitchFamily="34" charset="0"/>
              </a:rPr>
              <a:t>, </a:t>
            </a:r>
            <a:r>
              <a:rPr lang="en-US" b="1" dirty="0" err="1" smtClean="0">
                <a:solidFill>
                  <a:srgbClr val="CC0099"/>
                </a:solidFill>
                <a:latin typeface="Arial" pitchFamily="34" charset="0"/>
                <a:cs typeface="Arial" pitchFamily="34" charset="0"/>
              </a:rPr>
              <a:t>Ent</a:t>
            </a:r>
            <a:endParaRPr lang="en-US" b="1" dirty="0">
              <a:solidFill>
                <a:srgbClr val="CC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MEIC Science and Conceptual Design</a:t>
            </a:r>
            <a:endParaRPr lang="en-US" sz="2800" b="1" dirty="0">
              <a:latin typeface="Arial" pitchFamily="34" charset="0"/>
              <a:cs typeface="Arial" pitchFamily="34" charset="0"/>
            </a:endParaRPr>
          </a:p>
        </p:txBody>
      </p:sp>
      <p:sp>
        <p:nvSpPr>
          <p:cNvPr id="66562" name="AutoShape 2" descr="https://zimbra.jlab.org/service/home/~/ScreenShot181.jpg?auth=co&amp;loc=en_US&amp;id=68918&amp;part=9"/>
          <p:cNvSpPr>
            <a:spLocks noChangeAspect="1" noChangeArrowheads="1"/>
          </p:cNvSpPr>
          <p:nvPr/>
        </p:nvSpPr>
        <p:spPr bwMode="auto">
          <a:xfrm>
            <a:off x="63500" y="-136525"/>
            <a:ext cx="9420225" cy="569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https://zimbra.jlab.org/service/home/~/ScreenShot181.jpg?auth=co&amp;loc=en_US&amp;id=68918&amp;part=9"/>
          <p:cNvSpPr>
            <a:spLocks noChangeAspect="1" noChangeArrowheads="1"/>
          </p:cNvSpPr>
          <p:nvPr/>
        </p:nvSpPr>
        <p:spPr bwMode="auto">
          <a:xfrm>
            <a:off x="63500" y="-136525"/>
            <a:ext cx="9420225" cy="569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6" name="AutoShape 6" descr="https://zimbra.jlab.org/service/home/~/ScreenShot181.jpg?auth=co&amp;loc=en_US&amp;id=68918&amp;part=9"/>
          <p:cNvSpPr>
            <a:spLocks noChangeAspect="1" noChangeArrowheads="1"/>
          </p:cNvSpPr>
          <p:nvPr/>
        </p:nvSpPr>
        <p:spPr bwMode="auto">
          <a:xfrm>
            <a:off x="63500" y="-136525"/>
            <a:ext cx="15544800" cy="9391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creenShot181.jpg"/>
          <p:cNvPicPr>
            <a:picLocks noChangeAspect="1"/>
          </p:cNvPicPr>
          <p:nvPr/>
        </p:nvPicPr>
        <p:blipFill>
          <a:blip r:embed="rId2"/>
          <a:stretch>
            <a:fillRect/>
          </a:stretch>
        </p:blipFill>
        <p:spPr>
          <a:xfrm>
            <a:off x="0" y="859250"/>
            <a:ext cx="9144000" cy="55245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141318" y="1076004"/>
            <a:ext cx="4560570" cy="1908810"/>
          </a:xfrm>
          <a:prstGeom prst="rect">
            <a:avLst/>
          </a:prstGeom>
          <a:noFill/>
          <a:ln w="9525">
            <a:noFill/>
            <a:miter lim="800000"/>
            <a:headEnd/>
            <a:tailEnd/>
          </a:ln>
        </p:spPr>
      </p:pic>
      <p:sp>
        <p:nvSpPr>
          <p:cNvPr id="8" name="TextBox 7"/>
          <p:cNvSpPr txBox="1"/>
          <p:nvPr/>
        </p:nvSpPr>
        <p:spPr>
          <a:xfrm>
            <a:off x="5459522" y="4573842"/>
            <a:ext cx="3684478" cy="1754326"/>
          </a:xfrm>
          <a:prstGeom prst="rect">
            <a:avLst/>
          </a:prstGeom>
          <a:solidFill>
            <a:schemeClr val="accent3"/>
          </a:solidFill>
        </p:spPr>
        <p:txBody>
          <a:bodyPr wrap="square" rtlCol="0">
            <a:spAutoFit/>
          </a:bodyPr>
          <a:lstStyle/>
          <a:p>
            <a:pPr>
              <a:buFont typeface="Arial" pitchFamily="34" charset="0"/>
              <a:buChar char="•"/>
            </a:pPr>
            <a:r>
              <a:rPr lang="en-US" dirty="0" smtClean="0">
                <a:solidFill>
                  <a:srgbClr val="CC0099"/>
                </a:solidFill>
                <a:latin typeface="Arial" pitchFamily="34" charset="0"/>
                <a:cs typeface="Arial" pitchFamily="34" charset="0"/>
              </a:rPr>
              <a:t> TMD &amp; GPD imaging science 	developed (</a:t>
            </a:r>
            <a:r>
              <a:rPr lang="en-US" b="1" dirty="0" smtClean="0">
                <a:solidFill>
                  <a:srgbClr val="CC0099"/>
                </a:solidFill>
                <a:latin typeface="Arial" pitchFamily="34" charset="0"/>
                <a:cs typeface="Arial" pitchFamily="34" charset="0"/>
              </a:rPr>
              <a:t>Chen, Horn, </a:t>
            </a:r>
            <a:r>
              <a:rPr lang="en-US" b="1" dirty="0" err="1" smtClean="0">
                <a:solidFill>
                  <a:srgbClr val="CC0099"/>
                </a:solidFill>
                <a:latin typeface="Arial" pitchFamily="34" charset="0"/>
                <a:cs typeface="Arial" pitchFamily="34" charset="0"/>
              </a:rPr>
              <a:t>Ent</a:t>
            </a:r>
            <a:r>
              <a:rPr lang="en-US" dirty="0" smtClean="0">
                <a:solidFill>
                  <a:srgbClr val="CC0099"/>
                </a:solidFill>
                <a:latin typeface="Arial" pitchFamily="34" charset="0"/>
                <a:cs typeface="Arial" pitchFamily="34" charset="0"/>
              </a:rPr>
              <a:t>)</a:t>
            </a:r>
          </a:p>
          <a:p>
            <a:pPr>
              <a:buFont typeface="Arial" pitchFamily="34" charset="0"/>
              <a:buChar char="•"/>
            </a:pPr>
            <a:r>
              <a:rPr lang="en-US" dirty="0" smtClean="0">
                <a:solidFill>
                  <a:srgbClr val="CC0099"/>
                </a:solidFill>
                <a:latin typeface="Arial" pitchFamily="34" charset="0"/>
                <a:cs typeface="Arial" pitchFamily="34" charset="0"/>
              </a:rPr>
              <a:t> </a:t>
            </a:r>
            <a:r>
              <a:rPr lang="en-US" dirty="0">
                <a:solidFill>
                  <a:srgbClr val="CC0099"/>
                </a:solidFill>
                <a:latin typeface="Arial" pitchFamily="34" charset="0"/>
                <a:cs typeface="Arial" pitchFamily="34" charset="0"/>
              </a:rPr>
              <a:t>Integrated detector &amp; interaction 	region developed</a:t>
            </a:r>
          </a:p>
          <a:p>
            <a:r>
              <a:rPr lang="en-US" dirty="0">
                <a:solidFill>
                  <a:srgbClr val="CC0099"/>
                </a:solidFill>
                <a:latin typeface="Arial" pitchFamily="34" charset="0"/>
                <a:cs typeface="Arial" pitchFamily="34" charset="0"/>
              </a:rPr>
              <a:t>	(</a:t>
            </a:r>
            <a:r>
              <a:rPr lang="en-US" b="1" dirty="0" err="1">
                <a:solidFill>
                  <a:srgbClr val="CC0099"/>
                </a:solidFill>
                <a:latin typeface="Arial" pitchFamily="34" charset="0"/>
                <a:cs typeface="Arial" pitchFamily="34" charset="0"/>
              </a:rPr>
              <a:t>Nadel-Turonski</a:t>
            </a:r>
            <a:r>
              <a:rPr lang="en-US" b="1" dirty="0">
                <a:solidFill>
                  <a:srgbClr val="CC0099"/>
                </a:solidFill>
                <a:latin typeface="Arial" pitchFamily="34" charset="0"/>
                <a:cs typeface="Arial" pitchFamily="34" charset="0"/>
              </a:rPr>
              <a:t>, </a:t>
            </a:r>
            <a:r>
              <a:rPr lang="en-US" b="1" dirty="0" err="1">
                <a:solidFill>
                  <a:srgbClr val="CC0099"/>
                </a:solidFill>
                <a:latin typeface="Arial" pitchFamily="34" charset="0"/>
                <a:cs typeface="Arial" pitchFamily="34" charset="0"/>
              </a:rPr>
              <a:t>Ent</a:t>
            </a:r>
            <a:r>
              <a:rPr lang="en-US" b="1" dirty="0">
                <a:solidFill>
                  <a:srgbClr val="CC0099"/>
                </a:solidFill>
                <a:latin typeface="Arial" pitchFamily="34" charset="0"/>
                <a:cs typeface="Arial" pitchFamily="34" charset="0"/>
              </a:rPr>
              <a:t>, Horn</a:t>
            </a:r>
            <a:r>
              <a:rPr lang="en-US" dirty="0" smtClean="0">
                <a:solidFill>
                  <a:srgbClr val="CC0099"/>
                </a:solidFill>
                <a:latin typeface="Arial" pitchFamily="34" charset="0"/>
                <a:cs typeface="Arial" pitchFamily="34" charset="0"/>
              </a:rPr>
              <a:t>)</a:t>
            </a:r>
          </a:p>
          <a:p>
            <a:pPr>
              <a:buFont typeface="Arial" pitchFamily="34" charset="0"/>
              <a:buChar char="•"/>
            </a:pPr>
            <a:r>
              <a:rPr lang="en-US" dirty="0" smtClean="0">
                <a:solidFill>
                  <a:srgbClr val="CC0099"/>
                </a:solidFill>
                <a:latin typeface="Arial" pitchFamily="34" charset="0"/>
                <a:cs typeface="Arial" pitchFamily="34" charset="0"/>
              </a:rPr>
              <a:t> DIRC R&amp;D (</a:t>
            </a:r>
            <a:r>
              <a:rPr lang="en-US" b="1" dirty="0" err="1" smtClean="0">
                <a:solidFill>
                  <a:srgbClr val="CC0099"/>
                </a:solidFill>
                <a:latin typeface="Arial" pitchFamily="34" charset="0"/>
                <a:cs typeface="Arial" pitchFamily="34" charset="0"/>
              </a:rPr>
              <a:t>Nadel-Turonski</a:t>
            </a:r>
            <a:r>
              <a:rPr lang="en-US" dirty="0" smtClean="0">
                <a:solidFill>
                  <a:srgbClr val="CC0099"/>
                </a:solidFill>
                <a:latin typeface="Arial" pitchFamily="34" charset="0"/>
                <a:cs typeface="Arial" pitchFamily="34" charset="0"/>
              </a:rPr>
              <a:t>)</a:t>
            </a:r>
            <a:endParaRPr lang="en-US" dirty="0">
              <a:solidFill>
                <a:srgbClr val="CC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2"/>
          <p:cNvSpPr txBox="1">
            <a:spLocks noChangeArrowheads="1"/>
          </p:cNvSpPr>
          <p:nvPr/>
        </p:nvSpPr>
        <p:spPr bwMode="auto">
          <a:xfrm>
            <a:off x="6044960" y="6400800"/>
            <a:ext cx="2746649" cy="338554"/>
          </a:xfrm>
          <a:prstGeom prst="rect">
            <a:avLst/>
          </a:prstGeom>
          <a:noFill/>
          <a:ln w="9525">
            <a:noFill/>
            <a:miter lim="800000"/>
            <a:headEnd/>
            <a:tailEnd/>
          </a:ln>
        </p:spPr>
        <p:txBody>
          <a:bodyPr wrap="none">
            <a:spAutoFit/>
          </a:bodyPr>
          <a:lstStyle/>
          <a:p>
            <a:r>
              <a:rPr lang="en-US" sz="1600" i="1" dirty="0">
                <a:latin typeface="Arial" pitchFamily="34" charset="0"/>
                <a:cs typeface="Arial" pitchFamily="34" charset="0"/>
              </a:rPr>
              <a:t>Rolf </a:t>
            </a:r>
            <a:r>
              <a:rPr lang="en-US" sz="1600" i="1" dirty="0" err="1">
                <a:latin typeface="Arial" pitchFamily="34" charset="0"/>
                <a:cs typeface="Arial" pitchFamily="34" charset="0"/>
              </a:rPr>
              <a:t>Ent</a:t>
            </a:r>
            <a:r>
              <a:rPr lang="en-US" sz="1600" i="1" dirty="0">
                <a:latin typeface="Arial" pitchFamily="34" charset="0"/>
                <a:cs typeface="Arial" pitchFamily="34" charset="0"/>
              </a:rPr>
              <a:t>, </a:t>
            </a:r>
            <a:r>
              <a:rPr lang="en-US" sz="1600" i="1" dirty="0" smtClean="0">
                <a:latin typeface="Arial" pitchFamily="34" charset="0"/>
                <a:cs typeface="Arial" pitchFamily="34" charset="0"/>
              </a:rPr>
              <a:t>MIT, </a:t>
            </a:r>
            <a:r>
              <a:rPr lang="en-US" sz="1600" i="1" dirty="0">
                <a:latin typeface="Arial" pitchFamily="34" charset="0"/>
                <a:cs typeface="Arial" pitchFamily="34" charset="0"/>
              </a:rPr>
              <a:t>Feb. </a:t>
            </a:r>
            <a:r>
              <a:rPr lang="en-US" sz="1600" i="1" dirty="0" smtClean="0">
                <a:latin typeface="Arial" pitchFamily="34" charset="0"/>
                <a:cs typeface="Arial" pitchFamily="34" charset="0"/>
              </a:rPr>
              <a:t>27, </a:t>
            </a:r>
            <a:r>
              <a:rPr lang="en-US" sz="1600" i="1" dirty="0">
                <a:latin typeface="Arial" pitchFamily="34" charset="0"/>
                <a:cs typeface="Arial" pitchFamily="34" charset="0"/>
              </a:rPr>
              <a:t>2012</a:t>
            </a:r>
          </a:p>
        </p:txBody>
      </p:sp>
      <p:sp>
        <p:nvSpPr>
          <p:cNvPr id="5" name="Content Placeholder 2"/>
          <p:cNvSpPr>
            <a:spLocks noGrp="1"/>
          </p:cNvSpPr>
          <p:nvPr>
            <p:ph idx="1"/>
          </p:nvPr>
        </p:nvSpPr>
        <p:spPr>
          <a:xfrm>
            <a:off x="114692" y="1820157"/>
            <a:ext cx="8991600" cy="3854777"/>
          </a:xfrm>
        </p:spPr>
        <p:txBody>
          <a:bodyPr/>
          <a:lstStyle/>
          <a:p>
            <a:pPr>
              <a:buClr>
                <a:srgbClr val="C00000"/>
              </a:buClr>
            </a:pPr>
            <a:r>
              <a:rPr lang="en-US" dirty="0" smtClean="0">
                <a:solidFill>
                  <a:srgbClr val="002060"/>
                </a:solidFill>
              </a:rPr>
              <a:t>Introduction				this talk</a:t>
            </a:r>
          </a:p>
          <a:p>
            <a:pPr lvl="2">
              <a:buClr>
                <a:srgbClr val="C00000"/>
              </a:buClr>
            </a:pPr>
            <a:r>
              <a:rPr lang="en-US" dirty="0" smtClean="0">
                <a:solidFill>
                  <a:srgbClr val="002060"/>
                </a:solidFill>
              </a:rPr>
              <a:t>Organization</a:t>
            </a:r>
          </a:p>
          <a:p>
            <a:pPr lvl="2">
              <a:buClr>
                <a:srgbClr val="C00000"/>
              </a:buClr>
            </a:pPr>
            <a:r>
              <a:rPr lang="en-US" dirty="0" smtClean="0">
                <a:solidFill>
                  <a:srgbClr val="002060"/>
                </a:solidFill>
              </a:rPr>
              <a:t>Publications and Invited Talks</a:t>
            </a:r>
          </a:p>
          <a:p>
            <a:pPr lvl="2">
              <a:buClr>
                <a:srgbClr val="C00000"/>
              </a:buClr>
            </a:pPr>
            <a:r>
              <a:rPr lang="en-US" dirty="0" smtClean="0">
                <a:solidFill>
                  <a:srgbClr val="002060"/>
                </a:solidFill>
              </a:rPr>
              <a:t>(Some) Accomplishments – Mainly Technical</a:t>
            </a:r>
          </a:p>
          <a:p>
            <a:pPr lvl="2">
              <a:buClr>
                <a:srgbClr val="C00000"/>
              </a:buClr>
            </a:pPr>
            <a:r>
              <a:rPr lang="en-US" dirty="0" smtClean="0">
                <a:solidFill>
                  <a:srgbClr val="002060"/>
                </a:solidFill>
              </a:rPr>
              <a:t>Medium-energy Electron Ion Collider</a:t>
            </a:r>
          </a:p>
          <a:p>
            <a:pPr>
              <a:buClr>
                <a:srgbClr val="C00000"/>
              </a:buClr>
            </a:pPr>
            <a:endParaRPr lang="en-US" dirty="0" smtClean="0">
              <a:solidFill>
                <a:srgbClr val="002060"/>
              </a:solidFill>
            </a:endParaRPr>
          </a:p>
          <a:p>
            <a:pPr>
              <a:buClr>
                <a:srgbClr val="C00000"/>
              </a:buClr>
            </a:pPr>
            <a:r>
              <a:rPr lang="en-US" dirty="0" smtClean="0">
                <a:solidFill>
                  <a:srgbClr val="002060"/>
                </a:solidFill>
              </a:rPr>
              <a:t>Nucleon Structure			</a:t>
            </a:r>
            <a:r>
              <a:rPr lang="en-US" dirty="0" err="1" smtClean="0">
                <a:solidFill>
                  <a:srgbClr val="002060"/>
                </a:solidFill>
              </a:rPr>
              <a:t>Patrizia</a:t>
            </a:r>
            <a:r>
              <a:rPr lang="en-US" dirty="0" smtClean="0">
                <a:solidFill>
                  <a:srgbClr val="002060"/>
                </a:solidFill>
              </a:rPr>
              <a:t> Rossi</a:t>
            </a:r>
          </a:p>
          <a:p>
            <a:pPr>
              <a:buClr>
                <a:srgbClr val="C00000"/>
              </a:buClr>
            </a:pPr>
            <a:r>
              <a:rPr lang="en-US" dirty="0" smtClean="0">
                <a:solidFill>
                  <a:srgbClr val="002060"/>
                </a:solidFill>
              </a:rPr>
              <a:t>Nuclear Structure/QCD and Nuclei	Douglas </a:t>
            </a:r>
            <a:r>
              <a:rPr lang="en-US" dirty="0" err="1" smtClean="0">
                <a:solidFill>
                  <a:srgbClr val="002060"/>
                </a:solidFill>
              </a:rPr>
              <a:t>Higinbotham</a:t>
            </a:r>
            <a:endParaRPr lang="en-US" dirty="0" smtClean="0">
              <a:solidFill>
                <a:srgbClr val="002060"/>
              </a:solidFill>
            </a:endParaRPr>
          </a:p>
          <a:p>
            <a:pPr>
              <a:buClr>
                <a:srgbClr val="C00000"/>
              </a:buClr>
            </a:pPr>
            <a:r>
              <a:rPr lang="en-US" dirty="0" smtClean="0">
                <a:solidFill>
                  <a:srgbClr val="002060"/>
                </a:solidFill>
              </a:rPr>
              <a:t>SM Tests/BSM Searches		Roger </a:t>
            </a:r>
            <a:r>
              <a:rPr lang="en-US" dirty="0" err="1" smtClean="0">
                <a:solidFill>
                  <a:srgbClr val="002060"/>
                </a:solidFill>
              </a:rPr>
              <a:t>Carlini</a:t>
            </a:r>
            <a:endParaRPr lang="en-US" dirty="0" smtClean="0">
              <a:solidFill>
                <a:srgbClr val="002060"/>
              </a:solidFill>
            </a:endParaRPr>
          </a:p>
        </p:txBody>
      </p:sp>
      <p:sp>
        <p:nvSpPr>
          <p:cNvPr id="7" name="Text Box 5"/>
          <p:cNvSpPr txBox="1">
            <a:spLocks noChangeArrowheads="1"/>
          </p:cNvSpPr>
          <p:nvPr/>
        </p:nvSpPr>
        <p:spPr bwMode="auto">
          <a:xfrm>
            <a:off x="152400" y="762000"/>
            <a:ext cx="8839200" cy="58477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3200" b="1" dirty="0" smtClean="0">
                <a:solidFill>
                  <a:srgbClr val="000000"/>
                </a:solidFill>
                <a:latin typeface="Arial" charset="0"/>
                <a:cs typeface="Arial" charset="0"/>
              </a:rPr>
              <a:t>Outline Jefferson Lab Presentations</a:t>
            </a:r>
            <a:endParaRPr lang="en-US" sz="3200" b="1" dirty="0">
              <a:solidFill>
                <a:srgbClr val="000000"/>
              </a:solidFill>
              <a:latin typeface="Arial" charset="0"/>
              <a:cs typeface="Arial" charset="0"/>
            </a:endParaRPr>
          </a:p>
        </p:txBody>
      </p:sp>
    </p:spTree>
    <p:extLst>
      <p:ext uri="{BB962C8B-B14F-4D97-AF65-F5344CB8AC3E}">
        <p14:creationId xmlns:p14="http://schemas.microsoft.com/office/powerpoint/2010/main" val="1095529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Jefferson Lab Introduction - Summary</a:t>
            </a:r>
            <a:endParaRPr lang="en-US" sz="2800" b="1" dirty="0">
              <a:latin typeface="Arial" pitchFamily="34" charset="0"/>
              <a:cs typeface="Arial" pitchFamily="34" charset="0"/>
            </a:endParaRPr>
          </a:p>
        </p:txBody>
      </p:sp>
      <p:sp>
        <p:nvSpPr>
          <p:cNvPr id="3" name="TextBox 2"/>
          <p:cNvSpPr txBox="1"/>
          <p:nvPr/>
        </p:nvSpPr>
        <p:spPr>
          <a:xfrm>
            <a:off x="158497" y="804672"/>
            <a:ext cx="8839200" cy="5632311"/>
          </a:xfrm>
          <a:prstGeom prst="rect">
            <a:avLst/>
          </a:prstGeom>
          <a:noFill/>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a:t>
            </a:r>
            <a:r>
              <a:rPr lang="en-US" dirty="0" smtClean="0">
                <a:latin typeface="Arial" pitchFamily="34" charset="0"/>
                <a:cs typeface="Arial" pitchFamily="34" charset="0"/>
              </a:rPr>
              <a:t>ctive research component of </a:t>
            </a:r>
            <a:r>
              <a:rPr lang="en-US" dirty="0" err="1" smtClean="0">
                <a:latin typeface="Arial" pitchFamily="34" charset="0"/>
                <a:cs typeface="Arial" pitchFamily="34" charset="0"/>
              </a:rPr>
              <a:t>JLab</a:t>
            </a:r>
            <a:r>
              <a:rPr lang="en-US" dirty="0" smtClean="0">
                <a:latin typeface="Arial" pitchFamily="34" charset="0"/>
                <a:cs typeface="Arial" pitchFamily="34" charset="0"/>
              </a:rPr>
              <a:t> staff scientists balancing support duties and highly-visible research, covering four main areas:</a:t>
            </a:r>
          </a:p>
          <a:p>
            <a:pPr marL="1200150" lvl="2" indent="-285750">
              <a:buFontTx/>
              <a:buChar char="-"/>
            </a:pPr>
            <a:r>
              <a:rPr lang="en-US" dirty="0" smtClean="0">
                <a:latin typeface="Arial" pitchFamily="34" charset="0"/>
                <a:cs typeface="Arial" pitchFamily="34" charset="0"/>
              </a:rPr>
              <a:t>Nucleon structure (including hadron spectroscopy)</a:t>
            </a:r>
          </a:p>
          <a:p>
            <a:pPr marL="1200150" lvl="2" indent="-285750">
              <a:buFontTx/>
              <a:buChar char="-"/>
            </a:pPr>
            <a:r>
              <a:rPr lang="en-US" dirty="0" smtClean="0">
                <a:latin typeface="Arial" pitchFamily="34" charset="0"/>
                <a:cs typeface="Arial" pitchFamily="34" charset="0"/>
              </a:rPr>
              <a:t>Nuclear structure/QCD and nuclei</a:t>
            </a:r>
          </a:p>
          <a:p>
            <a:pPr marL="1200150" lvl="2" indent="-285750">
              <a:buFontTx/>
              <a:buChar char="-"/>
            </a:pPr>
            <a:r>
              <a:rPr lang="en-US" dirty="0" smtClean="0">
                <a:latin typeface="Arial" pitchFamily="34" charset="0"/>
                <a:cs typeface="Arial" pitchFamily="34" charset="0"/>
              </a:rPr>
              <a:t>Standard Model tests/Beyond the Standard Model Searches</a:t>
            </a:r>
          </a:p>
          <a:p>
            <a:pPr marL="1200150" lvl="2" indent="-285750">
              <a:buFontTx/>
              <a:buChar char="-"/>
            </a:pPr>
            <a:r>
              <a:rPr lang="en-US" dirty="0" smtClean="0">
                <a:latin typeface="Arial" pitchFamily="34" charset="0"/>
                <a:cs typeface="Arial" pitchFamily="34" charset="0"/>
              </a:rPr>
              <a:t>Technical accomplishments</a:t>
            </a:r>
          </a:p>
          <a:p>
            <a:pPr marL="285750" indent="-285750">
              <a:buFont typeface="Arial" pitchFamily="34" charset="0"/>
              <a:buChar char="•"/>
            </a:pPr>
            <a:r>
              <a:rPr lang="en-US" dirty="0" smtClean="0">
                <a:latin typeface="Arial" pitchFamily="34" charset="0"/>
                <a:cs typeface="Arial" pitchFamily="34" charset="0"/>
              </a:rPr>
              <a:t>Group structure organized around four groups/Halls, with Hall D group still ramping up and concentrating on Hall D construction efforts</a:t>
            </a:r>
          </a:p>
          <a:p>
            <a:pPr marL="285750" indent="-285750">
              <a:buFont typeface="Arial" pitchFamily="34" charset="0"/>
              <a:buChar char="•"/>
            </a:pPr>
            <a:r>
              <a:rPr lang="en-US" dirty="0" err="1" smtClean="0">
                <a:latin typeface="Arial" pitchFamily="34" charset="0"/>
                <a:cs typeface="Arial" pitchFamily="34" charset="0"/>
              </a:rPr>
              <a:t>JLab</a:t>
            </a:r>
            <a:r>
              <a:rPr lang="en-US" dirty="0" smtClean="0">
                <a:latin typeface="Arial" pitchFamily="34" charset="0"/>
                <a:cs typeface="Arial" pitchFamily="34" charset="0"/>
              </a:rPr>
              <a:t> staff scientists are more often than not spokesperson of experiments, or play a well-recognized role in coordination or analysis within the collaborations.</a:t>
            </a:r>
          </a:p>
          <a:p>
            <a:pPr marL="285750" indent="-285750">
              <a:buFont typeface="Arial" pitchFamily="34" charset="0"/>
              <a:buChar char="•"/>
            </a:pPr>
            <a:r>
              <a:rPr lang="en-US" dirty="0">
                <a:latin typeface="Arial" pitchFamily="34" charset="0"/>
                <a:cs typeface="Arial" pitchFamily="34" charset="0"/>
              </a:rPr>
              <a:t>R</a:t>
            </a:r>
            <a:r>
              <a:rPr lang="en-US" dirty="0" smtClean="0">
                <a:latin typeface="Arial" pitchFamily="34" charset="0"/>
                <a:cs typeface="Arial" pitchFamily="34" charset="0"/>
              </a:rPr>
              <a:t>esearch topics have been spearheaded by </a:t>
            </a:r>
            <a:r>
              <a:rPr lang="en-US" dirty="0" err="1" smtClean="0">
                <a:latin typeface="Arial" pitchFamily="34" charset="0"/>
                <a:cs typeface="Arial" pitchFamily="34" charset="0"/>
              </a:rPr>
              <a:t>JLab</a:t>
            </a:r>
            <a:r>
              <a:rPr lang="en-US" dirty="0" smtClean="0">
                <a:latin typeface="Arial" pitchFamily="34" charset="0"/>
                <a:cs typeface="Arial" pitchFamily="34" charset="0"/>
              </a:rPr>
              <a:t> staff, with follow-up at international facilities such as COMPASS/CERN (flavor dependence of average transverse momentum widths) and MESA/Mainz (</a:t>
            </a:r>
            <a:r>
              <a:rPr lang="en-US" dirty="0" err="1" smtClean="0">
                <a:latin typeface="Arial" pitchFamily="34" charset="0"/>
                <a:cs typeface="Arial" pitchFamily="34" charset="0"/>
              </a:rPr>
              <a:t>DarkLight</a:t>
            </a:r>
            <a:r>
              <a:rPr lang="en-US" dirty="0" smtClean="0">
                <a:latin typeface="Arial" pitchFamily="34" charset="0"/>
                <a:cs typeface="Arial" pitchFamily="34" charset="0"/>
              </a:rPr>
              <a:t> and </a:t>
            </a:r>
            <a:r>
              <a:rPr lang="en-US" dirty="0" err="1" smtClean="0">
                <a:latin typeface="Arial" pitchFamily="34" charset="0"/>
                <a:cs typeface="Arial" pitchFamily="34" charset="0"/>
              </a:rPr>
              <a:t>Qweak</a:t>
            </a:r>
            <a:r>
              <a:rPr lang="en-US" dirty="0" smtClean="0">
                <a:latin typeface="Arial" pitchFamily="34" charset="0"/>
                <a:cs typeface="Arial" pitchFamily="34" charset="0"/>
              </a:rPr>
              <a:t>).</a:t>
            </a:r>
          </a:p>
          <a:p>
            <a:pPr marL="285750" indent="-285750">
              <a:buFont typeface="Arial" pitchFamily="34" charset="0"/>
              <a:buChar char="•"/>
            </a:pPr>
            <a:r>
              <a:rPr lang="en-US" dirty="0" smtClean="0">
                <a:latin typeface="Arial" pitchFamily="34" charset="0"/>
                <a:cs typeface="Arial" pitchFamily="34" charset="0"/>
              </a:rPr>
              <a:t>Typical presence of users to staff on site is ratio of 3:1, with roughly one of each 3 users representing the international user community.</a:t>
            </a:r>
          </a:p>
          <a:p>
            <a:pPr marL="285750" indent="-285750">
              <a:buFont typeface="Arial" pitchFamily="34" charset="0"/>
              <a:buChar char="•"/>
            </a:pPr>
            <a:r>
              <a:rPr lang="en-US" dirty="0" smtClean="0">
                <a:latin typeface="Arial" pitchFamily="34" charset="0"/>
                <a:cs typeface="Arial" pitchFamily="34" charset="0"/>
              </a:rPr>
              <a:t>Large education component of multiple students in highly collaborative nature with user community</a:t>
            </a:r>
          </a:p>
          <a:p>
            <a:pPr marL="285750" indent="-285750">
              <a:buFont typeface="Arial" pitchFamily="34" charset="0"/>
              <a:buChar char="•"/>
            </a:pPr>
            <a:r>
              <a:rPr lang="en-US" dirty="0" smtClean="0">
                <a:latin typeface="Arial" pitchFamily="34" charset="0"/>
                <a:cs typeface="Arial" pitchFamily="34" charset="0"/>
              </a:rPr>
              <a:t>Visible and first-ever technical developments, such as the development of a radial TPC based on GEMs, the use of Silicon PMs, a world record high-power cryogenic target, and polarized </a:t>
            </a:r>
            <a:r>
              <a:rPr lang="en-US" dirty="0" err="1" smtClean="0">
                <a:latin typeface="Arial" pitchFamily="34" charset="0"/>
                <a:cs typeface="Arial" pitchFamily="34" charset="0"/>
              </a:rPr>
              <a:t>HDIce</a:t>
            </a:r>
            <a:r>
              <a:rPr lang="en-US" dirty="0" smtClean="0">
                <a:latin typeface="Arial" pitchFamily="34" charset="0"/>
                <a:cs typeface="Arial" pitchFamily="34" charset="0"/>
              </a:rPr>
              <a:t> and 3He targets.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Evaluation Criteria</a:t>
            </a:r>
            <a:endParaRPr lang="en-US" sz="2800" b="1" dirty="0">
              <a:latin typeface="Arial" pitchFamily="34" charset="0"/>
              <a:cs typeface="Arial" pitchFamily="34" charset="0"/>
            </a:endParaRPr>
          </a:p>
        </p:txBody>
      </p:sp>
      <p:sp>
        <p:nvSpPr>
          <p:cNvPr id="3" name="TextBox 2"/>
          <p:cNvSpPr txBox="1"/>
          <p:nvPr/>
        </p:nvSpPr>
        <p:spPr>
          <a:xfrm>
            <a:off x="187891" y="799805"/>
            <a:ext cx="8718116" cy="5632311"/>
          </a:xfrm>
          <a:prstGeom prst="rect">
            <a:avLst/>
          </a:prstGeom>
          <a:noFill/>
        </p:spPr>
        <p:txBody>
          <a:bodyPr wrap="square" rtlCol="0">
            <a:spAutoFit/>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1</a:t>
            </a:r>
            <a:r>
              <a:rPr lang="en-US" dirty="0">
                <a:latin typeface="Arial" pitchFamily="34" charset="0"/>
                <a:cs typeface="Arial" pitchFamily="34" charset="0"/>
              </a:rPr>
              <a:t>.	Assess the significance and merit of the group’s research, in the context of </a:t>
            </a:r>
            <a:r>
              <a:rPr lang="en-US" dirty="0" smtClean="0">
                <a:latin typeface="Arial" pitchFamily="34" charset="0"/>
                <a:cs typeface="Arial" pitchFamily="34" charset="0"/>
              </a:rPr>
              <a:t>	present </a:t>
            </a:r>
            <a:r>
              <a:rPr lang="en-US" dirty="0">
                <a:latin typeface="Arial" pitchFamily="34" charset="0"/>
                <a:cs typeface="Arial" pitchFamily="34" charset="0"/>
              </a:rPr>
              <a:t>and emerging research directions within nuclear physics.</a:t>
            </a:r>
          </a:p>
          <a:p>
            <a:endParaRPr lang="en-US" dirty="0">
              <a:latin typeface="Arial" pitchFamily="34" charset="0"/>
              <a:cs typeface="Arial" pitchFamily="34" charset="0"/>
            </a:endParaRPr>
          </a:p>
          <a:p>
            <a:r>
              <a:rPr lang="en-US" dirty="0">
                <a:latin typeface="Arial" pitchFamily="34" charset="0"/>
                <a:cs typeface="Arial" pitchFamily="34" charset="0"/>
              </a:rPr>
              <a:t>2.	Assess the group’s future prospects for achieving scientific excellence, based </a:t>
            </a:r>
            <a:r>
              <a:rPr lang="en-US" dirty="0" smtClean="0">
                <a:latin typeface="Arial" pitchFamily="34" charset="0"/>
                <a:cs typeface="Arial" pitchFamily="34" charset="0"/>
              </a:rPr>
              <a:t>	on </a:t>
            </a:r>
            <a:r>
              <a:rPr lang="en-US" dirty="0">
                <a:latin typeface="Arial" pitchFamily="34" charset="0"/>
                <a:cs typeface="Arial" pitchFamily="34" charset="0"/>
              </a:rPr>
              <a:t>its past achievements and the vigor and focus of the group members.</a:t>
            </a:r>
          </a:p>
          <a:p>
            <a:endParaRPr lang="en-US" dirty="0">
              <a:latin typeface="Arial" pitchFamily="34" charset="0"/>
              <a:cs typeface="Arial" pitchFamily="34" charset="0"/>
            </a:endParaRPr>
          </a:p>
          <a:p>
            <a:r>
              <a:rPr lang="en-US" dirty="0">
                <a:latin typeface="Arial" pitchFamily="34" charset="0"/>
                <a:cs typeface="Arial" pitchFamily="34" charset="0"/>
              </a:rPr>
              <a:t>3.	Assess the scientific productivity of each group, including any specific strengths </a:t>
            </a:r>
            <a:r>
              <a:rPr lang="en-US" dirty="0" smtClean="0">
                <a:latin typeface="Arial" pitchFamily="34" charset="0"/>
                <a:cs typeface="Arial" pitchFamily="34" charset="0"/>
              </a:rPr>
              <a:t>	and </a:t>
            </a:r>
            <a:r>
              <a:rPr lang="en-US" dirty="0">
                <a:latin typeface="Arial" pitchFamily="34" charset="0"/>
                <a:cs typeface="Arial" pitchFamily="34" charset="0"/>
              </a:rPr>
              <a:t>weaknesses.   </a:t>
            </a:r>
          </a:p>
          <a:p>
            <a:endParaRPr lang="en-US" dirty="0">
              <a:latin typeface="Arial" pitchFamily="34" charset="0"/>
              <a:cs typeface="Arial" pitchFamily="34" charset="0"/>
            </a:endParaRPr>
          </a:p>
          <a:p>
            <a:r>
              <a:rPr lang="en-US" dirty="0">
                <a:latin typeface="Arial" pitchFamily="34" charset="0"/>
                <a:cs typeface="Arial" pitchFamily="34" charset="0"/>
              </a:rPr>
              <a:t>4.	Evaluate the impact of the group’s scientific research effort nationally and </a:t>
            </a:r>
            <a:r>
              <a:rPr lang="en-US" dirty="0" smtClean="0">
                <a:latin typeface="Arial" pitchFamily="34" charset="0"/>
                <a:cs typeface="Arial" pitchFamily="34" charset="0"/>
              </a:rPr>
              <a:t>	internationally</a:t>
            </a:r>
            <a:r>
              <a:rPr lang="en-US" dirty="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5.	Assess the effectiveness of the group in training the next generation of </a:t>
            </a:r>
            <a:r>
              <a:rPr lang="en-US" dirty="0" smtClean="0">
                <a:latin typeface="Arial" pitchFamily="34" charset="0"/>
                <a:cs typeface="Arial" pitchFamily="34" charset="0"/>
              </a:rPr>
              <a:t>	scientists</a:t>
            </a:r>
            <a:r>
              <a:rPr lang="en-US" dirty="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6.	Identify particular strengths of each group, such as scientific leadership, </a:t>
            </a:r>
            <a:r>
              <a:rPr lang="en-US" dirty="0" smtClean="0">
                <a:latin typeface="Arial" pitchFamily="34" charset="0"/>
                <a:cs typeface="Arial" pitchFamily="34" charset="0"/>
              </a:rPr>
              <a:t>	technical </a:t>
            </a:r>
            <a:r>
              <a:rPr lang="en-US" dirty="0">
                <a:latin typeface="Arial" pitchFamily="34" charset="0"/>
                <a:cs typeface="Arial" pitchFamily="34" charset="0"/>
              </a:rPr>
              <a:t>leadership, development of innovative concepts or instruments, </a:t>
            </a:r>
            <a:r>
              <a:rPr lang="en-US" dirty="0" smtClean="0">
                <a:latin typeface="Arial" pitchFamily="34" charset="0"/>
                <a:cs typeface="Arial" pitchFamily="34" charset="0"/>
              </a:rPr>
              <a:t>	maintenance </a:t>
            </a:r>
            <a:r>
              <a:rPr lang="en-US" dirty="0">
                <a:latin typeface="Arial" pitchFamily="34" charset="0"/>
                <a:cs typeface="Arial" pitchFamily="34" charset="0"/>
              </a:rPr>
              <a:t>of unusual skills, or crucial inputs into collaborative efforts.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453908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7568"/>
            <a:ext cx="9144000"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Jefferson Lab – Medium Energy Comparative Research Review Summary</a:t>
            </a:r>
            <a:endParaRPr lang="en-US" sz="2000" b="1" dirty="0">
              <a:latin typeface="Arial" pitchFamily="34" charset="0"/>
              <a:cs typeface="Arial" pitchFamily="34" charset="0"/>
            </a:endParaRPr>
          </a:p>
        </p:txBody>
      </p:sp>
      <p:sp>
        <p:nvSpPr>
          <p:cNvPr id="3" name="TextBox 2"/>
          <p:cNvSpPr txBox="1"/>
          <p:nvPr/>
        </p:nvSpPr>
        <p:spPr>
          <a:xfrm>
            <a:off x="175699" y="543773"/>
            <a:ext cx="8718116" cy="6524863"/>
          </a:xfrm>
          <a:prstGeom prst="rect">
            <a:avLst/>
          </a:prstGeom>
          <a:noFill/>
        </p:spPr>
        <p:txBody>
          <a:bodyPr wrap="square" rtlCol="0">
            <a:spAutoFit/>
          </a:bodyPr>
          <a:lstStyle/>
          <a:p>
            <a:endParaRPr lang="en-US" dirty="0" smtClean="0">
              <a:latin typeface="Arial" pitchFamily="34" charset="0"/>
              <a:cs typeface="Arial" pitchFamily="34" charset="0"/>
            </a:endParaRPr>
          </a:p>
          <a:p>
            <a:pPr marL="342900" indent="-342900">
              <a:buAutoNum type="arabicPeriod"/>
            </a:pPr>
            <a:r>
              <a:rPr lang="en-US" dirty="0" err="1" smtClean="0">
                <a:latin typeface="Arial" pitchFamily="34" charset="0"/>
                <a:cs typeface="Arial" pitchFamily="34" charset="0"/>
              </a:rPr>
              <a:t>JLab</a:t>
            </a:r>
            <a:r>
              <a:rPr lang="en-US" dirty="0" smtClean="0">
                <a:latin typeface="Arial" pitchFamily="34" charset="0"/>
                <a:cs typeface="Arial" pitchFamily="34" charset="0"/>
              </a:rPr>
              <a:t> staff scientists provide both leadership and support for outstanding and innovative research in </a:t>
            </a:r>
            <a:r>
              <a:rPr lang="en-US" dirty="0" err="1" smtClean="0">
                <a:latin typeface="Arial" pitchFamily="34" charset="0"/>
                <a:cs typeface="Arial" pitchFamily="34" charset="0"/>
              </a:rPr>
              <a:t>hadronic</a:t>
            </a:r>
            <a:r>
              <a:rPr lang="en-US" dirty="0" smtClean="0">
                <a:latin typeface="Arial" pitchFamily="34" charset="0"/>
                <a:cs typeface="Arial" pitchFamily="34" charset="0"/>
              </a:rPr>
              <a:t> physics, nuclear </a:t>
            </a:r>
            <a:r>
              <a:rPr lang="en-US" dirty="0" smtClean="0">
                <a:latin typeface="Arial" pitchFamily="34" charset="0"/>
                <a:cs typeface="Arial" pitchFamily="34" charset="0"/>
              </a:rPr>
              <a:t>structure/QCD and nuclei </a:t>
            </a:r>
            <a:r>
              <a:rPr lang="en-US" dirty="0" smtClean="0">
                <a:latin typeface="Arial" pitchFamily="34" charset="0"/>
                <a:cs typeface="Arial" pitchFamily="34" charset="0"/>
              </a:rPr>
              <a:t>physics, and the search for physics beyond the Standard Model. </a:t>
            </a:r>
            <a:endParaRPr lang="en-US" dirty="0">
              <a:latin typeface="Arial" pitchFamily="34" charset="0"/>
              <a:cs typeface="Arial" pitchFamily="34" charset="0"/>
            </a:endParaRPr>
          </a:p>
          <a:p>
            <a:endParaRPr lang="en-US" sz="800" dirty="0">
              <a:latin typeface="Arial" pitchFamily="34" charset="0"/>
              <a:cs typeface="Arial" pitchFamily="34" charset="0"/>
            </a:endParaRPr>
          </a:p>
          <a:p>
            <a:pPr marL="342900" indent="-342900">
              <a:buAutoNum type="arabicPeriod" startAt="2"/>
            </a:pPr>
            <a:r>
              <a:rPr lang="en-US" dirty="0" smtClean="0">
                <a:latin typeface="Arial" pitchFamily="34" charset="0"/>
                <a:cs typeface="Arial" pitchFamily="34" charset="0"/>
              </a:rPr>
              <a:t>Based on </a:t>
            </a:r>
            <a:r>
              <a:rPr lang="en-US" dirty="0">
                <a:latin typeface="Arial" pitchFamily="34" charset="0"/>
                <a:cs typeface="Arial" pitchFamily="34" charset="0"/>
              </a:rPr>
              <a:t>b</a:t>
            </a:r>
            <a:r>
              <a:rPr lang="en-US" dirty="0" smtClean="0">
                <a:latin typeface="Arial" pitchFamily="34" charset="0"/>
                <a:cs typeface="Arial" pitchFamily="34" charset="0"/>
              </a:rPr>
              <a:t>oth the past </a:t>
            </a:r>
            <a:r>
              <a:rPr lang="en-US" dirty="0">
                <a:latin typeface="Arial" pitchFamily="34" charset="0"/>
                <a:cs typeface="Arial" pitchFamily="34" charset="0"/>
              </a:rPr>
              <a:t>achievements </a:t>
            </a:r>
            <a:r>
              <a:rPr lang="en-US" dirty="0" smtClean="0">
                <a:latin typeface="Arial" pitchFamily="34" charset="0"/>
                <a:cs typeface="Arial" pitchFamily="34" charset="0"/>
              </a:rPr>
              <a:t>of these scientists and </a:t>
            </a:r>
            <a:r>
              <a:rPr lang="en-US" dirty="0">
                <a:latin typeface="Arial" pitchFamily="34" charset="0"/>
                <a:cs typeface="Arial" pitchFamily="34" charset="0"/>
              </a:rPr>
              <a:t>the </a:t>
            </a:r>
            <a:r>
              <a:rPr lang="en-US" dirty="0" smtClean="0">
                <a:latin typeface="Arial" pitchFamily="34" charset="0"/>
                <a:cs typeface="Arial" pitchFamily="34" charset="0"/>
              </a:rPr>
              <a:t>exciting upcoming 12 </a:t>
            </a:r>
            <a:r>
              <a:rPr lang="en-US" dirty="0" err="1" smtClean="0">
                <a:latin typeface="Arial" pitchFamily="34" charset="0"/>
                <a:cs typeface="Arial" pitchFamily="34" charset="0"/>
              </a:rPr>
              <a:t>GeV</a:t>
            </a:r>
            <a:r>
              <a:rPr lang="en-US" dirty="0" smtClean="0">
                <a:latin typeface="Arial" pitchFamily="34" charset="0"/>
                <a:cs typeface="Arial" pitchFamily="34" charset="0"/>
              </a:rPr>
              <a:t> research directions, the prospects for continuing this leadership and defining research directions </a:t>
            </a:r>
            <a:r>
              <a:rPr lang="en-US" dirty="0" smtClean="0">
                <a:latin typeface="Arial" pitchFamily="34" charset="0"/>
                <a:cs typeface="Arial" pitchFamily="34" charset="0"/>
              </a:rPr>
              <a:t>(such as for EIC) </a:t>
            </a:r>
            <a:r>
              <a:rPr lang="en-US" dirty="0" smtClean="0">
                <a:latin typeface="Arial" pitchFamily="34" charset="0"/>
                <a:cs typeface="Arial" pitchFamily="34" charset="0"/>
              </a:rPr>
              <a:t>are</a:t>
            </a:r>
            <a:r>
              <a:rPr lang="en-US" dirty="0" smtClean="0">
                <a:latin typeface="Arial" pitchFamily="34" charset="0"/>
                <a:cs typeface="Arial" pitchFamily="34" charset="0"/>
              </a:rPr>
              <a:t> </a:t>
            </a:r>
            <a:r>
              <a:rPr lang="en-US" dirty="0" smtClean="0">
                <a:latin typeface="Arial" pitchFamily="34" charset="0"/>
                <a:cs typeface="Arial" pitchFamily="34" charset="0"/>
              </a:rPr>
              <a:t>outstanding.</a:t>
            </a:r>
            <a:endParaRPr lang="en-US" dirty="0">
              <a:latin typeface="Arial" pitchFamily="34" charset="0"/>
              <a:cs typeface="Arial" pitchFamily="34" charset="0"/>
            </a:endParaRPr>
          </a:p>
          <a:p>
            <a:endParaRPr lang="en-US" sz="800" dirty="0">
              <a:latin typeface="Arial" pitchFamily="34" charset="0"/>
              <a:cs typeface="Arial" pitchFamily="34" charset="0"/>
            </a:endParaRPr>
          </a:p>
          <a:p>
            <a:pPr marL="342900" indent="-342900">
              <a:buAutoNum type="arabicPeriod" startAt="3"/>
            </a:pPr>
            <a:r>
              <a:rPr lang="en-US" dirty="0" err="1" smtClean="0">
                <a:latin typeface="Arial" pitchFamily="34" charset="0"/>
                <a:cs typeface="Arial" pitchFamily="34" charset="0"/>
              </a:rPr>
              <a:t>JLab</a:t>
            </a:r>
            <a:r>
              <a:rPr lang="en-US" dirty="0" smtClean="0">
                <a:latin typeface="Arial" pitchFamily="34" charset="0"/>
                <a:cs typeface="Arial" pitchFamily="34" charset="0"/>
              </a:rPr>
              <a:t> staff has exhibited a healthy scientific productivity in terms of refereed and contributed papers, as also independently evidenced  by an </a:t>
            </a:r>
            <a:r>
              <a:rPr lang="en-US" dirty="0">
                <a:latin typeface="Arial" pitchFamily="34" charset="0"/>
                <a:cs typeface="Arial" pitchFamily="34" charset="0"/>
              </a:rPr>
              <a:t>E</a:t>
            </a:r>
            <a:r>
              <a:rPr lang="en-US" dirty="0" smtClean="0">
                <a:latin typeface="Arial" pitchFamily="34" charset="0"/>
                <a:cs typeface="Arial" pitchFamily="34" charset="0"/>
              </a:rPr>
              <a:t>arly Career Award and three recent APS Fellowships.</a:t>
            </a:r>
            <a:endParaRPr lang="en-US" dirty="0">
              <a:latin typeface="Arial" pitchFamily="34" charset="0"/>
              <a:cs typeface="Arial" pitchFamily="34" charset="0"/>
            </a:endParaRPr>
          </a:p>
          <a:p>
            <a:endParaRPr lang="en-US" sz="800" dirty="0">
              <a:latin typeface="Arial" pitchFamily="34" charset="0"/>
              <a:cs typeface="Arial" pitchFamily="34" charset="0"/>
            </a:endParaRPr>
          </a:p>
          <a:p>
            <a:pPr marL="342900" indent="-342900">
              <a:buAutoNum type="arabicPeriod" startAt="4"/>
            </a:pPr>
            <a:r>
              <a:rPr lang="en-US" dirty="0" err="1" smtClean="0">
                <a:latin typeface="Arial" pitchFamily="34" charset="0"/>
                <a:cs typeface="Arial" pitchFamily="34" charset="0"/>
              </a:rPr>
              <a:t>JLab</a:t>
            </a:r>
            <a:r>
              <a:rPr lang="en-US" dirty="0" smtClean="0">
                <a:latin typeface="Arial" pitchFamily="34" charset="0"/>
                <a:cs typeface="Arial" pitchFamily="34" charset="0"/>
              </a:rPr>
              <a:t> staff is highly recognized worldwide as topical experts and initiators of research lines, as evidenced by the amount of invited talks and (semi-local) organization of international workshops and conferences.</a:t>
            </a:r>
            <a:endParaRPr lang="en-US" dirty="0">
              <a:latin typeface="Arial" pitchFamily="34" charset="0"/>
              <a:cs typeface="Arial" pitchFamily="34" charset="0"/>
            </a:endParaRPr>
          </a:p>
          <a:p>
            <a:endParaRPr lang="en-US" sz="800" dirty="0">
              <a:latin typeface="Arial" pitchFamily="34" charset="0"/>
              <a:cs typeface="Arial" pitchFamily="34" charset="0"/>
            </a:endParaRPr>
          </a:p>
          <a:p>
            <a:pPr marL="342900" indent="-342900">
              <a:buAutoNum type="arabicPeriod" startAt="5"/>
            </a:pPr>
            <a:r>
              <a:rPr lang="en-US" dirty="0" err="1" smtClean="0">
                <a:latin typeface="Arial" pitchFamily="34" charset="0"/>
                <a:cs typeface="Arial" pitchFamily="34" charset="0"/>
              </a:rPr>
              <a:t>JLab</a:t>
            </a:r>
            <a:r>
              <a:rPr lang="en-US" dirty="0" smtClean="0">
                <a:latin typeface="Arial" pitchFamily="34" charset="0"/>
                <a:cs typeface="Arial" pitchFamily="34" charset="0"/>
              </a:rPr>
              <a:t> staff scientists act as local </a:t>
            </a:r>
            <a:r>
              <a:rPr lang="en-US" dirty="0" smtClean="0">
                <a:latin typeface="Arial" pitchFamily="34" charset="0"/>
                <a:cs typeface="Arial" pitchFamily="34" charset="0"/>
              </a:rPr>
              <a:t>mentors </a:t>
            </a:r>
            <a:r>
              <a:rPr lang="en-US" dirty="0" smtClean="0">
                <a:latin typeface="Arial" pitchFamily="34" charset="0"/>
                <a:cs typeface="Arial" pitchFamily="34" charset="0"/>
              </a:rPr>
              <a:t>to multiple Ph.D. and M.Sc. Students  during their stay at </a:t>
            </a:r>
            <a:r>
              <a:rPr lang="en-US" dirty="0" err="1" smtClean="0">
                <a:latin typeface="Arial" pitchFamily="34" charset="0"/>
                <a:cs typeface="Arial" pitchFamily="34" charset="0"/>
              </a:rPr>
              <a:t>JLab</a:t>
            </a:r>
            <a:r>
              <a:rPr lang="en-US" dirty="0" smtClean="0">
                <a:latin typeface="Arial" pitchFamily="34" charset="0"/>
                <a:cs typeface="Arial" pitchFamily="34" charset="0"/>
              </a:rPr>
              <a:t>, in close collaboration with university supervisors. Per year, also on average 50 undergrads participate in research. </a:t>
            </a:r>
            <a:endParaRPr lang="en-US" dirty="0">
              <a:latin typeface="Arial" pitchFamily="34" charset="0"/>
              <a:cs typeface="Arial" pitchFamily="34" charset="0"/>
            </a:endParaRPr>
          </a:p>
          <a:p>
            <a:endParaRPr lang="en-US" sz="800" dirty="0">
              <a:latin typeface="Arial" pitchFamily="34" charset="0"/>
              <a:cs typeface="Arial" pitchFamily="34" charset="0"/>
            </a:endParaRPr>
          </a:p>
          <a:p>
            <a:pPr marL="342900" indent="-342900">
              <a:buFontTx/>
              <a:buAutoNum type="arabicPeriod" startAt="6"/>
            </a:pPr>
            <a:r>
              <a:rPr lang="en-US" dirty="0" err="1" smtClean="0">
                <a:latin typeface="Arial" pitchFamily="34" charset="0"/>
                <a:cs typeface="Arial" pitchFamily="34" charset="0"/>
              </a:rPr>
              <a:t>JLab</a:t>
            </a:r>
            <a:r>
              <a:rPr lang="en-US" dirty="0" smtClean="0">
                <a:latin typeface="Arial" pitchFamily="34" charset="0"/>
                <a:cs typeface="Arial" pitchFamily="34" charset="0"/>
              </a:rPr>
              <a:t> staff has made visible and </a:t>
            </a:r>
            <a:r>
              <a:rPr lang="en-US" dirty="0">
                <a:latin typeface="Arial" pitchFamily="34" charset="0"/>
                <a:cs typeface="Arial" pitchFamily="34" charset="0"/>
              </a:rPr>
              <a:t>first-ever technical developments, such as the development of a radial TPC based on GEMs, the use of Silicon PMs, a world record high-power cryogenic target, and polarized </a:t>
            </a:r>
            <a:r>
              <a:rPr lang="en-US" dirty="0" err="1">
                <a:latin typeface="Arial" pitchFamily="34" charset="0"/>
                <a:cs typeface="Arial" pitchFamily="34" charset="0"/>
              </a:rPr>
              <a:t>HDIce</a:t>
            </a:r>
            <a:r>
              <a:rPr lang="en-US" dirty="0">
                <a:latin typeface="Arial" pitchFamily="34" charset="0"/>
                <a:cs typeface="Arial" pitchFamily="34" charset="0"/>
              </a:rPr>
              <a:t> and 3He targets.</a:t>
            </a:r>
          </a:p>
          <a:p>
            <a:pPr marL="342900" indent="-342900">
              <a:buAutoNum type="arabicPeriod" startAt="6"/>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4777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err="1" smtClean="0">
                <a:latin typeface="Arial" pitchFamily="34" charset="0"/>
                <a:cs typeface="Arial" pitchFamily="34" charset="0"/>
              </a:rPr>
              <a:t>Qweak</a:t>
            </a:r>
            <a:r>
              <a:rPr lang="en-US" sz="2800" b="1" dirty="0" smtClean="0">
                <a:latin typeface="Arial" pitchFamily="34" charset="0"/>
                <a:cs typeface="Arial" pitchFamily="34" charset="0"/>
              </a:rPr>
              <a:t> world record target &amp; improved </a:t>
            </a:r>
            <a:r>
              <a:rPr lang="en-US" sz="2800" b="1" dirty="0" err="1" smtClean="0">
                <a:latin typeface="Arial" pitchFamily="34" charset="0"/>
                <a:cs typeface="Arial" pitchFamily="34" charset="0"/>
              </a:rPr>
              <a:t>polarimetry</a:t>
            </a:r>
            <a:endParaRPr lang="en-US" sz="2800" b="1" dirty="0">
              <a:latin typeface="Arial" pitchFamily="34" charset="0"/>
              <a:cs typeface="Arial" pitchFamily="34" charset="0"/>
            </a:endParaRPr>
          </a:p>
        </p:txBody>
      </p:sp>
      <p:sp>
        <p:nvSpPr>
          <p:cNvPr id="3" name="TextBox 2"/>
          <p:cNvSpPr txBox="1"/>
          <p:nvPr/>
        </p:nvSpPr>
        <p:spPr>
          <a:xfrm>
            <a:off x="2840736" y="3096768"/>
            <a:ext cx="3501921" cy="369332"/>
          </a:xfrm>
          <a:prstGeom prst="rect">
            <a:avLst/>
          </a:prstGeom>
          <a:noFill/>
        </p:spPr>
        <p:txBody>
          <a:bodyPr wrap="none" rtlCol="0">
            <a:spAutoFit/>
          </a:bodyPr>
          <a:lstStyle/>
          <a:p>
            <a:r>
              <a:rPr lang="en-US" dirty="0" smtClean="0">
                <a:latin typeface="Arial" pitchFamily="34" charset="0"/>
                <a:cs typeface="Arial" pitchFamily="34" charset="0"/>
              </a:rPr>
              <a:t>See Roger </a:t>
            </a:r>
            <a:r>
              <a:rPr lang="en-US" dirty="0" err="1" smtClean="0">
                <a:latin typeface="Arial" pitchFamily="34" charset="0"/>
                <a:cs typeface="Arial" pitchFamily="34" charset="0"/>
              </a:rPr>
              <a:t>Carlini’s</a:t>
            </a:r>
            <a:r>
              <a:rPr lang="en-US" dirty="0" smtClean="0">
                <a:latin typeface="Arial" pitchFamily="34" charset="0"/>
                <a:cs typeface="Arial" pitchFamily="34" charset="0"/>
              </a:rPr>
              <a:t> presentation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Physics Being Addressed/Goals</a:t>
            </a:r>
            <a:endParaRPr lang="en-US" sz="2800" b="1" dirty="0">
              <a:latin typeface="Arial" pitchFamily="34" charset="0"/>
              <a:cs typeface="Arial" pitchFamily="34" charset="0"/>
            </a:endParaRPr>
          </a:p>
        </p:txBody>
      </p:sp>
      <p:sp>
        <p:nvSpPr>
          <p:cNvPr id="3" name="TextBox 2"/>
          <p:cNvSpPr txBox="1"/>
          <p:nvPr/>
        </p:nvSpPr>
        <p:spPr>
          <a:xfrm>
            <a:off x="471339" y="1357460"/>
            <a:ext cx="8250339" cy="3970318"/>
          </a:xfrm>
          <a:prstGeom prst="rect">
            <a:avLst/>
          </a:prstGeom>
          <a:noFill/>
        </p:spPr>
        <p:txBody>
          <a:bodyPr wrap="square" rtlCol="0">
            <a:spAutoFit/>
          </a:bodyPr>
          <a:lstStyle/>
          <a:p>
            <a:pPr lvl="0">
              <a:buFont typeface="Arial" pitchFamily="34" charset="0"/>
              <a:buChar char="•"/>
            </a:pPr>
            <a:r>
              <a:rPr lang="en-US" dirty="0" smtClean="0">
                <a:latin typeface="Arial" pitchFamily="34" charset="0"/>
                <a:cs typeface="Arial" pitchFamily="34" charset="0"/>
              </a:rPr>
              <a:t> QCD and the Structure of Hadrons – study the spectrum and structure of 	nucleons and mesons as determined by QCD, towards a complete 3D 	understanding of nucleons and nuclei.</a:t>
            </a:r>
          </a:p>
          <a:p>
            <a:pPr lvl="0"/>
            <a:r>
              <a:rPr lang="en-US" dirty="0" smtClean="0">
                <a:latin typeface="Arial" pitchFamily="34" charset="0"/>
                <a:cs typeface="Arial" pitchFamily="34" charset="0"/>
              </a:rPr>
              <a:t>										</a:t>
            </a:r>
            <a:r>
              <a:rPr lang="en-US" dirty="0" err="1" smtClean="0">
                <a:latin typeface="Arial" pitchFamily="34" charset="0"/>
                <a:cs typeface="Arial" pitchFamily="34" charset="0"/>
              </a:rPr>
              <a:t>Patrizia</a:t>
            </a:r>
            <a:r>
              <a:rPr lang="en-US" dirty="0" smtClean="0">
                <a:latin typeface="Arial" pitchFamily="34" charset="0"/>
                <a:cs typeface="Arial" pitchFamily="34" charset="0"/>
              </a:rPr>
              <a:t> Rossi		(30 + 15)</a:t>
            </a:r>
          </a:p>
          <a:p>
            <a:pPr lvl="0"/>
            <a:endParaRPr lang="en-US" dirty="0" smtClean="0">
              <a:latin typeface="Arial" pitchFamily="34" charset="0"/>
              <a:cs typeface="Arial" pitchFamily="34" charset="0"/>
            </a:endParaRPr>
          </a:p>
          <a:p>
            <a:pPr lvl="0">
              <a:buFont typeface="Arial" pitchFamily="34" charset="0"/>
              <a:buChar char="•"/>
            </a:pPr>
            <a:r>
              <a:rPr lang="en-US" dirty="0" smtClean="0">
                <a:latin typeface="Arial" pitchFamily="34" charset="0"/>
                <a:cs typeface="Arial" pitchFamily="34" charset="0"/>
              </a:rPr>
              <a:t> Nuclei: From Structure to Exploding Stars- study the (short-range) structure of 	nuclei as relevant to compressed matter in the universe, and the impact of 	nuclei on quark/gluon dynamics.</a:t>
            </a:r>
          </a:p>
          <a:p>
            <a:pPr lvl="0"/>
            <a:r>
              <a:rPr lang="en-US" dirty="0" smtClean="0">
                <a:latin typeface="Arial" pitchFamily="34" charset="0"/>
                <a:cs typeface="Arial" pitchFamily="34" charset="0"/>
              </a:rPr>
              <a:t>										Douglas </a:t>
            </a:r>
            <a:r>
              <a:rPr lang="en-US" dirty="0" err="1" smtClean="0">
                <a:latin typeface="Arial" pitchFamily="34" charset="0"/>
                <a:cs typeface="Arial" pitchFamily="34" charset="0"/>
              </a:rPr>
              <a:t>Higinbotham</a:t>
            </a:r>
            <a:r>
              <a:rPr lang="en-US" dirty="0" smtClean="0">
                <a:latin typeface="Arial" pitchFamily="34" charset="0"/>
                <a:cs typeface="Arial" pitchFamily="34" charset="0"/>
              </a:rPr>
              <a:t>	(15 + 7.5)</a:t>
            </a:r>
          </a:p>
          <a:p>
            <a:pPr lvl="0"/>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In Search of the New Standard Model - use the parity-violating electroweak 	force as precision tool of Standard Model tests and searches of signature 	of physics Beyond the Standard Model.</a:t>
            </a:r>
          </a:p>
          <a:p>
            <a:r>
              <a:rPr lang="en-US" dirty="0" smtClean="0">
                <a:latin typeface="Arial" pitchFamily="34" charset="0"/>
                <a:cs typeface="Arial" pitchFamily="34" charset="0"/>
              </a:rPr>
              <a:t>										Roger </a:t>
            </a:r>
            <a:r>
              <a:rPr lang="en-US" dirty="0" err="1" smtClean="0">
                <a:latin typeface="Arial" pitchFamily="34" charset="0"/>
                <a:cs typeface="Arial" pitchFamily="34" charset="0"/>
              </a:rPr>
              <a:t>Carlini</a:t>
            </a:r>
            <a:r>
              <a:rPr lang="en-US" dirty="0" smtClean="0">
                <a:latin typeface="Arial" pitchFamily="34" charset="0"/>
                <a:cs typeface="Arial" pitchFamily="34" charset="0"/>
              </a:rPr>
              <a:t>			(15 + 7.5)</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Structure of Presentations</a:t>
            </a:r>
            <a:endParaRPr lang="en-US" sz="2800" b="1" dirty="0">
              <a:latin typeface="Arial" pitchFamily="34" charset="0"/>
              <a:cs typeface="Arial" pitchFamily="34" charset="0"/>
            </a:endParaRPr>
          </a:p>
        </p:txBody>
      </p:sp>
      <p:sp>
        <p:nvSpPr>
          <p:cNvPr id="3" name="TextBox 2"/>
          <p:cNvSpPr txBox="1"/>
          <p:nvPr/>
        </p:nvSpPr>
        <p:spPr>
          <a:xfrm>
            <a:off x="311079" y="914392"/>
            <a:ext cx="8587824" cy="5355312"/>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 With well over 60 scientists in 4 Halls (Hall A, B, C and D) it is impossible to show 	all research accomplishments by the staff</a:t>
            </a:r>
          </a:p>
          <a:p>
            <a:pPr>
              <a:buFont typeface="Arial" pitchFamily="34" charset="0"/>
              <a:buChar char="•"/>
            </a:pPr>
            <a:r>
              <a:rPr lang="en-US" dirty="0" smtClean="0">
                <a:latin typeface="Arial" pitchFamily="34" charset="0"/>
                <a:cs typeface="Arial" pitchFamily="34" charset="0"/>
              </a:rPr>
              <a:t> Often science topics are pursued using the complementarity of the experimental 	apparatus in the Halls, and thus the science topics of interest of the Hall staff 	are not necessarily linked to one Hall (for example, the </a:t>
            </a:r>
            <a:r>
              <a:rPr lang="en-US" dirty="0" err="1" smtClean="0">
                <a:latin typeface="Arial" pitchFamily="34" charset="0"/>
                <a:cs typeface="Arial" pitchFamily="34" charset="0"/>
              </a:rPr>
              <a:t>BoNuS</a:t>
            </a:r>
            <a:r>
              <a:rPr lang="en-US" dirty="0" smtClean="0">
                <a:latin typeface="Arial" pitchFamily="34" charset="0"/>
                <a:cs typeface="Arial" pitchFamily="34" charset="0"/>
              </a:rPr>
              <a:t> experiment in 	Hall B and subsequent analysis had a substantial Hall C contribution).</a:t>
            </a:r>
          </a:p>
          <a:p>
            <a:pPr>
              <a:buFont typeface="Arial" pitchFamily="34" charset="0"/>
              <a:buChar char="•"/>
            </a:pPr>
            <a:r>
              <a:rPr lang="en-US" dirty="0" smtClean="0">
                <a:latin typeface="Arial" pitchFamily="34" charset="0"/>
                <a:cs typeface="Arial" pitchFamily="34" charset="0"/>
              </a:rPr>
              <a:t> We will present based on science topics, </a:t>
            </a:r>
            <a:r>
              <a:rPr lang="en-US" u="sng" dirty="0" smtClean="0">
                <a:latin typeface="Arial" pitchFamily="34" charset="0"/>
                <a:cs typeface="Arial" pitchFamily="34" charset="0"/>
              </a:rPr>
              <a:t>not Hall by Hall</a:t>
            </a:r>
            <a:r>
              <a:rPr lang="en-US" dirty="0" smtClean="0">
                <a:latin typeface="Arial" pitchFamily="34" charset="0"/>
                <a:cs typeface="Arial" pitchFamily="34" charset="0"/>
              </a:rPr>
              <a:t>, whereas the submitted 	documentation and this talk will hopefully aid to differentiate Hall-by-Hall work.</a:t>
            </a:r>
          </a:p>
          <a:p>
            <a:pPr>
              <a:buFont typeface="Arial" pitchFamily="34" charset="0"/>
              <a:buChar char="•"/>
            </a:pPr>
            <a:r>
              <a:rPr lang="en-US" dirty="0" smtClean="0">
                <a:latin typeface="Arial" pitchFamily="34" charset="0"/>
                <a:cs typeface="Arial" pitchFamily="34" charset="0"/>
              </a:rPr>
              <a:t> The presentations follow (mostly) a similar structure for each science sub-topic 	(like </a:t>
            </a:r>
            <a:r>
              <a:rPr lang="en-US" i="1" dirty="0" smtClean="0">
                <a:latin typeface="Arial" pitchFamily="34" charset="0"/>
                <a:cs typeface="Arial" pitchFamily="34" charset="0"/>
              </a:rPr>
              <a:t>e.g</a:t>
            </a:r>
            <a:r>
              <a:rPr lang="en-US" dirty="0" smtClean="0">
                <a:latin typeface="Arial" pitchFamily="34" charset="0"/>
                <a:cs typeface="Arial" pitchFamily="34" charset="0"/>
              </a:rPr>
              <a:t>. electromagnetic form factors, short-range nuclear structure):</a:t>
            </a:r>
          </a:p>
          <a:p>
            <a:pPr lvl="4">
              <a:buFontTx/>
              <a:buChar char="-"/>
            </a:pPr>
            <a:r>
              <a:rPr lang="en-US" dirty="0" smtClean="0">
                <a:latin typeface="Arial" pitchFamily="34" charset="0"/>
                <a:cs typeface="Arial" pitchFamily="34" charset="0"/>
              </a:rPr>
              <a:t> Subject/physics goal</a:t>
            </a:r>
          </a:p>
          <a:p>
            <a:pPr lvl="4">
              <a:buFontTx/>
              <a:buChar char="-"/>
            </a:pPr>
            <a:r>
              <a:rPr lang="en-US" dirty="0" smtClean="0">
                <a:latin typeface="Arial" pitchFamily="34" charset="0"/>
                <a:cs typeface="Arial" pitchFamily="34" charset="0"/>
              </a:rPr>
              <a:t> Example I</a:t>
            </a:r>
          </a:p>
          <a:p>
            <a:pPr lvl="4">
              <a:buFontTx/>
              <a:buChar char="-"/>
            </a:pPr>
            <a:r>
              <a:rPr lang="en-US" dirty="0" smtClean="0">
                <a:latin typeface="Arial" pitchFamily="34" charset="0"/>
                <a:cs typeface="Arial" pitchFamily="34" charset="0"/>
              </a:rPr>
              <a:t> (Example II)</a:t>
            </a:r>
          </a:p>
          <a:p>
            <a:pPr lvl="4">
              <a:buFontTx/>
              <a:buChar char="-"/>
            </a:pPr>
            <a:r>
              <a:rPr lang="en-US" dirty="0" smtClean="0">
                <a:latin typeface="Arial" pitchFamily="34" charset="0"/>
                <a:cs typeface="Arial" pitchFamily="34" charset="0"/>
              </a:rPr>
              <a:t> Impact Summary</a:t>
            </a:r>
          </a:p>
          <a:p>
            <a:pPr lvl="4">
              <a:buFontTx/>
              <a:buChar char="-"/>
            </a:pPr>
            <a:r>
              <a:rPr lang="en-US" dirty="0" smtClean="0">
                <a:latin typeface="Arial" pitchFamily="34" charset="0"/>
                <a:cs typeface="Arial" pitchFamily="34" charset="0"/>
              </a:rPr>
              <a:t> (1-2 Years Outlook and/or 12-GeV Future)</a:t>
            </a:r>
          </a:p>
          <a:p>
            <a:pPr lvl="1"/>
            <a:r>
              <a:rPr lang="en-US" dirty="0" smtClean="0">
                <a:latin typeface="Arial" pitchFamily="34" charset="0"/>
                <a:cs typeface="Arial" pitchFamily="34" charset="0"/>
              </a:rPr>
              <a:t>With the pages between parentheses not always included</a:t>
            </a:r>
          </a:p>
          <a:p>
            <a:pPr>
              <a:buFont typeface="Arial" pitchFamily="34" charset="0"/>
              <a:buChar char="•"/>
            </a:pPr>
            <a:r>
              <a:rPr lang="en-US" dirty="0" smtClean="0">
                <a:latin typeface="Arial" pitchFamily="34" charset="0"/>
                <a:cs typeface="Arial" pitchFamily="34" charset="0"/>
              </a:rPr>
              <a:t> We hope this structure helps the reviewers to better judge the essential and 	leading contributions of the staff to the research, given the size of the group 	and the multiple science sub-topics pursued.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34" y="857830"/>
            <a:ext cx="8832915" cy="5478423"/>
          </a:xfrm>
          <a:prstGeom prst="rect">
            <a:avLst/>
          </a:prstGeom>
          <a:noFill/>
        </p:spPr>
        <p:txBody>
          <a:bodyPr wrap="square" rtlCol="0">
            <a:spAutoFit/>
          </a:bodyPr>
          <a:lstStyle/>
          <a:p>
            <a:r>
              <a:rPr lang="en-US" sz="1400" b="1" dirty="0" smtClean="0">
                <a:latin typeface="Arial" pitchFamily="34" charset="0"/>
                <a:cs typeface="Arial" pitchFamily="34" charset="0"/>
              </a:rPr>
              <a:t>Laboratory Permanent Staff (Admin)</a:t>
            </a:r>
            <a:r>
              <a:rPr lang="en-US" sz="1400" dirty="0" smtClean="0">
                <a:latin typeface="Arial" pitchFamily="34" charset="0"/>
                <a:cs typeface="Arial" pitchFamily="34" charset="0"/>
              </a:rPr>
              <a:t>: L. </a:t>
            </a:r>
            <a:r>
              <a:rPr lang="en-US" sz="1400" dirty="0" err="1" smtClean="0">
                <a:latin typeface="Arial" pitchFamily="34" charset="0"/>
                <a:cs typeface="Arial" pitchFamily="34" charset="0"/>
              </a:rPr>
              <a:t>Cardman</a:t>
            </a:r>
            <a:r>
              <a:rPr lang="en-US" sz="1400" dirty="0" smtClean="0">
                <a:latin typeface="Arial" pitchFamily="34" charset="0"/>
                <a:cs typeface="Arial" pitchFamily="34" charset="0"/>
              </a:rPr>
              <a:t>, R. </a:t>
            </a:r>
            <a:r>
              <a:rPr lang="en-US" sz="1400" dirty="0" err="1" smtClean="0">
                <a:latin typeface="Arial" pitchFamily="34" charset="0"/>
                <a:cs typeface="Arial" pitchFamily="34" charset="0"/>
              </a:rPr>
              <a:t>Ent</a:t>
            </a:r>
            <a:r>
              <a:rPr lang="en-US" sz="1400" dirty="0" smtClean="0">
                <a:latin typeface="Arial" pitchFamily="34" charset="0"/>
                <a:cs typeface="Arial" pitchFamily="34" charset="0"/>
              </a:rPr>
              <a:t> (AD), P. Rossi (Deputy AD).</a:t>
            </a:r>
          </a:p>
          <a:p>
            <a:r>
              <a:rPr lang="en-US" sz="1400" dirty="0" smtClean="0">
                <a:latin typeface="Arial" pitchFamily="34" charset="0"/>
                <a:cs typeface="Arial" pitchFamily="34" charset="0"/>
              </a:rPr>
              <a:t>Term and Other Staff: P. </a:t>
            </a:r>
            <a:r>
              <a:rPr lang="en-US" sz="1400" dirty="0" err="1" smtClean="0">
                <a:latin typeface="Arial" pitchFamily="34" charset="0"/>
                <a:cs typeface="Arial" pitchFamily="34" charset="0"/>
              </a:rPr>
              <a:t>Nadel-Turonski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Isgur</a:t>
            </a:r>
            <a:r>
              <a:rPr lang="en-US" sz="1400" dirty="0" smtClean="0">
                <a:latin typeface="Arial" pitchFamily="34" charset="0"/>
                <a:cs typeface="Arial" pitchFamily="34" charset="0"/>
              </a:rPr>
              <a:t> Fellow).</a:t>
            </a:r>
          </a:p>
          <a:p>
            <a:r>
              <a:rPr lang="en-US" sz="1400" dirty="0" smtClean="0">
                <a:latin typeface="Arial" pitchFamily="34" charset="0"/>
                <a:cs typeface="Arial" pitchFamily="34" charset="0"/>
              </a:rPr>
              <a:t> </a:t>
            </a:r>
          </a:p>
          <a:p>
            <a:r>
              <a:rPr lang="en-US" sz="1400" b="1" dirty="0" smtClean="0">
                <a:latin typeface="Arial" pitchFamily="34" charset="0"/>
                <a:cs typeface="Arial" pitchFamily="34" charset="0"/>
              </a:rPr>
              <a:t>Laboratory Permanent Staff (Hall A)</a:t>
            </a:r>
            <a:r>
              <a:rPr lang="en-US" sz="1400" dirty="0" smtClean="0">
                <a:latin typeface="Arial" pitchFamily="34" charset="0"/>
                <a:cs typeface="Arial" pitchFamily="34" charset="0"/>
              </a:rPr>
              <a:t>:  A. </a:t>
            </a:r>
            <a:r>
              <a:rPr lang="en-US" sz="1400" dirty="0" err="1" smtClean="0">
                <a:latin typeface="Arial" pitchFamily="34" charset="0"/>
                <a:cs typeface="Arial" pitchFamily="34" charset="0"/>
              </a:rPr>
              <a:t>Camsonne</a:t>
            </a:r>
            <a:r>
              <a:rPr lang="en-US" sz="1400" dirty="0" smtClean="0">
                <a:latin typeface="Arial" pitchFamily="34" charset="0"/>
                <a:cs typeface="Arial" pitchFamily="34" charset="0"/>
              </a:rPr>
              <a:t>, J.P. Chen, J. Gomez, J. Ole Hansen, D. </a:t>
            </a:r>
            <a:r>
              <a:rPr lang="en-US" sz="1400" dirty="0" err="1" smtClean="0">
                <a:latin typeface="Arial" pitchFamily="34" charset="0"/>
                <a:cs typeface="Arial" pitchFamily="34" charset="0"/>
              </a:rPr>
              <a:t>Higinbotham</a:t>
            </a:r>
            <a:r>
              <a:rPr lang="en-US" sz="1400" dirty="0" smtClean="0">
                <a:latin typeface="Arial" pitchFamily="34" charset="0"/>
                <a:cs typeface="Arial" pitchFamily="34" charset="0"/>
              </a:rPr>
              <a:t>, C. Keppel (Group Leader), J. </a:t>
            </a:r>
            <a:r>
              <a:rPr lang="en-US" sz="1400" dirty="0" err="1" smtClean="0">
                <a:latin typeface="Arial" pitchFamily="34" charset="0"/>
                <a:cs typeface="Arial" pitchFamily="34" charset="0"/>
              </a:rPr>
              <a:t>LeRose</a:t>
            </a:r>
            <a:r>
              <a:rPr lang="en-US" sz="1400" dirty="0" smtClean="0">
                <a:latin typeface="Arial" pitchFamily="34" charset="0"/>
                <a:cs typeface="Arial" pitchFamily="34" charset="0"/>
              </a:rPr>
              <a:t>, R. Michaels, S. Nanda, B. </a:t>
            </a:r>
            <a:r>
              <a:rPr lang="en-US" sz="1400" dirty="0" err="1" smtClean="0">
                <a:latin typeface="Arial" pitchFamily="34" charset="0"/>
                <a:cs typeface="Arial" pitchFamily="34" charset="0"/>
              </a:rPr>
              <a:t>Wojtsekhowski</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Post-docs:  K. </a:t>
            </a:r>
            <a:r>
              <a:rPr lang="en-US" sz="1400" dirty="0" err="1" smtClean="0">
                <a:latin typeface="Arial" pitchFamily="34" charset="0"/>
                <a:cs typeface="Arial" pitchFamily="34" charset="0"/>
              </a:rPr>
              <a:t>Allada</a:t>
            </a:r>
            <a:r>
              <a:rPr lang="en-US" sz="1400" dirty="0" smtClean="0">
                <a:latin typeface="Arial" pitchFamily="34" charset="0"/>
                <a:cs typeface="Arial" pitchFamily="34" charset="0"/>
              </a:rPr>
              <a:t>, J. Zhang.</a:t>
            </a:r>
          </a:p>
          <a:p>
            <a:r>
              <a:rPr lang="en-US" sz="1400" dirty="0" smtClean="0">
                <a:latin typeface="Arial" pitchFamily="34" charset="0"/>
                <a:cs typeface="Arial" pitchFamily="34" charset="0"/>
              </a:rPr>
              <a:t> </a:t>
            </a:r>
          </a:p>
          <a:p>
            <a:r>
              <a:rPr lang="en-US" sz="1400" b="1" dirty="0" smtClean="0">
                <a:latin typeface="Arial" pitchFamily="34" charset="0"/>
                <a:cs typeface="Arial" pitchFamily="34" charset="0"/>
              </a:rPr>
              <a:t>Laboratory Permanent Staff (Hall B)</a:t>
            </a:r>
            <a:r>
              <a:rPr lang="en-US" sz="1400" dirty="0" smtClean="0">
                <a:latin typeface="Arial" pitchFamily="34" charset="0"/>
                <a:cs typeface="Arial" pitchFamily="34" charset="0"/>
              </a:rPr>
              <a:t>:  H. </a:t>
            </a:r>
            <a:r>
              <a:rPr lang="en-US" sz="1400" dirty="0" err="1" smtClean="0">
                <a:latin typeface="Arial" pitchFamily="34" charset="0"/>
                <a:cs typeface="Arial" pitchFamily="34" charset="0"/>
              </a:rPr>
              <a:t>Avakian</a:t>
            </a:r>
            <a:r>
              <a:rPr lang="en-US" sz="1400" dirty="0" smtClean="0">
                <a:latin typeface="Arial" pitchFamily="34" charset="0"/>
                <a:cs typeface="Arial" pitchFamily="34" charset="0"/>
              </a:rPr>
              <a:t>, S. </a:t>
            </a:r>
            <a:r>
              <a:rPr lang="en-US" sz="1400" dirty="0" err="1" smtClean="0">
                <a:latin typeface="Arial" pitchFamily="34" charset="0"/>
                <a:cs typeface="Arial" pitchFamily="34" charset="0"/>
              </a:rPr>
              <a:t>Boiarinov</a:t>
            </a:r>
            <a:r>
              <a:rPr lang="en-US" sz="1400" dirty="0" smtClean="0">
                <a:latin typeface="Arial" pitchFamily="34" charset="0"/>
                <a:cs typeface="Arial" pitchFamily="34" charset="0"/>
              </a:rPr>
              <a:t>, V. </a:t>
            </a:r>
            <a:r>
              <a:rPr lang="en-US" sz="1400" dirty="0" err="1" smtClean="0">
                <a:latin typeface="Arial" pitchFamily="34" charset="0"/>
                <a:cs typeface="Arial" pitchFamily="34" charset="0"/>
              </a:rPr>
              <a:t>Burkert</a:t>
            </a:r>
            <a:r>
              <a:rPr lang="en-US" sz="1400" dirty="0" smtClean="0">
                <a:latin typeface="Arial" pitchFamily="34" charset="0"/>
                <a:cs typeface="Arial" pitchFamily="34" charset="0"/>
              </a:rPr>
              <a:t> (Group Leader), D. Carman, A. </a:t>
            </a:r>
            <a:r>
              <a:rPr lang="en-US" sz="1400" dirty="0" err="1" smtClean="0">
                <a:latin typeface="Arial" pitchFamily="34" charset="0"/>
                <a:cs typeface="Arial" pitchFamily="34" charset="0"/>
              </a:rPr>
              <a:t>Deur</a:t>
            </a:r>
            <a:r>
              <a:rPr lang="en-US" sz="1400" dirty="0" smtClean="0">
                <a:latin typeface="Arial" pitchFamily="34" charset="0"/>
                <a:cs typeface="Arial" pitchFamily="34" charset="0"/>
              </a:rPr>
              <a:t>, L. </a:t>
            </a:r>
            <a:r>
              <a:rPr lang="en-US" sz="1400" dirty="0" err="1" smtClean="0">
                <a:latin typeface="Arial" pitchFamily="34" charset="0"/>
                <a:cs typeface="Arial" pitchFamily="34" charset="0"/>
              </a:rPr>
              <a:t>Elouadrhiri</a:t>
            </a:r>
            <a:r>
              <a:rPr lang="en-US" sz="1400" dirty="0" smtClean="0">
                <a:latin typeface="Arial" pitchFamily="34" charset="0"/>
                <a:cs typeface="Arial" pitchFamily="34" charset="0"/>
              </a:rPr>
              <a:t>, T. </a:t>
            </a:r>
            <a:r>
              <a:rPr lang="en-US" sz="1400" dirty="0" err="1" smtClean="0">
                <a:latin typeface="Arial" pitchFamily="34" charset="0"/>
                <a:cs typeface="Arial" pitchFamily="34" charset="0"/>
              </a:rPr>
              <a:t>Kageya</a:t>
            </a:r>
            <a:r>
              <a:rPr lang="en-US" sz="1400" dirty="0" smtClean="0">
                <a:latin typeface="Arial" pitchFamily="34" charset="0"/>
                <a:cs typeface="Arial" pitchFamily="34" charset="0"/>
              </a:rPr>
              <a:t>, V. </a:t>
            </a:r>
            <a:r>
              <a:rPr lang="en-US" sz="1400" dirty="0" err="1" smtClean="0">
                <a:latin typeface="Arial" pitchFamily="34" charset="0"/>
                <a:cs typeface="Arial" pitchFamily="34" charset="0"/>
              </a:rPr>
              <a:t>Kubarovsky</a:t>
            </a:r>
            <a:r>
              <a:rPr lang="en-US" sz="1400" dirty="0" smtClean="0">
                <a:latin typeface="Arial" pitchFamily="34" charset="0"/>
                <a:cs typeface="Arial" pitchFamily="34" charset="0"/>
              </a:rPr>
              <a:t>, M. Lowry, M. </a:t>
            </a:r>
            <a:r>
              <a:rPr lang="en-US" sz="1400" dirty="0" err="1" smtClean="0">
                <a:latin typeface="Arial" pitchFamily="34" charset="0"/>
                <a:cs typeface="Arial" pitchFamily="34" charset="0"/>
              </a:rPr>
              <a:t>Mestayer</a:t>
            </a:r>
            <a:r>
              <a:rPr lang="en-US" sz="1400" dirty="0" smtClean="0">
                <a:latin typeface="Arial" pitchFamily="34" charset="0"/>
                <a:cs typeface="Arial" pitchFamily="34" charset="0"/>
              </a:rPr>
              <a:t>, V. </a:t>
            </a:r>
            <a:r>
              <a:rPr lang="en-US" sz="1400" dirty="0" err="1" smtClean="0">
                <a:latin typeface="Arial" pitchFamily="34" charset="0"/>
                <a:cs typeface="Arial" pitchFamily="34" charset="0"/>
              </a:rPr>
              <a:t>Mokeev</a:t>
            </a:r>
            <a:r>
              <a:rPr lang="en-US" sz="1400" dirty="0" smtClean="0">
                <a:latin typeface="Arial" pitchFamily="34" charset="0"/>
                <a:cs typeface="Arial" pitchFamily="34" charset="0"/>
              </a:rPr>
              <a:t>, E. </a:t>
            </a:r>
            <a:r>
              <a:rPr lang="en-US" sz="1400" dirty="0" err="1" smtClean="0">
                <a:latin typeface="Arial" pitchFamily="34" charset="0"/>
                <a:cs typeface="Arial" pitchFamily="34" charset="0"/>
              </a:rPr>
              <a:t>Pasyuk</a:t>
            </a:r>
            <a:r>
              <a:rPr lang="en-US" sz="1400" dirty="0" smtClean="0">
                <a:latin typeface="Arial" pitchFamily="34" charset="0"/>
                <a:cs typeface="Arial" pitchFamily="34" charset="0"/>
              </a:rPr>
              <a:t>, A. Puckett, A. </a:t>
            </a:r>
            <a:r>
              <a:rPr lang="en-US" sz="1400" dirty="0" err="1" smtClean="0">
                <a:latin typeface="Arial" pitchFamily="34" charset="0"/>
                <a:cs typeface="Arial" pitchFamily="34" charset="0"/>
              </a:rPr>
              <a:t>Sandorfi</a:t>
            </a:r>
            <a:r>
              <a:rPr lang="en-US" sz="1400" dirty="0" smtClean="0">
                <a:latin typeface="Arial" pitchFamily="34" charset="0"/>
                <a:cs typeface="Arial" pitchFamily="34" charset="0"/>
              </a:rPr>
              <a:t>, Y. </a:t>
            </a:r>
            <a:r>
              <a:rPr lang="en-US" sz="1400" dirty="0" err="1" smtClean="0">
                <a:latin typeface="Arial" pitchFamily="34" charset="0"/>
                <a:cs typeface="Arial" pitchFamily="34" charset="0"/>
              </a:rPr>
              <a:t>Sharabian</a:t>
            </a:r>
            <a:r>
              <a:rPr lang="en-US" sz="1400" dirty="0" smtClean="0">
                <a:latin typeface="Arial" pitchFamily="34" charset="0"/>
                <a:cs typeface="Arial" pitchFamily="34" charset="0"/>
              </a:rPr>
              <a:t>,  S. </a:t>
            </a:r>
            <a:r>
              <a:rPr lang="en-US" sz="1400" dirty="0" err="1" smtClean="0">
                <a:latin typeface="Arial" pitchFamily="34" charset="0"/>
                <a:cs typeface="Arial" pitchFamily="34" charset="0"/>
              </a:rPr>
              <a:t>Stepanyan</a:t>
            </a:r>
            <a:r>
              <a:rPr lang="en-US" sz="1400" dirty="0" smtClean="0">
                <a:latin typeface="Arial" pitchFamily="34" charset="0"/>
                <a:cs typeface="Arial" pitchFamily="34" charset="0"/>
              </a:rPr>
              <a:t>, X. Wei, D. Weygand, A. </a:t>
            </a:r>
            <a:r>
              <a:rPr lang="en-US" sz="1400" dirty="0" err="1" smtClean="0">
                <a:latin typeface="Arial" pitchFamily="34" charset="0"/>
                <a:cs typeface="Arial" pitchFamily="34" charset="0"/>
              </a:rPr>
              <a:t>Yegneswaran</a:t>
            </a:r>
            <a:r>
              <a:rPr lang="en-US" sz="1400" dirty="0" smtClean="0">
                <a:latin typeface="Arial" pitchFamily="34" charset="0"/>
                <a:cs typeface="Arial" pitchFamily="34" charset="0"/>
              </a:rPr>
              <a:t>. </a:t>
            </a:r>
          </a:p>
          <a:p>
            <a:r>
              <a:rPr lang="en-US" sz="1400" dirty="0" smtClean="0">
                <a:latin typeface="Arial" pitchFamily="34" charset="0"/>
                <a:cs typeface="Arial" pitchFamily="34" charset="0"/>
              </a:rPr>
              <a:t>Term and Other Staff: C. Bass, V. </a:t>
            </a:r>
            <a:r>
              <a:rPr lang="en-US" sz="1400" dirty="0" err="1" smtClean="0">
                <a:latin typeface="Arial" pitchFamily="34" charset="0"/>
                <a:cs typeface="Arial" pitchFamily="34" charset="0"/>
              </a:rPr>
              <a:t>Baturin</a:t>
            </a:r>
            <a:r>
              <a:rPr lang="en-US" sz="1400" dirty="0" smtClean="0">
                <a:latin typeface="Arial" pitchFamily="34" charset="0"/>
                <a:cs typeface="Arial" pitchFamily="34" charset="0"/>
              </a:rPr>
              <a:t>, F.X. </a:t>
            </a:r>
            <a:r>
              <a:rPr lang="en-US" sz="1400" dirty="0" err="1" smtClean="0">
                <a:latin typeface="Arial" pitchFamily="34" charset="0"/>
                <a:cs typeface="Arial" pitchFamily="34" charset="0"/>
              </a:rPr>
              <a:t>Girod</a:t>
            </a:r>
            <a:r>
              <a:rPr lang="en-US" sz="1400" dirty="0" smtClean="0">
                <a:latin typeface="Arial" pitchFamily="34" charset="0"/>
                <a:cs typeface="Arial" pitchFamily="34" charset="0"/>
              </a:rPr>
              <a:t>, Y. </a:t>
            </a:r>
            <a:r>
              <a:rPr lang="en-US" sz="1400" dirty="0" err="1" smtClean="0">
                <a:latin typeface="Arial" pitchFamily="34" charset="0"/>
                <a:cs typeface="Arial" pitchFamily="34" charset="0"/>
              </a:rPr>
              <a:t>Gotra</a:t>
            </a:r>
            <a:r>
              <a:rPr lang="en-US" sz="1400" dirty="0" smtClean="0">
                <a:latin typeface="Arial" pitchFamily="34" charset="0"/>
                <a:cs typeface="Arial" pitchFamily="34" charset="0"/>
              </a:rPr>
              <a:t>, A. Puckett, M. </a:t>
            </a:r>
            <a:r>
              <a:rPr lang="en-US" sz="1400" dirty="0" err="1" smtClean="0">
                <a:latin typeface="Arial" pitchFamily="34" charset="0"/>
                <a:cs typeface="Arial" pitchFamily="34" charset="0"/>
              </a:rPr>
              <a:t>Ungaro</a:t>
            </a:r>
            <a:r>
              <a:rPr lang="en-US" sz="1400" dirty="0" smtClean="0">
                <a:latin typeface="Arial" pitchFamily="34" charset="0"/>
                <a:cs typeface="Arial" pitchFamily="34" charset="0"/>
              </a:rPr>
              <a:t>, V. Ziegler.</a:t>
            </a:r>
          </a:p>
          <a:p>
            <a:r>
              <a:rPr lang="en-US" sz="1400" dirty="0" smtClean="0">
                <a:latin typeface="Arial" pitchFamily="34" charset="0"/>
                <a:cs typeface="Arial" pitchFamily="34" charset="0"/>
              </a:rPr>
              <a:t>Post-docs:  K. Park</a:t>
            </a:r>
          </a:p>
          <a:p>
            <a:r>
              <a:rPr lang="en-US" sz="1400" dirty="0" smtClean="0">
                <a:latin typeface="Arial" pitchFamily="34" charset="0"/>
                <a:cs typeface="Arial" pitchFamily="34" charset="0"/>
              </a:rPr>
              <a:t> </a:t>
            </a:r>
          </a:p>
          <a:p>
            <a:r>
              <a:rPr lang="en-US" sz="1400" b="1" dirty="0" smtClean="0">
                <a:latin typeface="Arial" pitchFamily="34" charset="0"/>
                <a:cs typeface="Arial" pitchFamily="34" charset="0"/>
              </a:rPr>
              <a:t>Laboratory Permanent Staff (Hall C)</a:t>
            </a:r>
            <a:r>
              <a:rPr lang="en-US" sz="1400" dirty="0" smtClean="0">
                <a:latin typeface="Arial" pitchFamily="34" charset="0"/>
                <a:cs typeface="Arial" pitchFamily="34" charset="0"/>
              </a:rPr>
              <a:t>:  R. </a:t>
            </a:r>
            <a:r>
              <a:rPr lang="en-US" sz="1400" dirty="0" err="1" smtClean="0">
                <a:latin typeface="Arial" pitchFamily="34" charset="0"/>
                <a:cs typeface="Arial" pitchFamily="34" charset="0"/>
              </a:rPr>
              <a:t>Carlini</a:t>
            </a:r>
            <a:r>
              <a:rPr lang="en-US" sz="1400" dirty="0" smtClean="0">
                <a:latin typeface="Arial" pitchFamily="34" charset="0"/>
                <a:cs typeface="Arial" pitchFamily="34" charset="0"/>
              </a:rPr>
              <a:t>, S. </a:t>
            </a:r>
            <a:r>
              <a:rPr lang="en-US" sz="1400" dirty="0" err="1" smtClean="0">
                <a:latin typeface="Arial" pitchFamily="34" charset="0"/>
                <a:cs typeface="Arial" pitchFamily="34" charset="0"/>
              </a:rPr>
              <a:t>Covrig</a:t>
            </a:r>
            <a:r>
              <a:rPr lang="en-US" sz="1400" dirty="0" smtClean="0">
                <a:latin typeface="Arial" pitchFamily="34" charset="0"/>
                <a:cs typeface="Arial" pitchFamily="34" charset="0"/>
              </a:rPr>
              <a:t>, H. </a:t>
            </a:r>
            <a:r>
              <a:rPr lang="en-US" sz="1400" dirty="0" err="1" smtClean="0">
                <a:latin typeface="Arial" pitchFamily="34" charset="0"/>
                <a:cs typeface="Arial" pitchFamily="34" charset="0"/>
              </a:rPr>
              <a:t>Fenker</a:t>
            </a:r>
            <a:r>
              <a:rPr lang="en-US" sz="1400" dirty="0" smtClean="0">
                <a:latin typeface="Arial" pitchFamily="34" charset="0"/>
                <a:cs typeface="Arial" pitchFamily="34" charset="0"/>
              </a:rPr>
              <a:t>, D. Gaskell, M. Jones, D. Mack, B. </a:t>
            </a:r>
            <a:r>
              <a:rPr lang="en-US" sz="1400" dirty="0" err="1" smtClean="0">
                <a:latin typeface="Arial" pitchFamily="34" charset="0"/>
                <a:cs typeface="Arial" pitchFamily="34" charset="0"/>
              </a:rPr>
              <a:t>Sawatzky</a:t>
            </a:r>
            <a:r>
              <a:rPr lang="en-US" sz="1400" dirty="0" smtClean="0">
                <a:latin typeface="Arial" pitchFamily="34" charset="0"/>
                <a:cs typeface="Arial" pitchFamily="34" charset="0"/>
              </a:rPr>
              <a:t>, G. Smith, P. </a:t>
            </a:r>
            <a:r>
              <a:rPr lang="en-US" sz="1400" dirty="0" err="1" smtClean="0">
                <a:latin typeface="Arial" pitchFamily="34" charset="0"/>
                <a:cs typeface="Arial" pitchFamily="34" charset="0"/>
              </a:rPr>
              <a:t>Solvignon-Slifer</a:t>
            </a:r>
            <a:r>
              <a:rPr lang="en-US" sz="1400" dirty="0" smtClean="0">
                <a:latin typeface="Arial" pitchFamily="34" charset="0"/>
                <a:cs typeface="Arial" pitchFamily="34" charset="0"/>
              </a:rPr>
              <a:t>, L. Tang, S. Wood (Group Leader).</a:t>
            </a:r>
          </a:p>
          <a:p>
            <a:r>
              <a:rPr lang="en-US" sz="1400" dirty="0" smtClean="0">
                <a:latin typeface="Arial" pitchFamily="34" charset="0"/>
                <a:cs typeface="Arial" pitchFamily="34" charset="0"/>
              </a:rPr>
              <a:t>Post-docs:  S. </a:t>
            </a:r>
            <a:r>
              <a:rPr lang="en-US" sz="1400" dirty="0" err="1" smtClean="0">
                <a:latin typeface="Arial" pitchFamily="34" charset="0"/>
                <a:cs typeface="Arial" pitchFamily="34" charset="0"/>
              </a:rPr>
              <a:t>Malace</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 </a:t>
            </a:r>
          </a:p>
          <a:p>
            <a:r>
              <a:rPr lang="en-US" sz="1400" b="1" dirty="0" smtClean="0">
                <a:latin typeface="Arial" pitchFamily="34" charset="0"/>
                <a:cs typeface="Arial" pitchFamily="34" charset="0"/>
              </a:rPr>
              <a:t>Laboratory Permanent Staff (Hall D)</a:t>
            </a:r>
            <a:r>
              <a:rPr lang="en-US" sz="1400" dirty="0" smtClean="0">
                <a:latin typeface="Arial" pitchFamily="34" charset="0"/>
                <a:cs typeface="Arial" pitchFamily="34" charset="0"/>
              </a:rPr>
              <a:t>:  E. </a:t>
            </a:r>
            <a:r>
              <a:rPr lang="en-US" sz="1400" dirty="0" err="1" smtClean="0">
                <a:latin typeface="Arial" pitchFamily="34" charset="0"/>
                <a:cs typeface="Arial" pitchFamily="34" charset="0"/>
              </a:rPr>
              <a:t>Chudakov</a:t>
            </a:r>
            <a:r>
              <a:rPr lang="en-US" sz="1400" dirty="0" smtClean="0">
                <a:latin typeface="Arial" pitchFamily="34" charset="0"/>
                <a:cs typeface="Arial" pitchFamily="34" charset="0"/>
              </a:rPr>
              <a:t> (Group Leader), H. </a:t>
            </a:r>
            <a:r>
              <a:rPr lang="en-US" sz="1400" dirty="0" err="1" smtClean="0">
                <a:latin typeface="Arial" pitchFamily="34" charset="0"/>
                <a:cs typeface="Arial" pitchFamily="34" charset="0"/>
              </a:rPr>
              <a:t>Egiyan</a:t>
            </a:r>
            <a:r>
              <a:rPr lang="en-US" sz="1400" dirty="0" smtClean="0">
                <a:latin typeface="Arial" pitchFamily="34" charset="0"/>
                <a:cs typeface="Arial" pitchFamily="34" charset="0"/>
              </a:rPr>
              <a:t>, M. Ito, D. Lawrence, L. </a:t>
            </a:r>
            <a:r>
              <a:rPr lang="en-US" sz="1400" dirty="0" err="1" smtClean="0">
                <a:latin typeface="Arial" pitchFamily="34" charset="0"/>
                <a:cs typeface="Arial" pitchFamily="34" charset="0"/>
              </a:rPr>
              <a:t>Pentchev</a:t>
            </a:r>
            <a:r>
              <a:rPr lang="en-US" sz="1400" dirty="0" smtClean="0">
                <a:latin typeface="Arial" pitchFamily="34" charset="0"/>
                <a:cs typeface="Arial" pitchFamily="34" charset="0"/>
              </a:rPr>
              <a:t>, Y. </a:t>
            </a:r>
            <a:r>
              <a:rPr lang="en-US" sz="1400" dirty="0" err="1" smtClean="0">
                <a:latin typeface="Arial" pitchFamily="34" charset="0"/>
                <a:cs typeface="Arial" pitchFamily="34" charset="0"/>
              </a:rPr>
              <a:t>Qiang</a:t>
            </a:r>
            <a:r>
              <a:rPr lang="en-US" sz="1400" dirty="0" smtClean="0">
                <a:latin typeface="Arial" pitchFamily="34" charset="0"/>
                <a:cs typeface="Arial" pitchFamily="34" charset="0"/>
              </a:rPr>
              <a:t>, E. Smith, A. </a:t>
            </a:r>
            <a:r>
              <a:rPr lang="en-US" sz="1400" dirty="0" err="1" smtClean="0">
                <a:latin typeface="Arial" pitchFamily="34" charset="0"/>
                <a:cs typeface="Arial" pitchFamily="34" charset="0"/>
              </a:rPr>
              <a:t>Somov</a:t>
            </a:r>
            <a:r>
              <a:rPr lang="en-US" sz="1400" dirty="0" smtClean="0">
                <a:latin typeface="Arial" pitchFamily="34" charset="0"/>
                <a:cs typeface="Arial" pitchFamily="34" charset="0"/>
              </a:rPr>
              <a:t>, S. Taylor, E. </a:t>
            </a:r>
            <a:r>
              <a:rPr lang="en-US" sz="1400" dirty="0" err="1" smtClean="0">
                <a:latin typeface="Arial" pitchFamily="34" charset="0"/>
                <a:cs typeface="Arial" pitchFamily="34" charset="0"/>
              </a:rPr>
              <a:t>Wolin</a:t>
            </a:r>
            <a:r>
              <a:rPr lang="en-US" sz="1400" dirty="0" smtClean="0">
                <a:latin typeface="Arial" pitchFamily="34" charset="0"/>
                <a:cs typeface="Arial" pitchFamily="34" charset="0"/>
              </a:rPr>
              <a:t>, B. </a:t>
            </a:r>
            <a:r>
              <a:rPr lang="en-US" sz="1400" dirty="0" err="1" smtClean="0">
                <a:latin typeface="Arial" pitchFamily="34" charset="0"/>
                <a:cs typeface="Arial" pitchFamily="34" charset="0"/>
              </a:rPr>
              <a:t>Zihlmann</a:t>
            </a:r>
            <a:r>
              <a:rPr lang="en-US" sz="1400" dirty="0" smtClean="0">
                <a:latin typeface="Arial" pitchFamily="34" charset="0"/>
                <a:cs typeface="Arial" pitchFamily="34" charset="0"/>
              </a:rPr>
              <a:t>. </a:t>
            </a:r>
          </a:p>
          <a:p>
            <a:r>
              <a:rPr lang="en-US" sz="1400" dirty="0" smtClean="0">
                <a:latin typeface="Arial" pitchFamily="34" charset="0"/>
                <a:cs typeface="Arial" pitchFamily="34" charset="0"/>
              </a:rPr>
              <a:t>Post-docs:</a:t>
            </a:r>
          </a:p>
          <a:p>
            <a:r>
              <a:rPr lang="en-US" sz="1400" dirty="0" smtClean="0">
                <a:latin typeface="Arial" pitchFamily="34" charset="0"/>
                <a:cs typeface="Arial" pitchFamily="34" charset="0"/>
              </a:rPr>
              <a:t> </a:t>
            </a:r>
          </a:p>
          <a:p>
            <a:r>
              <a:rPr lang="en-US" sz="1400" b="1" dirty="0" smtClean="0">
                <a:latin typeface="Arial" pitchFamily="34" charset="0"/>
                <a:cs typeface="Arial" pitchFamily="34" charset="0"/>
              </a:rPr>
              <a:t>Joint Staff</a:t>
            </a:r>
            <a:r>
              <a:rPr lang="en-US" sz="1400" dirty="0" smtClean="0">
                <a:latin typeface="Arial" pitchFamily="34" charset="0"/>
                <a:cs typeface="Arial" pitchFamily="34" charset="0"/>
              </a:rPr>
              <a:t>: E. Brash (Christopher Newport University), R. </a:t>
            </a:r>
            <a:r>
              <a:rPr lang="en-US" sz="1400" dirty="0" err="1" smtClean="0">
                <a:latin typeface="Arial" pitchFamily="34" charset="0"/>
                <a:cs typeface="Arial" pitchFamily="34" charset="0"/>
              </a:rPr>
              <a:t>Fersch</a:t>
            </a:r>
            <a:r>
              <a:rPr lang="en-US" sz="1400" dirty="0" smtClean="0">
                <a:latin typeface="Arial" pitchFamily="34" charset="0"/>
                <a:cs typeface="Arial" pitchFamily="34" charset="0"/>
              </a:rPr>
              <a:t> (Christopher Newport University), D. Heddle (Christopher Newport University), T. Horn (Catholic University of America), M. Kohl (Hampton University), C. Salgado (Norfolk State University).</a:t>
            </a:r>
          </a:p>
          <a:p>
            <a:endParaRPr lang="en-US" sz="1400" dirty="0">
              <a:latin typeface="Arial" pitchFamily="34" charset="0"/>
              <a:cs typeface="Arial" pitchFamily="34" charset="0"/>
            </a:endParaRPr>
          </a:p>
        </p:txBody>
      </p:sp>
      <p:sp>
        <p:nvSpPr>
          <p:cNvPr id="3" name="TextBox 2"/>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Current Group Members</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Jefferson Lab Group Structure</a:t>
            </a:r>
            <a:endParaRPr lang="en-US" sz="2800" b="1" dirty="0">
              <a:latin typeface="Arial" pitchFamily="34" charset="0"/>
              <a:cs typeface="Arial" pitchFamily="34" charset="0"/>
            </a:endParaRPr>
          </a:p>
        </p:txBody>
      </p:sp>
      <p:sp>
        <p:nvSpPr>
          <p:cNvPr id="3" name="TextBox 2"/>
          <p:cNvSpPr txBox="1"/>
          <p:nvPr/>
        </p:nvSpPr>
        <p:spPr>
          <a:xfrm>
            <a:off x="376671" y="763606"/>
            <a:ext cx="8201324" cy="5755422"/>
          </a:xfrm>
          <a:prstGeom prst="rect">
            <a:avLst/>
          </a:prstGeom>
          <a:noFill/>
        </p:spPr>
        <p:txBody>
          <a:bodyPr wrap="square" rtlCol="0">
            <a:spAutoFit/>
          </a:bodyPr>
          <a:lstStyle/>
          <a:p>
            <a:pPr>
              <a:buFont typeface="Arial" pitchFamily="34" charset="0"/>
              <a:buChar char="•"/>
            </a:pPr>
            <a:r>
              <a:rPr lang="en-US" sz="1600" dirty="0" smtClean="0">
                <a:latin typeface="Arial" pitchFamily="34" charset="0"/>
                <a:cs typeface="Arial" pitchFamily="34" charset="0"/>
              </a:rPr>
              <a:t> Staff scientists typically have 25% research time, 75% support for operations.</a:t>
            </a:r>
          </a:p>
          <a:p>
            <a:r>
              <a:rPr lang="en-US" sz="1600" dirty="0">
                <a:latin typeface="Arial" pitchFamily="34" charset="0"/>
                <a:cs typeface="Arial" pitchFamily="34" charset="0"/>
              </a:rPr>
              <a:t>		</a:t>
            </a:r>
            <a:r>
              <a:rPr lang="en-US" sz="1600" dirty="0" smtClean="0">
                <a:latin typeface="Arial" pitchFamily="34" charset="0"/>
                <a:cs typeface="Arial" pitchFamily="34" charset="0"/>
              </a:rPr>
              <a:t>Their research effort sums up to 15 FTEs.</a:t>
            </a:r>
          </a:p>
          <a:p>
            <a:pPr>
              <a:buFont typeface="Arial" pitchFamily="34" charset="0"/>
              <a:buChar char="•"/>
            </a:pPr>
            <a:r>
              <a:rPr lang="en-US" sz="1600" dirty="0" smtClean="0">
                <a:latin typeface="Arial" pitchFamily="34" charset="0"/>
                <a:cs typeface="Arial" pitchFamily="34" charset="0"/>
              </a:rPr>
              <a:t> The latter number is for many people presently reduced with 12-GeV construction 			ongoing (</a:t>
            </a:r>
            <a:r>
              <a:rPr lang="en-US" sz="1600" i="1" dirty="0" smtClean="0">
                <a:latin typeface="Arial" pitchFamily="34" charset="0"/>
                <a:cs typeface="Arial" pitchFamily="34" charset="0"/>
              </a:rPr>
              <a:t>i.e</a:t>
            </a:r>
            <a:r>
              <a:rPr lang="en-US" sz="1600" dirty="0" smtClean="0">
                <a:latin typeface="Arial" pitchFamily="34" charset="0"/>
                <a:cs typeface="Arial" pitchFamily="34" charset="0"/>
              </a:rPr>
              <a:t>., they will not add up to 1.0 in Table I)</a:t>
            </a:r>
          </a:p>
          <a:p>
            <a:pPr>
              <a:buFont typeface="Arial" pitchFamily="34" charset="0"/>
              <a:buChar char="•"/>
            </a:pPr>
            <a:r>
              <a:rPr lang="en-US" sz="1600" dirty="0" smtClean="0">
                <a:latin typeface="Arial" pitchFamily="34" charset="0"/>
                <a:cs typeface="Arial" pitchFamily="34" charset="0"/>
              </a:rPr>
              <a:t> Staff scientists in Admin have 100% management functions, but do research in 				evenings and weekends</a:t>
            </a:r>
          </a:p>
          <a:p>
            <a:pPr>
              <a:buFont typeface="Arial" pitchFamily="34" charset="0"/>
              <a:buChar char="•"/>
            </a:pPr>
            <a:r>
              <a:rPr lang="en-US" sz="1600" dirty="0" smtClean="0">
                <a:latin typeface="Arial" pitchFamily="34" charset="0"/>
                <a:cs typeface="Arial" pitchFamily="34" charset="0"/>
              </a:rPr>
              <a:t> Staff scientists in Hall D have to date typ. done their research in Halls A/B/C</a:t>
            </a:r>
          </a:p>
          <a:p>
            <a:pPr>
              <a:buFont typeface="Arial" pitchFamily="34" charset="0"/>
              <a:buChar char="•"/>
            </a:pPr>
            <a:r>
              <a:rPr lang="en-US" sz="1600" dirty="0" smtClean="0">
                <a:latin typeface="Arial" pitchFamily="34" charset="0"/>
                <a:cs typeface="Arial" pitchFamily="34" charset="0"/>
              </a:rPr>
              <a:t> Postdocs can have up to 100% research time, although they most often do also have 		small-size support functions.</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 We have at the moment six joint scientists, that are released for half their teaching 	duties for research. They often also have a support responsibility 	at </a:t>
            </a:r>
            <a:r>
              <a:rPr lang="en-US" sz="1600" dirty="0" err="1" smtClean="0">
                <a:latin typeface="Arial" pitchFamily="34" charset="0"/>
                <a:cs typeface="Arial" pitchFamily="34" charset="0"/>
              </a:rPr>
              <a:t>JLab</a:t>
            </a:r>
            <a:r>
              <a:rPr lang="en-US" sz="1600" dirty="0" smtClean="0">
                <a:latin typeface="Arial" pitchFamily="34" charset="0"/>
                <a:cs typeface="Arial" pitchFamily="34" charset="0"/>
              </a:rPr>
              <a:t> (</a:t>
            </a:r>
            <a:r>
              <a:rPr lang="en-US" sz="1600" i="1" dirty="0" smtClean="0">
                <a:latin typeface="Arial" pitchFamily="34" charset="0"/>
                <a:cs typeface="Arial" pitchFamily="34" charset="0"/>
              </a:rPr>
              <a:t>e.g</a:t>
            </a:r>
            <a:r>
              <a:rPr lang="en-US" sz="1600" dirty="0" smtClean="0">
                <a:latin typeface="Arial" pitchFamily="34" charset="0"/>
                <a:cs typeface="Arial" pitchFamily="34" charset="0"/>
              </a:rPr>
              <a:t>.,	Ed Brash is responsible for the Focal Plane </a:t>
            </a:r>
            <a:r>
              <a:rPr lang="en-US" sz="1600" dirty="0" err="1" smtClean="0">
                <a:latin typeface="Arial" pitchFamily="34" charset="0"/>
                <a:cs typeface="Arial" pitchFamily="34" charset="0"/>
              </a:rPr>
              <a:t>Polarimeter</a:t>
            </a:r>
            <a:r>
              <a:rPr lang="en-US" sz="1600" dirty="0" smtClean="0">
                <a:latin typeface="Arial" pitchFamily="34" charset="0"/>
                <a:cs typeface="Arial" pitchFamily="34" charset="0"/>
              </a:rPr>
              <a:t> in Hall C when in use).</a:t>
            </a:r>
          </a:p>
          <a:p>
            <a:pPr>
              <a:buFont typeface="Arial" pitchFamily="34" charset="0"/>
              <a:buChar char="•"/>
            </a:pPr>
            <a:r>
              <a:rPr lang="en-US" sz="1600" dirty="0" smtClean="0">
                <a:latin typeface="Arial" pitchFamily="34" charset="0"/>
                <a:cs typeface="Arial" pitchFamily="34" charset="0"/>
              </a:rPr>
              <a:t> At present	2 joint positions are affiliated with Hall B, 3 with Hall C, and 1 with Hall D</a:t>
            </a:r>
          </a:p>
        </p:txBody>
      </p:sp>
      <p:sp>
        <p:nvSpPr>
          <p:cNvPr id="5" name="TextBox 4"/>
          <p:cNvSpPr txBox="1"/>
          <p:nvPr/>
        </p:nvSpPr>
        <p:spPr>
          <a:xfrm>
            <a:off x="7418396" y="3484350"/>
            <a:ext cx="1673632" cy="1200329"/>
          </a:xfrm>
          <a:prstGeom prst="rect">
            <a:avLst/>
          </a:prstGeom>
          <a:noFill/>
        </p:spPr>
        <p:txBody>
          <a:bodyPr wrap="square" rtlCol="0">
            <a:spAutoFit/>
          </a:bodyPr>
          <a:lstStyle/>
          <a:p>
            <a:r>
              <a:rPr lang="en-US" sz="1200" i="1" dirty="0" smtClean="0">
                <a:latin typeface="Arial" pitchFamily="34" charset="0"/>
                <a:cs typeface="Arial" pitchFamily="34" charset="0"/>
              </a:rPr>
              <a:t>Note: there is a small FTE effort (1.6 FTE) working on technical accomplishments as part of their research, not included here</a:t>
            </a:r>
            <a:endParaRPr lang="en-US" sz="1200" i="1"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06874969"/>
              </p:ext>
            </p:extLst>
          </p:nvPr>
        </p:nvGraphicFramePr>
        <p:xfrm>
          <a:off x="290523" y="3082060"/>
          <a:ext cx="7002654" cy="2255520"/>
        </p:xfrm>
        <a:graphic>
          <a:graphicData uri="http://schemas.openxmlformats.org/drawingml/2006/table">
            <a:tbl>
              <a:tblPr firstRow="1" bandRow="1">
                <a:tableStyleId>{5C22544A-7EE6-4342-B048-85BDC9FD1C3A}</a:tableStyleId>
              </a:tblPr>
              <a:tblGrid>
                <a:gridCol w="2168823"/>
                <a:gridCol w="848320"/>
                <a:gridCol w="840319"/>
                <a:gridCol w="808306"/>
                <a:gridCol w="778962"/>
                <a:gridCol w="778962"/>
                <a:gridCol w="778962"/>
              </a:tblGrid>
              <a:tr h="312043">
                <a:tc>
                  <a:txBody>
                    <a:bodyPr/>
                    <a:lstStyle/>
                    <a:p>
                      <a:pPr algn="ct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Hall A</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Hall</a:t>
                      </a:r>
                      <a:r>
                        <a:rPr lang="en-US" sz="1600" baseline="0" dirty="0" smtClean="0">
                          <a:solidFill>
                            <a:sysClr val="windowText" lastClr="000000"/>
                          </a:solidFill>
                          <a:latin typeface="Arial" pitchFamily="34" charset="0"/>
                          <a:cs typeface="Arial" pitchFamily="34" charset="0"/>
                        </a:rPr>
                        <a:t> B</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Hall C</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Hall D</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Post docs</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FTE Total </a:t>
                      </a:r>
                      <a:endParaRPr lang="en-US" sz="1600" dirty="0">
                        <a:solidFill>
                          <a:schemeClr val="tx1"/>
                        </a:solidFill>
                        <a:latin typeface="Arial" pitchFamily="34" charset="0"/>
                        <a:cs typeface="Arial" pitchFamily="34" charset="0"/>
                      </a:endParaRPr>
                    </a:p>
                  </a:txBody>
                  <a:tcPr/>
                </a:tc>
              </a:tr>
              <a:tr h="312043">
                <a:tc>
                  <a:txBody>
                    <a:bodyPr/>
                    <a:lstStyle/>
                    <a:p>
                      <a:pPr algn="ctr"/>
                      <a:r>
                        <a:rPr lang="en-US" sz="1600" dirty="0" smtClean="0">
                          <a:solidFill>
                            <a:sysClr val="windowText" lastClr="000000"/>
                          </a:solidFill>
                          <a:latin typeface="Arial" pitchFamily="34" charset="0"/>
                          <a:cs typeface="Arial" pitchFamily="34" charset="0"/>
                        </a:rPr>
                        <a:t>Nucleon Structure</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1.2</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2.4</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0.8</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0.4</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3.7</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8.5</a:t>
                      </a:r>
                      <a:endParaRPr lang="en-US" sz="1600" dirty="0">
                        <a:solidFill>
                          <a:schemeClr val="tx1"/>
                        </a:solidFill>
                        <a:latin typeface="Arial" pitchFamily="34" charset="0"/>
                        <a:cs typeface="Arial" pitchFamily="34" charset="0"/>
                      </a:endParaRPr>
                    </a:p>
                  </a:txBody>
                  <a:tcPr/>
                </a:tc>
              </a:tr>
              <a:tr h="312043">
                <a:tc>
                  <a:txBody>
                    <a:bodyPr/>
                    <a:lstStyle/>
                    <a:p>
                      <a:pPr algn="ctr"/>
                      <a:r>
                        <a:rPr lang="en-US" sz="1600" dirty="0" smtClean="0">
                          <a:solidFill>
                            <a:sysClr val="windowText" lastClr="000000"/>
                          </a:solidFill>
                          <a:latin typeface="Arial" pitchFamily="34" charset="0"/>
                          <a:cs typeface="Arial" pitchFamily="34" charset="0"/>
                        </a:rPr>
                        <a:t>Hadron Spectroscopy</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0.1</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3.0</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0.1</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1.2</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0.3</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4.7</a:t>
                      </a:r>
                      <a:endParaRPr lang="en-US" sz="1600" dirty="0">
                        <a:solidFill>
                          <a:schemeClr val="tx1"/>
                        </a:solidFill>
                        <a:latin typeface="Arial" pitchFamily="34" charset="0"/>
                        <a:cs typeface="Arial" pitchFamily="34" charset="0"/>
                      </a:endParaRPr>
                    </a:p>
                  </a:txBody>
                  <a:tcPr/>
                </a:tc>
              </a:tr>
              <a:tr h="312043">
                <a:tc>
                  <a:txBody>
                    <a:bodyPr/>
                    <a:lstStyle/>
                    <a:p>
                      <a:pPr algn="ctr"/>
                      <a:r>
                        <a:rPr lang="en-US" sz="1600" dirty="0" smtClean="0">
                          <a:solidFill>
                            <a:sysClr val="windowText" lastClr="000000"/>
                          </a:solidFill>
                          <a:latin typeface="Arial" pitchFamily="34" charset="0"/>
                          <a:cs typeface="Arial" pitchFamily="34" charset="0"/>
                        </a:rPr>
                        <a:t>Nuclear Structure</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0.8</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0.7</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1.0</a:t>
                      </a:r>
                      <a:endParaRPr lang="en-US" sz="1600" dirty="0">
                        <a:solidFill>
                          <a:sysClr val="windowText" lastClr="000000"/>
                        </a:solidFill>
                        <a:latin typeface="Arial" pitchFamily="34" charset="0"/>
                        <a:cs typeface="Arial" pitchFamily="34" charset="0"/>
                      </a:endParaRPr>
                    </a:p>
                  </a:txBody>
                  <a:tcPr/>
                </a:tc>
                <a:tc>
                  <a:txBody>
                    <a:bodyPr/>
                    <a:lstStyle/>
                    <a:p>
                      <a:pPr algn="ct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0</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2.5</a:t>
                      </a:r>
                      <a:endParaRPr lang="en-US" sz="1600" dirty="0">
                        <a:solidFill>
                          <a:schemeClr val="tx1"/>
                        </a:solidFill>
                        <a:latin typeface="Arial" pitchFamily="34" charset="0"/>
                        <a:cs typeface="Arial" pitchFamily="34" charset="0"/>
                      </a:endParaRPr>
                    </a:p>
                  </a:txBody>
                  <a:tcPr/>
                </a:tc>
              </a:tr>
              <a:tr h="312043">
                <a:tc>
                  <a:txBody>
                    <a:bodyPr/>
                    <a:lstStyle/>
                    <a:p>
                      <a:pPr algn="ctr"/>
                      <a:r>
                        <a:rPr lang="en-US" sz="1600" dirty="0" smtClean="0">
                          <a:solidFill>
                            <a:sysClr val="windowText" lastClr="000000"/>
                          </a:solidFill>
                          <a:latin typeface="Arial" pitchFamily="34" charset="0"/>
                          <a:cs typeface="Arial" pitchFamily="34" charset="0"/>
                        </a:rPr>
                        <a:t>SM Tests/BSM</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0.4</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0.2</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0.9</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0.2</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0</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solidFill>
                            <a:schemeClr val="tx1"/>
                          </a:solidFill>
                          <a:latin typeface="Arial" pitchFamily="34" charset="0"/>
                          <a:cs typeface="Arial" pitchFamily="34" charset="0"/>
                        </a:rPr>
                        <a:t>1.7</a:t>
                      </a:r>
                      <a:endParaRPr lang="en-US" sz="1600" dirty="0">
                        <a:solidFill>
                          <a:schemeClr val="tx1"/>
                        </a:solidFill>
                        <a:latin typeface="Arial" pitchFamily="34" charset="0"/>
                        <a:cs typeface="Arial" pitchFamily="34" charset="0"/>
                      </a:endParaRPr>
                    </a:p>
                  </a:txBody>
                  <a:tcPr/>
                </a:tc>
              </a:tr>
              <a:tr h="282121">
                <a:tc>
                  <a:txBody>
                    <a:bodyPr/>
                    <a:lstStyle/>
                    <a:p>
                      <a:pPr algn="ctr"/>
                      <a:r>
                        <a:rPr lang="en-US" sz="1600" dirty="0" err="1" smtClean="0">
                          <a:solidFill>
                            <a:sysClr val="windowText" lastClr="000000"/>
                          </a:solidFill>
                          <a:latin typeface="Arial" pitchFamily="34" charset="0"/>
                          <a:cs typeface="Arial" pitchFamily="34" charset="0"/>
                        </a:rPr>
                        <a:t>Postdocs</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2</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1</a:t>
                      </a:r>
                      <a:endParaRPr lang="en-US" sz="1600" dirty="0">
                        <a:solidFill>
                          <a:sysClr val="windowText" lastClr="000000"/>
                        </a:solidFill>
                        <a:latin typeface="Arial" pitchFamily="34" charset="0"/>
                        <a:cs typeface="Arial" pitchFamily="34" charset="0"/>
                      </a:endParaRPr>
                    </a:p>
                  </a:txBody>
                  <a:tcPr/>
                </a:tc>
                <a:tc>
                  <a:txBody>
                    <a:bodyPr/>
                    <a:lstStyle/>
                    <a:p>
                      <a:pPr algn="ctr"/>
                      <a:r>
                        <a:rPr lang="en-US" sz="1600" dirty="0" smtClean="0">
                          <a:solidFill>
                            <a:sysClr val="windowText" lastClr="000000"/>
                          </a:solidFill>
                          <a:latin typeface="Arial" pitchFamily="34" charset="0"/>
                          <a:cs typeface="Arial" pitchFamily="34" charset="0"/>
                        </a:rPr>
                        <a:t>1</a:t>
                      </a:r>
                      <a:endParaRPr lang="en-US" sz="1600" dirty="0">
                        <a:solidFill>
                          <a:sysClr val="windowText" lastClr="000000"/>
                        </a:solidFill>
                        <a:latin typeface="Arial" pitchFamily="34" charset="0"/>
                        <a:cs typeface="Arial" pitchFamily="34" charset="0"/>
                      </a:endParaRPr>
                    </a:p>
                  </a:txBody>
                  <a:tcPr/>
                </a:tc>
                <a:tc>
                  <a:txBody>
                    <a:bodyPr/>
                    <a:lstStyle/>
                    <a:p>
                      <a:pPr algn="ctr"/>
                      <a:endParaRPr lang="en-US" sz="1600" dirty="0">
                        <a:solidFill>
                          <a:sysClr val="windowText" lastClr="000000"/>
                        </a:solidFill>
                        <a:latin typeface="Arial" pitchFamily="34" charset="0"/>
                        <a:cs typeface="Arial" pitchFamily="34" charset="0"/>
                      </a:endParaRPr>
                    </a:p>
                  </a:txBody>
                  <a:tcPr/>
                </a:tc>
                <a:tc>
                  <a:txBody>
                    <a:bodyPr/>
                    <a:lstStyle/>
                    <a:p>
                      <a:pPr algn="ctr"/>
                      <a:endParaRPr lang="en-US" sz="1600" dirty="0">
                        <a:solidFill>
                          <a:schemeClr val="tx1"/>
                        </a:solidFill>
                        <a:latin typeface="Arial" pitchFamily="34" charset="0"/>
                        <a:cs typeface="Arial" pitchFamily="34" charset="0"/>
                      </a:endParaRPr>
                    </a:p>
                  </a:txBody>
                  <a:tcPr/>
                </a:tc>
                <a:tc>
                  <a:txBody>
                    <a:bodyPr/>
                    <a:lstStyle/>
                    <a:p>
                      <a:pPr algn="ctr"/>
                      <a:endParaRPr lang="en-US" sz="1600" dirty="0">
                        <a:solidFill>
                          <a:schemeClr val="tx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027181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Funding Support Level by NP for FY10-12 ($K) </a:t>
            </a:r>
            <a:endParaRPr lang="en-US" sz="2800" b="1" dirty="0">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01354845"/>
              </p:ext>
            </p:extLst>
          </p:nvPr>
        </p:nvGraphicFramePr>
        <p:xfrm>
          <a:off x="564865" y="1168378"/>
          <a:ext cx="7597012" cy="4865370"/>
        </p:xfrm>
        <a:graphic>
          <a:graphicData uri="http://schemas.openxmlformats.org/drawingml/2006/table">
            <a:tbl>
              <a:tblPr/>
              <a:tblGrid>
                <a:gridCol w="2257015"/>
                <a:gridCol w="666397"/>
                <a:gridCol w="711200"/>
                <a:gridCol w="719667"/>
                <a:gridCol w="3242733"/>
              </a:tblGrid>
              <a:tr h="29839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 </a:t>
                      </a:r>
                      <a:endParaRPr lang="en-US" sz="11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rgbClr val="000000"/>
                          </a:solidFill>
                          <a:latin typeface="Arial" pitchFamily="34" charset="0"/>
                          <a:ea typeface="Times New Roman"/>
                          <a:cs typeface="Arial" pitchFamily="34" charset="0"/>
                        </a:rPr>
                        <a:t>FY10</a:t>
                      </a:r>
                    </a:p>
                    <a:p>
                      <a:pPr marL="0" marR="0" algn="ctr">
                        <a:spcBef>
                          <a:spcPts val="0"/>
                        </a:spcBef>
                        <a:spcAft>
                          <a:spcPts val="0"/>
                        </a:spcAft>
                      </a:pPr>
                      <a:r>
                        <a:rPr lang="en-US" sz="1200" b="1" dirty="0" smtClean="0">
                          <a:solidFill>
                            <a:srgbClr val="000000"/>
                          </a:solidFill>
                          <a:latin typeface="Arial" pitchFamily="34" charset="0"/>
                          <a:ea typeface="Times New Roman"/>
                          <a:cs typeface="Arial" pitchFamily="34" charset="0"/>
                        </a:rPr>
                        <a:t>$K</a:t>
                      </a:r>
                      <a:endParaRPr lang="en-US" sz="11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rgbClr val="000000"/>
                          </a:solidFill>
                          <a:latin typeface="Arial" pitchFamily="34" charset="0"/>
                          <a:ea typeface="Times New Roman"/>
                          <a:cs typeface="Arial" pitchFamily="34" charset="0"/>
                        </a:rPr>
                        <a:t>FY11</a:t>
                      </a:r>
                    </a:p>
                    <a:p>
                      <a:pPr marL="0" marR="0" algn="ctr">
                        <a:spcBef>
                          <a:spcPts val="0"/>
                        </a:spcBef>
                        <a:spcAft>
                          <a:spcPts val="0"/>
                        </a:spcAft>
                      </a:pPr>
                      <a:r>
                        <a:rPr lang="en-US" sz="1200" b="1" dirty="0" smtClean="0">
                          <a:solidFill>
                            <a:srgbClr val="000000"/>
                          </a:solidFill>
                          <a:latin typeface="Arial" pitchFamily="34" charset="0"/>
                          <a:ea typeface="Times New Roman"/>
                          <a:cs typeface="Arial" pitchFamily="34" charset="0"/>
                        </a:rPr>
                        <a:t>$K</a:t>
                      </a:r>
                      <a:endParaRPr lang="en-US" sz="11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smtClean="0">
                          <a:solidFill>
                            <a:srgbClr val="000000"/>
                          </a:solidFill>
                          <a:latin typeface="Arial" pitchFamily="34" charset="0"/>
                          <a:ea typeface="Times New Roman"/>
                          <a:cs typeface="Arial" pitchFamily="34" charset="0"/>
                        </a:rPr>
                        <a:t>FY12</a:t>
                      </a:r>
                    </a:p>
                    <a:p>
                      <a:pPr marL="0" marR="0" algn="ctr">
                        <a:spcBef>
                          <a:spcPts val="0"/>
                        </a:spcBef>
                        <a:spcAft>
                          <a:spcPts val="0"/>
                        </a:spcAft>
                      </a:pPr>
                      <a:r>
                        <a:rPr lang="en-US" sz="1200" b="1" dirty="0" smtClean="0">
                          <a:solidFill>
                            <a:srgbClr val="000000"/>
                          </a:solidFill>
                          <a:latin typeface="Arial" pitchFamily="34" charset="0"/>
                          <a:ea typeface="Times New Roman"/>
                          <a:cs typeface="Arial" pitchFamily="34" charset="0"/>
                        </a:rPr>
                        <a:t>$K</a:t>
                      </a:r>
                      <a:endParaRPr lang="en-US" sz="11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smtClean="0">
                          <a:latin typeface="Arial" pitchFamily="34" charset="0"/>
                          <a:ea typeface="Times New Roman"/>
                          <a:cs typeface="Arial" pitchFamily="34" charset="0"/>
                        </a:rPr>
                        <a:t>Notes</a:t>
                      </a:r>
                      <a:endParaRPr lang="en-US" sz="1200" b="1"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0" marR="0">
                        <a:spcBef>
                          <a:spcPts val="0"/>
                        </a:spcBef>
                        <a:spcAft>
                          <a:spcPts val="0"/>
                        </a:spcAft>
                      </a:pPr>
                      <a:r>
                        <a:rPr lang="en-US" sz="1200" b="1" dirty="0">
                          <a:solidFill>
                            <a:srgbClr val="000000"/>
                          </a:solidFill>
                          <a:latin typeface="Arial" pitchFamily="34" charset="0"/>
                          <a:ea typeface="Times New Roman"/>
                          <a:cs typeface="Arial" pitchFamily="34" charset="0"/>
                        </a:rPr>
                        <a:t>Total Salaries, Wages and</a:t>
                      </a:r>
                      <a:br>
                        <a:rPr lang="en-US" sz="1200" b="1" dirty="0">
                          <a:solidFill>
                            <a:srgbClr val="000000"/>
                          </a:solidFill>
                          <a:latin typeface="Arial" pitchFamily="34" charset="0"/>
                          <a:ea typeface="Times New Roman"/>
                          <a:cs typeface="Arial" pitchFamily="34" charset="0"/>
                        </a:rPr>
                      </a:br>
                      <a:r>
                        <a:rPr lang="en-US" sz="1200" b="1" dirty="0">
                          <a:solidFill>
                            <a:srgbClr val="000000"/>
                          </a:solidFill>
                          <a:latin typeface="Arial" pitchFamily="34" charset="0"/>
                          <a:ea typeface="Times New Roman"/>
                          <a:cs typeface="Arial" pitchFamily="34" charset="0"/>
                        </a:rPr>
                        <a:t>Fringe Benefits</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 </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 </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 </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Permanent Staff (Scientists)</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1952</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1869</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1921</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This roughly corresponds to 14 FTEs for about 50 scientists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Term and Other Staff/Post-docs/Graduate Students</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356</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512</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505</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Arial" pitchFamily="34" charset="0"/>
                          <a:ea typeface="Times New Roman"/>
                          <a:cs typeface="Arial" pitchFamily="34" charset="0"/>
                        </a:rPr>
                        <a:t>About 5 postdocs and the equivalent of 2 FTE term staff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Technical Staff</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193</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128</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151</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Arial" pitchFamily="34" charset="0"/>
                          <a:ea typeface="Times New Roman"/>
                          <a:cs typeface="Arial" pitchFamily="34" charset="0"/>
                        </a:rPr>
                        <a:t>Includes administrative support</a:t>
                      </a:r>
                    </a:p>
                    <a:p>
                      <a:pPr marL="0" marR="0" algn="l">
                        <a:spcBef>
                          <a:spcPts val="0"/>
                        </a:spcBef>
                        <a:spcAft>
                          <a:spcPts val="0"/>
                        </a:spcAft>
                      </a:pP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Early Career</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Arial" pitchFamily="34" charset="0"/>
                          <a:ea typeface="Times New Roman"/>
                          <a:cs typeface="Arial" pitchFamily="34" charset="0"/>
                        </a:rPr>
                        <a:t> </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Arial" pitchFamily="34" charset="0"/>
                          <a:ea typeface="Times New Roman"/>
                          <a:cs typeface="Arial" pitchFamily="34" charset="0"/>
                        </a:rPr>
                        <a:t> </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336</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Arial" pitchFamily="34" charset="0"/>
                          <a:ea typeface="Times New Roman"/>
                          <a:cs typeface="Arial" pitchFamily="34" charset="0"/>
                        </a:rPr>
                        <a:t>In FY12 the Early Career Award of </a:t>
                      </a:r>
                      <a:r>
                        <a:rPr lang="en-US" sz="1200" dirty="0" err="1" smtClean="0">
                          <a:latin typeface="Arial" pitchFamily="34" charset="0"/>
                          <a:ea typeface="Times New Roman"/>
                          <a:cs typeface="Arial" pitchFamily="34" charset="0"/>
                        </a:rPr>
                        <a:t>Silviu</a:t>
                      </a:r>
                      <a:r>
                        <a:rPr lang="en-US" sz="1200" dirty="0" smtClean="0">
                          <a:latin typeface="Arial" pitchFamily="34" charset="0"/>
                          <a:ea typeface="Times New Roman"/>
                          <a:cs typeface="Arial" pitchFamily="34" charset="0"/>
                        </a:rPr>
                        <a:t> </a:t>
                      </a:r>
                      <a:r>
                        <a:rPr lang="en-US" sz="1200" dirty="0" err="1" smtClean="0">
                          <a:latin typeface="Arial" pitchFamily="34" charset="0"/>
                          <a:ea typeface="Times New Roman"/>
                          <a:cs typeface="Arial" pitchFamily="34" charset="0"/>
                        </a:rPr>
                        <a:t>Covrig</a:t>
                      </a:r>
                      <a:r>
                        <a:rPr lang="en-US" sz="1200" dirty="0" smtClean="0">
                          <a:latin typeface="Arial" pitchFamily="34" charset="0"/>
                          <a:ea typeface="Times New Roman"/>
                          <a:cs typeface="Arial" pitchFamily="34" charset="0"/>
                        </a:rPr>
                        <a:t> started ($500K)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Travel</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851</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900</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714</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Arial" pitchFamily="34" charset="0"/>
                          <a:ea typeface="Times New Roman"/>
                          <a:cs typeface="Arial" pitchFamily="34" charset="0"/>
                        </a:rPr>
                        <a:t>Includes visiting scientist travel</a:t>
                      </a:r>
                    </a:p>
                    <a:p>
                      <a:pPr marL="0" marR="0" algn="l">
                        <a:spcBef>
                          <a:spcPts val="0"/>
                        </a:spcBef>
                        <a:spcAft>
                          <a:spcPts val="0"/>
                        </a:spcAft>
                      </a:pP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Material and Supplies, Licenses</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44</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15</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14</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University Support</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867</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1012</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935</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ea typeface="Times New Roman"/>
                          <a:cs typeface="Arial" pitchFamily="34" charset="0"/>
                        </a:rPr>
                        <a:t>Includes joint staff, bridge-faculty positions, and joint postdocs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Other Direct Costs</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182</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143</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155</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100" dirty="0" smtClean="0">
                        <a:latin typeface="Arial" pitchFamily="34" charset="0"/>
                        <a:ea typeface="Times New Roman"/>
                        <a:cs typeface="Arial" pitchFamily="34" charset="0"/>
                      </a:endParaRPr>
                    </a:p>
                    <a:p>
                      <a:pPr marL="0" marR="0" algn="r">
                        <a:spcBef>
                          <a:spcPts val="0"/>
                        </a:spcBef>
                        <a:spcAft>
                          <a:spcPts val="0"/>
                        </a:spcAft>
                      </a:pP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Total Direct</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4445</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4578</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4730</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100" dirty="0" smtClean="0">
                        <a:latin typeface="Arial" pitchFamily="34" charset="0"/>
                        <a:ea typeface="Times New Roman"/>
                        <a:cs typeface="Arial" pitchFamily="34" charset="0"/>
                      </a:endParaRPr>
                    </a:p>
                    <a:p>
                      <a:pPr marL="0" marR="0" algn="r">
                        <a:spcBef>
                          <a:spcPts val="0"/>
                        </a:spcBef>
                        <a:spcAft>
                          <a:spcPts val="0"/>
                        </a:spcAft>
                      </a:pP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Indirect Costs (Overhead)</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1755</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1917</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2320</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100" dirty="0" smtClean="0">
                        <a:latin typeface="Arial" pitchFamily="34" charset="0"/>
                        <a:ea typeface="Times New Roman"/>
                        <a:cs typeface="Arial" pitchFamily="34" charset="0"/>
                      </a:endParaRPr>
                    </a:p>
                    <a:p>
                      <a:pPr marL="0" marR="0" algn="r">
                        <a:spcBef>
                          <a:spcPts val="0"/>
                        </a:spcBef>
                        <a:spcAft>
                          <a:spcPts val="0"/>
                        </a:spcAft>
                      </a:pP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4">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 </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Arial" pitchFamily="34" charset="0"/>
                          <a:ea typeface="Times New Roman"/>
                          <a:cs typeface="Arial" pitchFamily="34" charset="0"/>
                        </a:rPr>
                        <a:t> </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Arial" pitchFamily="34" charset="0"/>
                          <a:ea typeface="Times New Roman"/>
                          <a:cs typeface="Arial" pitchFamily="34" charset="0"/>
                        </a:rPr>
                        <a:t> </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 </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spcBef>
                          <a:spcPts val="0"/>
                        </a:spcBef>
                        <a:spcAft>
                          <a:spcPts val="0"/>
                        </a:spcAft>
                      </a:pPr>
                      <a:r>
                        <a:rPr lang="en-US" sz="1200" dirty="0">
                          <a:solidFill>
                            <a:srgbClr val="000000"/>
                          </a:solidFill>
                          <a:latin typeface="Arial" pitchFamily="34" charset="0"/>
                          <a:ea typeface="Times New Roman"/>
                          <a:cs typeface="Arial" pitchFamily="34" charset="0"/>
                        </a:rPr>
                        <a:t>Total</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latin typeface="Arial" pitchFamily="34" charset="0"/>
                          <a:ea typeface="Times New Roman"/>
                          <a:cs typeface="Arial" pitchFamily="34" charset="0"/>
                        </a:rPr>
                        <a:t>6200</a:t>
                      </a:r>
                      <a:endParaRPr lang="en-US" sz="11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6495</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latin typeface="Arial" pitchFamily="34" charset="0"/>
                          <a:ea typeface="Times New Roman"/>
                          <a:cs typeface="Arial" pitchFamily="34" charset="0"/>
                        </a:rPr>
                        <a:t>7050</a:t>
                      </a: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100" dirty="0" smtClean="0">
                        <a:latin typeface="Arial" pitchFamily="34" charset="0"/>
                        <a:ea typeface="Times New Roman"/>
                        <a:cs typeface="Arial" pitchFamily="34" charset="0"/>
                      </a:endParaRPr>
                    </a:p>
                    <a:p>
                      <a:pPr marL="0" marR="0" algn="r">
                        <a:spcBef>
                          <a:spcPts val="0"/>
                        </a:spcBef>
                        <a:spcAft>
                          <a:spcPts val="0"/>
                        </a:spcAft>
                      </a:pPr>
                      <a:endParaRPr lang="en-US" sz="11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3626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Accomplishments/Highlights (01/01/10 – 04/30/13)</a:t>
            </a:r>
            <a:endParaRPr lang="en-US" sz="2800" b="1" dirty="0">
              <a:latin typeface="Arial" pitchFamily="34" charset="0"/>
              <a:cs typeface="Arial" pitchFamily="34" charset="0"/>
            </a:endParaRPr>
          </a:p>
        </p:txBody>
      </p:sp>
      <p:sp>
        <p:nvSpPr>
          <p:cNvPr id="3" name="TextBox 2"/>
          <p:cNvSpPr txBox="1"/>
          <p:nvPr/>
        </p:nvSpPr>
        <p:spPr>
          <a:xfrm>
            <a:off x="367642" y="853431"/>
            <a:ext cx="8250339" cy="4462760"/>
          </a:xfrm>
          <a:prstGeom prst="rect">
            <a:avLst/>
          </a:prstGeom>
          <a:noFill/>
        </p:spPr>
        <p:txBody>
          <a:bodyPr wrap="square" rtlCol="0">
            <a:spAutoFit/>
          </a:bodyPr>
          <a:lstStyle/>
          <a:p>
            <a:pPr marL="342900" marR="0" lvl="0" indent="-342900">
              <a:spcBef>
                <a:spcPts val="0"/>
              </a:spcBef>
              <a:spcAft>
                <a:spcPts val="0"/>
              </a:spcAft>
            </a:pPr>
            <a:r>
              <a:rPr lang="en-US" sz="2000" dirty="0" smtClean="0">
                <a:solidFill>
                  <a:srgbClr val="000000"/>
                </a:solidFill>
                <a:latin typeface="Arial" pitchFamily="34" charset="0"/>
                <a:ea typeface="Times New Roman"/>
                <a:cs typeface="Arial" pitchFamily="34" charset="0"/>
              </a:rPr>
              <a:t>Nucleon Structure/Hadron Spectroscopy					13.4 FTEs*</a:t>
            </a: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Determined that strange quarks do not play a substantial role in the EM structure of nucleons </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Performed a flavor decomposition of nucleon form factors, pointing to differences between up and down quarks	</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Determined the down to up structure function ratio at large x with reduced uncertainties  </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Completed initial exploration of 3D structure of nucleons, both for GPDs and TMDs</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Evidence for missing excited nucleons included in the 2012 Particle Data Group report</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Performed a series of complete </a:t>
            </a:r>
            <a:r>
              <a:rPr lang="en-US" sz="1400" dirty="0" err="1" smtClean="0">
                <a:solidFill>
                  <a:srgbClr val="000000"/>
                </a:solidFill>
                <a:latin typeface="Arial" pitchFamily="34" charset="0"/>
                <a:ea typeface="Times New Roman"/>
                <a:cs typeface="Arial" pitchFamily="34" charset="0"/>
              </a:rPr>
              <a:t>photoproduction</a:t>
            </a:r>
            <a:r>
              <a:rPr lang="en-US" sz="1400" dirty="0" smtClean="0">
                <a:solidFill>
                  <a:srgbClr val="000000"/>
                </a:solidFill>
                <a:latin typeface="Arial" pitchFamily="34" charset="0"/>
                <a:ea typeface="Times New Roman"/>
                <a:cs typeface="Arial" pitchFamily="34" charset="0"/>
              </a:rPr>
              <a:t> experiments to pin down the nucleon spectrum with the FROST and the </a:t>
            </a:r>
            <a:r>
              <a:rPr lang="en-US" sz="1400" dirty="0" err="1" smtClean="0">
                <a:solidFill>
                  <a:srgbClr val="000000"/>
                </a:solidFill>
                <a:latin typeface="Arial" pitchFamily="34" charset="0"/>
                <a:ea typeface="Times New Roman"/>
                <a:cs typeface="Arial" pitchFamily="34" charset="0"/>
              </a:rPr>
              <a:t>HDIce</a:t>
            </a:r>
            <a:r>
              <a:rPr lang="en-US" sz="1400" dirty="0" smtClean="0">
                <a:solidFill>
                  <a:srgbClr val="000000"/>
                </a:solidFill>
                <a:latin typeface="Arial" pitchFamily="34" charset="0"/>
                <a:ea typeface="Times New Roman"/>
                <a:cs typeface="Arial" pitchFamily="34" charset="0"/>
              </a:rPr>
              <a:t> apparatus</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pPr>
            <a:endParaRPr lang="en-US" sz="1400" dirty="0" smtClean="0">
              <a:latin typeface="Arial" pitchFamily="34" charset="0"/>
              <a:ea typeface="Times New Roman"/>
              <a:cs typeface="Arial" pitchFamily="34" charset="0"/>
            </a:endParaRPr>
          </a:p>
          <a:p>
            <a:pPr marL="342900" marR="0" lvl="0" indent="-342900">
              <a:spcBef>
                <a:spcPts val="0"/>
              </a:spcBef>
              <a:spcAft>
                <a:spcPts val="0"/>
              </a:spcAft>
            </a:pPr>
            <a:r>
              <a:rPr lang="en-US" sz="2000" dirty="0" smtClean="0">
                <a:latin typeface="Arial" pitchFamily="34" charset="0"/>
                <a:ea typeface="Times New Roman"/>
                <a:cs typeface="Arial" pitchFamily="34" charset="0"/>
              </a:rPr>
              <a:t>Nuclear Structure/QCD and Nuclei						  2.5 FTEs</a:t>
            </a: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Found a striking correlation between short-range nuclear structure and </a:t>
            </a:r>
            <a:r>
              <a:rPr lang="en-US" sz="1400" dirty="0" err="1" smtClean="0">
                <a:solidFill>
                  <a:srgbClr val="000000"/>
                </a:solidFill>
                <a:latin typeface="Arial" pitchFamily="34" charset="0"/>
                <a:ea typeface="Times New Roman"/>
                <a:cs typeface="Arial" pitchFamily="34" charset="0"/>
              </a:rPr>
              <a:t>parton</a:t>
            </a:r>
            <a:r>
              <a:rPr lang="en-US" sz="1400" dirty="0" smtClean="0">
                <a:solidFill>
                  <a:srgbClr val="000000"/>
                </a:solidFill>
                <a:latin typeface="Arial" pitchFamily="34" charset="0"/>
                <a:ea typeface="Times New Roman"/>
                <a:cs typeface="Arial" pitchFamily="34" charset="0"/>
              </a:rPr>
              <a:t> dynamics</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Confirmed the existence of the neutron skin in model-independent manner</a:t>
            </a:r>
          </a:p>
          <a:p>
            <a:pPr marL="342900" marR="0" lvl="0" indent="-342900">
              <a:spcBef>
                <a:spcPts val="0"/>
              </a:spcBef>
              <a:spcAft>
                <a:spcPts val="0"/>
              </a:spcAft>
            </a:pPr>
            <a:endParaRPr lang="en-US" sz="1400" dirty="0" smtClean="0">
              <a:latin typeface="Arial" pitchFamily="34" charset="0"/>
              <a:ea typeface="Times New Roman"/>
              <a:cs typeface="Arial" pitchFamily="34" charset="0"/>
            </a:endParaRPr>
          </a:p>
          <a:p>
            <a:pPr marL="342900" marR="0" lvl="0" indent="-342900">
              <a:spcBef>
                <a:spcPts val="0"/>
              </a:spcBef>
              <a:spcAft>
                <a:spcPts val="0"/>
              </a:spcAft>
            </a:pPr>
            <a:r>
              <a:rPr lang="en-US" sz="2000" dirty="0" smtClean="0">
                <a:latin typeface="Arial" pitchFamily="34" charset="0"/>
                <a:ea typeface="Times New Roman"/>
                <a:cs typeface="Arial" pitchFamily="34" charset="0"/>
              </a:rPr>
              <a:t>SM Tests/BSM Search									  1.7 FTEs</a:t>
            </a: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Completed the </a:t>
            </a:r>
            <a:r>
              <a:rPr lang="en-US" sz="1400" dirty="0" err="1" smtClean="0">
                <a:solidFill>
                  <a:srgbClr val="000000"/>
                </a:solidFill>
                <a:latin typeface="Arial" pitchFamily="34" charset="0"/>
                <a:ea typeface="Times New Roman"/>
                <a:cs typeface="Arial" pitchFamily="34" charset="0"/>
              </a:rPr>
              <a:t>Qweak</a:t>
            </a:r>
            <a:r>
              <a:rPr lang="en-US" sz="1400" dirty="0" smtClean="0">
                <a:solidFill>
                  <a:srgbClr val="000000"/>
                </a:solidFill>
                <a:latin typeface="Arial" pitchFamily="34" charset="0"/>
                <a:ea typeface="Times New Roman"/>
                <a:cs typeface="Arial" pitchFamily="34" charset="0"/>
              </a:rPr>
              <a:t> experiment, with early results constraining new physics to a mass scale of 1.1 </a:t>
            </a:r>
            <a:r>
              <a:rPr lang="en-US" sz="1400" dirty="0" err="1" smtClean="0">
                <a:solidFill>
                  <a:srgbClr val="000000"/>
                </a:solidFill>
                <a:latin typeface="Arial" pitchFamily="34" charset="0"/>
                <a:ea typeface="Times New Roman"/>
                <a:cs typeface="Arial" pitchFamily="34" charset="0"/>
              </a:rPr>
              <a:t>TeV</a:t>
            </a:r>
            <a:r>
              <a:rPr lang="en-US" sz="1400" dirty="0" smtClean="0">
                <a:solidFill>
                  <a:srgbClr val="000000"/>
                </a:solidFill>
                <a:latin typeface="Arial" pitchFamily="34" charset="0"/>
                <a:ea typeface="Times New Roman"/>
                <a:cs typeface="Arial" pitchFamily="34" charset="0"/>
              </a:rPr>
              <a:t>, and final results anticipated to a mass scale of 2.3 </a:t>
            </a:r>
            <a:r>
              <a:rPr lang="en-US" sz="1400" dirty="0" err="1" smtClean="0">
                <a:solidFill>
                  <a:srgbClr val="000000"/>
                </a:solidFill>
                <a:latin typeface="Arial" pitchFamily="34" charset="0"/>
                <a:ea typeface="Times New Roman"/>
                <a:cs typeface="Arial" pitchFamily="34" charset="0"/>
              </a:rPr>
              <a:t>TeV</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Performed an initial measurement and test experiments to search for a heavy photon</a:t>
            </a:r>
            <a:endParaRPr lang="en-US" sz="1400" dirty="0" smtClean="0">
              <a:latin typeface="Arial" pitchFamily="34" charset="0"/>
              <a:ea typeface="Times New Roman"/>
              <a:cs typeface="Arial" pitchFamily="34" charset="0"/>
            </a:endParaRPr>
          </a:p>
          <a:p>
            <a:pPr marL="342900" marR="0" lvl="0" indent="-342900">
              <a:spcBef>
                <a:spcPts val="0"/>
              </a:spcBef>
              <a:spcAft>
                <a:spcPts val="0"/>
              </a:spcAft>
              <a:buFont typeface="Symbol"/>
              <a:buChar char=""/>
            </a:pPr>
            <a:r>
              <a:rPr lang="en-US" sz="1400" dirty="0" smtClean="0">
                <a:solidFill>
                  <a:srgbClr val="000000"/>
                </a:solidFill>
                <a:latin typeface="Arial" pitchFamily="34" charset="0"/>
                <a:ea typeface="Times New Roman"/>
                <a:cs typeface="Arial" pitchFamily="34" charset="0"/>
              </a:rPr>
              <a:t>DOE Early Career Award – </a:t>
            </a:r>
            <a:r>
              <a:rPr lang="en-US" sz="1400" dirty="0" err="1" smtClean="0">
                <a:solidFill>
                  <a:srgbClr val="000000"/>
                </a:solidFill>
                <a:latin typeface="Arial" pitchFamily="34" charset="0"/>
                <a:ea typeface="Times New Roman"/>
                <a:cs typeface="Arial" pitchFamily="34" charset="0"/>
              </a:rPr>
              <a:t>Silviu</a:t>
            </a:r>
            <a:r>
              <a:rPr lang="en-US" sz="1400" dirty="0" smtClean="0">
                <a:solidFill>
                  <a:srgbClr val="000000"/>
                </a:solidFill>
                <a:latin typeface="Arial" pitchFamily="34" charset="0"/>
                <a:ea typeface="Times New Roman"/>
                <a:cs typeface="Arial" pitchFamily="34" charset="0"/>
              </a:rPr>
              <a:t> </a:t>
            </a:r>
            <a:r>
              <a:rPr lang="en-US" sz="1400" dirty="0" err="1" smtClean="0">
                <a:solidFill>
                  <a:srgbClr val="000000"/>
                </a:solidFill>
                <a:latin typeface="Arial" pitchFamily="34" charset="0"/>
                <a:ea typeface="Times New Roman"/>
                <a:cs typeface="Arial" pitchFamily="34" charset="0"/>
              </a:rPr>
              <a:t>Covrig</a:t>
            </a:r>
            <a:endParaRPr lang="en-US" sz="1400" dirty="0">
              <a:latin typeface="Arial" pitchFamily="34" charset="0"/>
              <a:cs typeface="Arial" pitchFamily="34" charset="0"/>
            </a:endParaRPr>
          </a:p>
        </p:txBody>
      </p:sp>
      <p:sp>
        <p:nvSpPr>
          <p:cNvPr id="4" name="TextBox 3"/>
          <p:cNvSpPr txBox="1"/>
          <p:nvPr/>
        </p:nvSpPr>
        <p:spPr>
          <a:xfrm>
            <a:off x="150437" y="5463032"/>
            <a:ext cx="8475397" cy="369332"/>
          </a:xfrm>
          <a:prstGeom prst="rect">
            <a:avLst/>
          </a:prstGeom>
          <a:noFill/>
        </p:spPr>
        <p:txBody>
          <a:bodyPr wrap="none" rtlCol="0">
            <a:spAutoFit/>
          </a:bodyPr>
          <a:lstStyle/>
          <a:p>
            <a:r>
              <a:rPr lang="en-US" i="1" dirty="0" smtClean="0">
                <a:latin typeface="Arial" pitchFamily="34" charset="0"/>
                <a:cs typeface="Arial" pitchFamily="34" charset="0"/>
              </a:rPr>
              <a:t>* This number is higher by ~4 as all our postdocs presently fall in this category </a:t>
            </a:r>
            <a:endParaRPr lang="en-US" i="1" dirty="0">
              <a:latin typeface="Arial" pitchFamily="34" charset="0"/>
              <a:cs typeface="Arial" pitchFamily="34" charset="0"/>
            </a:endParaRPr>
          </a:p>
        </p:txBody>
      </p:sp>
      <p:sp>
        <p:nvSpPr>
          <p:cNvPr id="5" name="TextBox 4"/>
          <p:cNvSpPr txBox="1"/>
          <p:nvPr/>
        </p:nvSpPr>
        <p:spPr>
          <a:xfrm>
            <a:off x="1609344" y="5828039"/>
            <a:ext cx="5803392" cy="646331"/>
          </a:xfrm>
          <a:prstGeom prst="rect">
            <a:avLst/>
          </a:prstGeom>
          <a:noFill/>
        </p:spPr>
        <p:txBody>
          <a:bodyPr wrap="square" rtlCol="0">
            <a:spAutoFit/>
          </a:bodyPr>
          <a:lstStyle/>
          <a:p>
            <a:r>
              <a:rPr lang="en-US" dirty="0">
                <a:latin typeface="Arial" pitchFamily="34" charset="0"/>
                <a:cs typeface="Arial" pitchFamily="34" charset="0"/>
              </a:rPr>
              <a:t>Note: </a:t>
            </a:r>
            <a:r>
              <a:rPr lang="en-US" dirty="0" smtClean="0">
                <a:latin typeface="Arial" pitchFamily="34" charset="0"/>
                <a:cs typeface="Arial" pitchFamily="34" charset="0"/>
              </a:rPr>
              <a:t>not included is an </a:t>
            </a:r>
            <a:r>
              <a:rPr lang="en-US" dirty="0">
                <a:latin typeface="Arial" pitchFamily="34" charset="0"/>
                <a:cs typeface="Arial" pitchFamily="34" charset="0"/>
              </a:rPr>
              <a:t>FTE effort (1.6 </a:t>
            </a:r>
            <a:r>
              <a:rPr lang="en-US" dirty="0" smtClean="0">
                <a:latin typeface="Arial" pitchFamily="34" charset="0"/>
                <a:cs typeface="Arial" pitchFamily="34" charset="0"/>
              </a:rPr>
              <a:t>FTE) working </a:t>
            </a:r>
            <a:r>
              <a:rPr lang="en-US" dirty="0">
                <a:latin typeface="Arial" pitchFamily="34" charset="0"/>
                <a:cs typeface="Arial" pitchFamily="34" charset="0"/>
              </a:rPr>
              <a:t>on technical accomplishments as part of their research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08"/>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Publications, Invited Talks &amp; Awards</a:t>
            </a:r>
            <a:endParaRPr lang="en-US" sz="2800" b="1" dirty="0">
              <a:latin typeface="Arial" pitchFamily="34" charset="0"/>
              <a:cs typeface="Arial" pitchFamily="34" charset="0"/>
            </a:endParaRPr>
          </a:p>
        </p:txBody>
      </p:sp>
      <p:sp>
        <p:nvSpPr>
          <p:cNvPr id="3" name="TextBox 2"/>
          <p:cNvSpPr txBox="1"/>
          <p:nvPr/>
        </p:nvSpPr>
        <p:spPr>
          <a:xfrm>
            <a:off x="78797" y="841240"/>
            <a:ext cx="9063700" cy="3293209"/>
          </a:xfrm>
          <a:prstGeom prst="rect">
            <a:avLst/>
          </a:prstGeom>
          <a:noFill/>
        </p:spPr>
        <p:txBody>
          <a:bodyPr wrap="none" rtlCol="0">
            <a:spAutoFit/>
          </a:bodyPr>
          <a:lstStyle/>
          <a:p>
            <a:pPr>
              <a:buFont typeface="Arial" pitchFamily="34" charset="0"/>
              <a:buChar char="•"/>
            </a:pPr>
            <a:r>
              <a:rPr lang="en-US" sz="2400" dirty="0" smtClean="0">
                <a:latin typeface="Arial" pitchFamily="34" charset="0"/>
                <a:cs typeface="Arial" pitchFamily="34" charset="0"/>
              </a:rPr>
              <a:t> Total number of publications as letters (PRL, PL)	</a:t>
            </a:r>
            <a:r>
              <a:rPr lang="en-US" sz="2400" dirty="0">
                <a:latin typeface="Arial" pitchFamily="34" charset="0"/>
                <a:cs typeface="Arial" pitchFamily="34" charset="0"/>
              </a:rPr>
              <a:t>	</a:t>
            </a:r>
            <a:r>
              <a:rPr lang="en-US" sz="2400" dirty="0" smtClean="0">
                <a:latin typeface="Arial" pitchFamily="34" charset="0"/>
                <a:cs typeface="Arial" pitchFamily="34" charset="0"/>
              </a:rPr>
              <a:t>      35</a:t>
            </a:r>
          </a:p>
          <a:p>
            <a:pPr>
              <a:buFont typeface="Arial" pitchFamily="34" charset="0"/>
              <a:buChar char="•"/>
            </a:pPr>
            <a:r>
              <a:rPr lang="en-US" sz="2400" dirty="0" smtClean="0">
                <a:latin typeface="Arial" pitchFamily="34" charset="0"/>
                <a:cs typeface="Arial" pitchFamily="34" charset="0"/>
              </a:rPr>
              <a:t> Total number of publications in other refereed journals    64</a:t>
            </a:r>
          </a:p>
          <a:p>
            <a:pPr>
              <a:buFont typeface="Arial" pitchFamily="34" charset="0"/>
              <a:buChar char="•"/>
            </a:pPr>
            <a:r>
              <a:rPr lang="en-US" sz="2400" dirty="0" smtClean="0">
                <a:latin typeface="Arial" pitchFamily="34" charset="0"/>
                <a:cs typeface="Arial" pitchFamily="34" charset="0"/>
              </a:rPr>
              <a:t> Total number of invited talks							</a:t>
            </a:r>
            <a:r>
              <a:rPr lang="en-US" sz="2400" dirty="0">
                <a:latin typeface="Arial" pitchFamily="34" charset="0"/>
                <a:cs typeface="Arial" pitchFamily="34" charset="0"/>
              </a:rPr>
              <a:t>	</a:t>
            </a:r>
            <a:r>
              <a:rPr lang="en-US" sz="2400" dirty="0" smtClean="0">
                <a:latin typeface="Arial" pitchFamily="34" charset="0"/>
                <a:cs typeface="Arial" pitchFamily="34" charset="0"/>
              </a:rPr>
              <a:t>    212</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a:latin typeface="Arial" pitchFamily="34" charset="0"/>
                <a:cs typeface="Arial" pitchFamily="34" charset="0"/>
              </a:rPr>
              <a:t> </a:t>
            </a:r>
            <a:r>
              <a:rPr lang="en-US" sz="2400" dirty="0" smtClean="0">
                <a:latin typeface="Arial" pitchFamily="34" charset="0"/>
                <a:cs typeface="Arial" pitchFamily="34" charset="0"/>
              </a:rPr>
              <a:t># of (independent) organizing committees	  			      58 (40)</a:t>
            </a:r>
          </a:p>
          <a:p>
            <a:pPr lvl="1"/>
            <a:r>
              <a:rPr lang="en-US" sz="2400" dirty="0" smtClean="0">
                <a:latin typeface="Arial" pitchFamily="34" charset="0"/>
                <a:cs typeface="Arial" pitchFamily="34" charset="0"/>
              </a:rPr>
              <a:t>	(semi-local organizing committee or </a:t>
            </a:r>
            <a:r>
              <a:rPr lang="en-US" sz="2400" dirty="0" err="1" smtClean="0">
                <a:latin typeface="Arial" pitchFamily="34" charset="0"/>
                <a:cs typeface="Arial" pitchFamily="34" charset="0"/>
              </a:rPr>
              <a:t>convenors</a:t>
            </a:r>
            <a:r>
              <a:rPr lang="en-US" sz="2400" dirty="0">
                <a:latin typeface="Arial" pitchFamily="34" charset="0"/>
                <a:cs typeface="Arial" pitchFamily="34" charset="0"/>
              </a:rPr>
              <a:t>,</a:t>
            </a:r>
            <a:endParaRPr lang="en-US" sz="2400" dirty="0" smtClean="0">
              <a:latin typeface="Arial" pitchFamily="34" charset="0"/>
              <a:cs typeface="Arial" pitchFamily="34" charset="0"/>
            </a:endParaRPr>
          </a:p>
          <a:p>
            <a:pPr lvl="1"/>
            <a:r>
              <a:rPr lang="en-US" sz="1600" i="1" dirty="0">
                <a:latin typeface="Arial" pitchFamily="34" charset="0"/>
                <a:cs typeface="Arial" pitchFamily="34" charset="0"/>
              </a:rPr>
              <a:t>	</a:t>
            </a:r>
            <a:r>
              <a:rPr lang="en-US" sz="1600" i="1" dirty="0" smtClean="0">
                <a:latin typeface="Arial" pitchFamily="34" charset="0"/>
                <a:cs typeface="Arial" pitchFamily="34" charset="0"/>
              </a:rPr>
              <a:t> does not include international advisory committees)</a:t>
            </a:r>
          </a:p>
          <a:p>
            <a:pPr lvl="1"/>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APS Fellows:										3 in review period</a:t>
            </a:r>
          </a:p>
        </p:txBody>
      </p:sp>
      <p:graphicFrame>
        <p:nvGraphicFramePr>
          <p:cNvPr id="4" name="Table 3"/>
          <p:cNvGraphicFramePr>
            <a:graphicFrameLocks noGrp="1"/>
          </p:cNvGraphicFramePr>
          <p:nvPr>
            <p:extLst>
              <p:ext uri="{D42A27DB-BD31-4B8C-83A1-F6EECF244321}">
                <p14:modId xmlns:p14="http://schemas.microsoft.com/office/powerpoint/2010/main" val="4190880440"/>
              </p:ext>
            </p:extLst>
          </p:nvPr>
        </p:nvGraphicFramePr>
        <p:xfrm>
          <a:off x="2482627" y="3782676"/>
          <a:ext cx="3755010" cy="2468880"/>
        </p:xfrm>
        <a:graphic>
          <a:graphicData uri="http://schemas.openxmlformats.org/drawingml/2006/table">
            <a:tbl>
              <a:tblPr firstRow="1" bandRow="1">
                <a:tableStyleId>{5C22544A-7EE6-4342-B048-85BDC9FD1C3A}</a:tableStyleId>
              </a:tblPr>
              <a:tblGrid>
                <a:gridCol w="3009815"/>
                <a:gridCol w="745195"/>
              </a:tblGrid>
              <a:tr h="248788">
                <a:tc>
                  <a:txBody>
                    <a:bodyPr/>
                    <a:lstStyle/>
                    <a:p>
                      <a:pPr algn="ctr"/>
                      <a:r>
                        <a:rPr lang="en-US" sz="1200" dirty="0" smtClean="0">
                          <a:solidFill>
                            <a:sysClr val="windowText" lastClr="000000"/>
                          </a:solidFill>
                          <a:latin typeface="Arial" pitchFamily="34" charset="0"/>
                          <a:cs typeface="Arial" pitchFamily="34" charset="0"/>
                        </a:rPr>
                        <a:t>name</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year</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err="1" smtClean="0">
                          <a:solidFill>
                            <a:sysClr val="windowText" lastClr="000000"/>
                          </a:solidFill>
                          <a:latin typeface="Arial" pitchFamily="34" charset="0"/>
                          <a:cs typeface="Arial" pitchFamily="34" charset="0"/>
                        </a:rPr>
                        <a:t>Harut</a:t>
                      </a:r>
                      <a:r>
                        <a:rPr lang="en-US" sz="1200" dirty="0" smtClean="0">
                          <a:solidFill>
                            <a:sysClr val="windowText" lastClr="000000"/>
                          </a:solidFill>
                          <a:latin typeface="Arial" pitchFamily="34" charset="0"/>
                          <a:cs typeface="Arial" pitchFamily="34" charset="0"/>
                        </a:rPr>
                        <a:t> </a:t>
                      </a:r>
                      <a:r>
                        <a:rPr lang="en-US" sz="1200" dirty="0" err="1" smtClean="0">
                          <a:solidFill>
                            <a:sysClr val="windowText" lastClr="000000"/>
                          </a:solidFill>
                          <a:latin typeface="Arial" pitchFamily="34" charset="0"/>
                          <a:cs typeface="Arial" pitchFamily="34" charset="0"/>
                        </a:rPr>
                        <a:t>Avagyan</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2011</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smtClean="0">
                          <a:solidFill>
                            <a:sysClr val="windowText" lastClr="000000"/>
                          </a:solidFill>
                          <a:latin typeface="Arial" pitchFamily="34" charset="0"/>
                          <a:cs typeface="Arial" pitchFamily="34" charset="0"/>
                        </a:rPr>
                        <a:t>Volker</a:t>
                      </a:r>
                      <a:r>
                        <a:rPr lang="en-US" sz="1200" baseline="0" dirty="0" smtClean="0">
                          <a:solidFill>
                            <a:sysClr val="windowText" lastClr="000000"/>
                          </a:solidFill>
                          <a:latin typeface="Arial" pitchFamily="34" charset="0"/>
                          <a:cs typeface="Arial" pitchFamily="34" charset="0"/>
                        </a:rPr>
                        <a:t> </a:t>
                      </a:r>
                      <a:r>
                        <a:rPr lang="en-US" sz="1200" baseline="0" dirty="0" err="1" smtClean="0">
                          <a:solidFill>
                            <a:sysClr val="windowText" lastClr="000000"/>
                          </a:solidFill>
                          <a:latin typeface="Arial" pitchFamily="34" charset="0"/>
                          <a:cs typeface="Arial" pitchFamily="34" charset="0"/>
                        </a:rPr>
                        <a:t>Burkert</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2004</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smtClean="0">
                          <a:solidFill>
                            <a:sysClr val="windowText" lastClr="000000"/>
                          </a:solidFill>
                          <a:latin typeface="Arial" pitchFamily="34" charset="0"/>
                          <a:cs typeface="Arial" pitchFamily="34" charset="0"/>
                        </a:rPr>
                        <a:t>Lawrence</a:t>
                      </a:r>
                      <a:r>
                        <a:rPr lang="en-US" sz="1200" baseline="0" dirty="0" smtClean="0">
                          <a:solidFill>
                            <a:sysClr val="windowText" lastClr="000000"/>
                          </a:solidFill>
                          <a:latin typeface="Arial" pitchFamily="34" charset="0"/>
                          <a:cs typeface="Arial" pitchFamily="34" charset="0"/>
                        </a:rPr>
                        <a:t> </a:t>
                      </a:r>
                      <a:r>
                        <a:rPr lang="en-US" sz="1200" baseline="0" dirty="0" err="1" smtClean="0">
                          <a:solidFill>
                            <a:sysClr val="windowText" lastClr="000000"/>
                          </a:solidFill>
                          <a:latin typeface="Arial" pitchFamily="34" charset="0"/>
                          <a:cs typeface="Arial" pitchFamily="34" charset="0"/>
                        </a:rPr>
                        <a:t>Cardman</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1986</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err="1" smtClean="0">
                          <a:solidFill>
                            <a:sysClr val="windowText" lastClr="000000"/>
                          </a:solidFill>
                          <a:latin typeface="Arial" pitchFamily="34" charset="0"/>
                          <a:cs typeface="Arial" pitchFamily="34" charset="0"/>
                        </a:rPr>
                        <a:t>Jian</a:t>
                      </a:r>
                      <a:r>
                        <a:rPr lang="en-US" sz="1200" dirty="0" smtClean="0">
                          <a:solidFill>
                            <a:sysClr val="windowText" lastClr="000000"/>
                          </a:solidFill>
                          <a:latin typeface="Arial" pitchFamily="34" charset="0"/>
                          <a:cs typeface="Arial" pitchFamily="34" charset="0"/>
                        </a:rPr>
                        <a:t>-Ping Chen</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2008</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err="1" smtClean="0">
                          <a:solidFill>
                            <a:sysClr val="windowText" lastClr="000000"/>
                          </a:solidFill>
                          <a:latin typeface="Arial" pitchFamily="34" charset="0"/>
                          <a:cs typeface="Arial" pitchFamily="34" charset="0"/>
                        </a:rPr>
                        <a:t>Latifa</a:t>
                      </a:r>
                      <a:r>
                        <a:rPr lang="en-US" sz="1200" dirty="0" smtClean="0">
                          <a:solidFill>
                            <a:sysClr val="windowText" lastClr="000000"/>
                          </a:solidFill>
                          <a:latin typeface="Arial" pitchFamily="34" charset="0"/>
                          <a:cs typeface="Arial" pitchFamily="34" charset="0"/>
                        </a:rPr>
                        <a:t> </a:t>
                      </a:r>
                      <a:r>
                        <a:rPr lang="en-US" sz="1200" dirty="0" err="1" smtClean="0">
                          <a:solidFill>
                            <a:sysClr val="windowText" lastClr="000000"/>
                          </a:solidFill>
                          <a:latin typeface="Arial" pitchFamily="34" charset="0"/>
                          <a:cs typeface="Arial" pitchFamily="34" charset="0"/>
                        </a:rPr>
                        <a:t>Elouadhriri</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2010</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smtClean="0">
                          <a:solidFill>
                            <a:sysClr val="windowText" lastClr="000000"/>
                          </a:solidFill>
                          <a:latin typeface="Arial" pitchFamily="34" charset="0"/>
                          <a:cs typeface="Arial" pitchFamily="34" charset="0"/>
                        </a:rPr>
                        <a:t>Rolf</a:t>
                      </a:r>
                      <a:r>
                        <a:rPr lang="en-US" sz="1200" baseline="0" dirty="0" smtClean="0">
                          <a:solidFill>
                            <a:sysClr val="windowText" lastClr="000000"/>
                          </a:solidFill>
                          <a:latin typeface="Arial" pitchFamily="34" charset="0"/>
                          <a:cs typeface="Arial" pitchFamily="34" charset="0"/>
                        </a:rPr>
                        <a:t> </a:t>
                      </a:r>
                      <a:r>
                        <a:rPr lang="en-US" sz="1200" baseline="0" dirty="0" err="1" smtClean="0">
                          <a:solidFill>
                            <a:sysClr val="windowText" lastClr="000000"/>
                          </a:solidFill>
                          <a:latin typeface="Arial" pitchFamily="34" charset="0"/>
                          <a:cs typeface="Arial" pitchFamily="34" charset="0"/>
                        </a:rPr>
                        <a:t>Ent</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2011</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smtClean="0">
                          <a:solidFill>
                            <a:sysClr val="windowText" lastClr="000000"/>
                          </a:solidFill>
                          <a:latin typeface="Arial" pitchFamily="34" charset="0"/>
                          <a:cs typeface="Arial" pitchFamily="34" charset="0"/>
                        </a:rPr>
                        <a:t>Andrew </a:t>
                      </a:r>
                      <a:r>
                        <a:rPr lang="en-US" sz="1200" dirty="0" err="1" smtClean="0">
                          <a:solidFill>
                            <a:sysClr val="windowText" lastClr="000000"/>
                          </a:solidFill>
                          <a:latin typeface="Arial" pitchFamily="34" charset="0"/>
                          <a:cs typeface="Arial" pitchFamily="34" charset="0"/>
                        </a:rPr>
                        <a:t>Sandorfi</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1985</a:t>
                      </a:r>
                      <a:endParaRPr lang="en-US" sz="1200" dirty="0">
                        <a:solidFill>
                          <a:sysClr val="windowText" lastClr="000000"/>
                        </a:solidFill>
                        <a:latin typeface="Arial" pitchFamily="34" charset="0"/>
                        <a:cs typeface="Arial" pitchFamily="34" charset="0"/>
                      </a:endParaRPr>
                    </a:p>
                  </a:txBody>
                  <a:tcPr/>
                </a:tc>
              </a:tr>
              <a:tr h="248788">
                <a:tc>
                  <a:txBody>
                    <a:bodyPr/>
                    <a:lstStyle/>
                    <a:p>
                      <a:pPr algn="l"/>
                      <a:r>
                        <a:rPr lang="en-US" sz="1200" dirty="0" err="1" smtClean="0">
                          <a:solidFill>
                            <a:sysClr val="windowText" lastClr="000000"/>
                          </a:solidFill>
                          <a:latin typeface="Arial" pitchFamily="34" charset="0"/>
                          <a:cs typeface="Arial" pitchFamily="34" charset="0"/>
                        </a:rPr>
                        <a:t>Bogdan</a:t>
                      </a:r>
                      <a:r>
                        <a:rPr lang="en-US" sz="1200" dirty="0" smtClean="0">
                          <a:solidFill>
                            <a:sysClr val="windowText" lastClr="000000"/>
                          </a:solidFill>
                          <a:latin typeface="Arial" pitchFamily="34" charset="0"/>
                          <a:cs typeface="Arial" pitchFamily="34" charset="0"/>
                        </a:rPr>
                        <a:t> </a:t>
                      </a:r>
                      <a:r>
                        <a:rPr lang="en-US" sz="1200" dirty="0" err="1" smtClean="0">
                          <a:solidFill>
                            <a:sysClr val="windowText" lastClr="000000"/>
                          </a:solidFill>
                          <a:latin typeface="Arial" pitchFamily="34" charset="0"/>
                          <a:cs typeface="Arial" pitchFamily="34" charset="0"/>
                        </a:rPr>
                        <a:t>Wojtsekhowski</a:t>
                      </a:r>
                      <a:endParaRPr lang="en-US" sz="1200" dirty="0">
                        <a:solidFill>
                          <a:sysClr val="windowText" lastClr="000000"/>
                        </a:solidFill>
                        <a:latin typeface="Arial" pitchFamily="34" charset="0"/>
                        <a:cs typeface="Arial" pitchFamily="34" charset="0"/>
                      </a:endParaRPr>
                    </a:p>
                  </a:txBody>
                  <a:tcPr/>
                </a:tc>
                <a:tc>
                  <a:txBody>
                    <a:bodyPr/>
                    <a:lstStyle/>
                    <a:p>
                      <a:pPr algn="ctr"/>
                      <a:r>
                        <a:rPr lang="en-US" sz="1200" dirty="0" smtClean="0">
                          <a:solidFill>
                            <a:sysClr val="windowText" lastClr="000000"/>
                          </a:solidFill>
                          <a:latin typeface="Arial" pitchFamily="34" charset="0"/>
                          <a:cs typeface="Arial" pitchFamily="34" charset="0"/>
                        </a:rPr>
                        <a:t>2009</a:t>
                      </a:r>
                      <a:endParaRPr lang="en-US" sz="1200" dirty="0">
                        <a:solidFill>
                          <a:sysClr val="windowText" lastClr="000000"/>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4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6404</TotalTime>
  <Words>1613</Words>
  <Application>Microsoft Office PowerPoint</Application>
  <PresentationFormat>On-screen Show (4:3)</PresentationFormat>
  <Paragraphs>416</Paragraphs>
  <Slides>23</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4_JLab_PowerPoint1</vt:lpstr>
      <vt:lpstr>Custom Design</vt:lpstr>
      <vt:lpstr>3_JLab_PowerPoint1</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Jefferson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Carlini</dc:creator>
  <cp:lastModifiedBy>ent</cp:lastModifiedBy>
  <cp:revision>487</cp:revision>
  <dcterms:created xsi:type="dcterms:W3CDTF">2011-04-25T20:30:03Z</dcterms:created>
  <dcterms:modified xsi:type="dcterms:W3CDTF">2013-06-03T20:46:51Z</dcterms:modified>
</cp:coreProperties>
</file>