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35.xml" ContentType="application/vnd.openxmlformats-officedocument.presentationml.slideLayout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pdf" ContentType="application/pdf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6" r:id="rId1"/>
    <p:sldMasterId id="2147483750" r:id="rId2"/>
    <p:sldMasterId id="2147483762" r:id="rId3"/>
  </p:sldMasterIdLst>
  <p:notesMasterIdLst>
    <p:notesMasterId r:id="rId18"/>
  </p:notesMasterIdLst>
  <p:sldIdLst>
    <p:sldId id="551" r:id="rId4"/>
    <p:sldId id="580" r:id="rId5"/>
    <p:sldId id="594" r:id="rId6"/>
    <p:sldId id="581" r:id="rId7"/>
    <p:sldId id="583" r:id="rId8"/>
    <p:sldId id="596" r:id="rId9"/>
    <p:sldId id="584" r:id="rId10"/>
    <p:sldId id="585" r:id="rId11"/>
    <p:sldId id="595" r:id="rId12"/>
    <p:sldId id="593" r:id="rId13"/>
    <p:sldId id="587" r:id="rId14"/>
    <p:sldId id="589" r:id="rId15"/>
    <p:sldId id="590" r:id="rId16"/>
    <p:sldId id="591" r:id="rId17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33CC"/>
    <a:srgbClr val="CC0099"/>
    <a:srgbClr val="CCECFF"/>
    <a:srgbClr val="FFFFFF"/>
    <a:srgbClr val="3366FF"/>
    <a:srgbClr val="008000"/>
    <a:srgbClr val="003399"/>
    <a:srgbClr val="3366CC"/>
    <a:srgbClr val="FF6600"/>
    <a:srgbClr val="FFFF6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339" autoAdjust="0"/>
    <p:restoredTop sz="98754" autoAdjust="0"/>
  </p:normalViewPr>
  <p:slideViewPr>
    <p:cSldViewPr snapToGrid="0" snapToObjects="1">
      <p:cViewPr varScale="1">
        <p:scale>
          <a:sx n="151" d="100"/>
          <a:sy n="151" d="100"/>
        </p:scale>
        <p:origin x="-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EB0DE91F-2BF0-4C4D-9FCE-E7E531C321AA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27C8661E-A719-45A4-96A6-17EAF87C5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365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68E3FE-A7E6-6B41-B8B6-3076443EBE85}" type="slidenum">
              <a:rPr lang="fi-FI"/>
              <a:pPr/>
              <a:t>5</a:t>
            </a:fld>
            <a:endParaRPr lang="fi-FI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8400" y="701675"/>
            <a:ext cx="4608513" cy="3455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4399" y="4379424"/>
            <a:ext cx="5558103" cy="41494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0EA47A-183E-BB4E-84AE-26ED0481C188}" type="slidenum">
              <a:rPr lang="en-US"/>
              <a:pPr/>
              <a:t>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5325"/>
            <a:ext cx="46101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863" y="4379595"/>
            <a:ext cx="5091177" cy="41458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7BFE-305B-4C4F-BEAE-EA3CBD09825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30088-BA24-3842-AC61-44E4A08FF6F8}" type="slidenum">
              <a:rPr lang="en-US"/>
              <a:pPr/>
              <a:t>12</a:t>
            </a:fld>
            <a:endParaRPr lang="en-US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840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672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488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553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667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35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608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070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4506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313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895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2534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610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222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9200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2671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577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970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 defTabSz="914400">
              <a:defRPr/>
            </a:pPr>
            <a:fld id="{77A0B638-D7BF-4D99-AB10-37545084EDBF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858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312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577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149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924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76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73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0" y="6519446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5C3ACB1-9D5B-4C50-8733-64C120A39E65}" type="slidenum">
              <a:rPr lang="en-US" sz="1600" i="0" smtClean="0">
                <a:solidFill>
                  <a:schemeClr val="bg1"/>
                </a:solidFill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209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-1"/>
            <a:ext cx="9144000" cy="6400800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 defTabSz="914400"/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3048000" y="6477000"/>
            <a:ext cx="298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 Narrow" pitchFamily="34" charset="0"/>
              </a:rPr>
              <a:t>Thomas Jefferson National Accelerator Facility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" name="Picture 12" descr="JSA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0" y="6516688"/>
            <a:ext cx="5064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New JLab Logo wo word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5413"/>
            <a:ext cx="152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2813050" y="6643688"/>
            <a:ext cx="3435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>
                <a:solidFill>
                  <a:srgbClr val="000000"/>
                </a:solidFill>
                <a:latin typeface="Times New Roman" pitchFamily="18" charset="0"/>
              </a:rPr>
              <a:t> R.. </a:t>
            </a:r>
            <a:r>
              <a:rPr lang="en-US" sz="800" i="1" dirty="0" err="1">
                <a:solidFill>
                  <a:srgbClr val="000000"/>
                </a:solidFill>
                <a:latin typeface="Times New Roman" pitchFamily="18" charset="0"/>
              </a:rPr>
              <a:t>McKeown</a:t>
            </a:r>
            <a:r>
              <a:rPr lang="en-US" sz="800" i="1" dirty="0">
                <a:solidFill>
                  <a:srgbClr val="000000"/>
                </a:solidFill>
                <a:latin typeface="Times New Roman" pitchFamily="18" charset="0"/>
              </a:rPr>
              <a:t>                          </a:t>
            </a:r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Page </a:t>
            </a:r>
            <a:fld id="{3BF0C78C-53C2-4EC5-B0B1-6F46FDE5308E}" type="slidenum">
              <a:rPr lang="en-US" sz="1000" i="1">
                <a:solidFill>
                  <a:srgbClr val="000000"/>
                </a:solidFill>
                <a:latin typeface="Times New Roman" pitchFamily="18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5" descr="final_do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781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7" descr="pn12posterpicture"/>
          <p:cNvPicPr>
            <a:picLocks noChangeAspect="1" noChangeArrowheads="1"/>
          </p:cNvPicPr>
          <p:nvPr/>
        </p:nvPicPr>
        <p:blipFill>
          <a:blip r:embed="rId4" cstate="print">
            <a:lum bright="80000" contrast="-80000"/>
          </a:blip>
          <a:srcRect l="3783" t="24808" b="13891"/>
          <a:stretch>
            <a:fillRect/>
          </a:stretch>
        </p:blipFill>
        <p:spPr bwMode="auto">
          <a:xfrm>
            <a:off x="0" y="651331"/>
            <a:ext cx="9144000" cy="54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883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Thomas Jefferson National Accelerator Facility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Medium-Energy Comparative Research Review</a:t>
            </a:r>
            <a:endParaRPr lang="en-US" sz="2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4314437" y="5429839"/>
            <a:ext cx="4829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Douglas Higinbotham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19" y="6141720"/>
            <a:ext cx="522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DOE MEP Comparative Research Review</a:t>
            </a:r>
            <a:endParaRPr 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 June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0429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Nuclear Structure/QCD and Nuclei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60371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Nucleons in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Nucleus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4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Impacts of SRC &amp; EMC Research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0" y="1434798"/>
            <a:ext cx="5070785" cy="4468044"/>
          </a:xfrm>
        </p:spPr>
        <p:txBody>
          <a:bodyPr/>
          <a:lstStyle/>
          <a:p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1600" dirty="0" smtClean="0"/>
              <a:t>Topic of recent INT workshop with invited talks from </a:t>
            </a:r>
            <a:r>
              <a:rPr lang="en-US" sz="1600" dirty="0" smtClean="0">
                <a:solidFill>
                  <a:srgbClr val="CC0099"/>
                </a:solidFill>
              </a:rPr>
              <a:t>R. </a:t>
            </a:r>
            <a:r>
              <a:rPr lang="en-US" sz="1600" dirty="0" err="1" smtClean="0">
                <a:solidFill>
                  <a:srgbClr val="CC0099"/>
                </a:solidFill>
              </a:rPr>
              <a:t>Ent</a:t>
            </a:r>
            <a:r>
              <a:rPr lang="en-US" sz="1600" dirty="0" smtClean="0">
                <a:solidFill>
                  <a:srgbClr val="CC0099"/>
                </a:solidFill>
              </a:rPr>
              <a:t>, D. Gaskell,  H. </a:t>
            </a:r>
            <a:r>
              <a:rPr lang="en-US" sz="1600" dirty="0" err="1" smtClean="0">
                <a:solidFill>
                  <a:srgbClr val="CC0099"/>
                </a:solidFill>
              </a:rPr>
              <a:t>Avakian</a:t>
            </a:r>
            <a:r>
              <a:rPr lang="en-US" sz="1600" dirty="0" smtClean="0">
                <a:solidFill>
                  <a:srgbClr val="CC0099"/>
                </a:solidFill>
              </a:rPr>
              <a:t>, S. Wood,                    D. Higinbotham, C. Keppel, and  P. </a:t>
            </a:r>
            <a:r>
              <a:rPr lang="en-US" sz="1600" dirty="0" err="1" smtClean="0">
                <a:solidFill>
                  <a:srgbClr val="CC0099"/>
                </a:solidFill>
              </a:rPr>
              <a:t>Solvignon</a:t>
            </a:r>
            <a:r>
              <a:rPr lang="en-US" sz="1600" dirty="0" smtClean="0">
                <a:solidFill>
                  <a:srgbClr val="CC0099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Review article on the topic accepted for publication in  Int. J. Mod. Phys. E by</a:t>
            </a:r>
            <a:r>
              <a:rPr lang="en-US" sz="1600" dirty="0" smtClean="0">
                <a:solidFill>
                  <a:srgbClr val="000000"/>
                </a:solidFill>
              </a:rPr>
              <a:t> O</a:t>
            </a:r>
            <a:r>
              <a:rPr lang="en-US" sz="1600" dirty="0" smtClean="0">
                <a:solidFill>
                  <a:srgbClr val="000000"/>
                </a:solidFill>
              </a:rPr>
              <a:t>. Hen</a:t>
            </a:r>
            <a:r>
              <a:rPr lang="en-US" sz="1600" dirty="0" smtClean="0">
                <a:solidFill>
                  <a:srgbClr val="000000"/>
                </a:solidFill>
              </a:rPr>
              <a:t>,     </a:t>
            </a:r>
            <a:r>
              <a:rPr lang="en-US" sz="1600" dirty="0" smtClean="0">
                <a:solidFill>
                  <a:srgbClr val="CC0099"/>
                </a:solidFill>
              </a:rPr>
              <a:t>D. Higinbotham</a:t>
            </a:r>
            <a:r>
              <a:rPr lang="en-US" sz="1600" dirty="0" smtClean="0">
                <a:solidFill>
                  <a:srgbClr val="000000"/>
                </a:solidFill>
              </a:rPr>
              <a:t>, G. Miller and</a:t>
            </a:r>
            <a:r>
              <a:rPr lang="en-US" sz="1600" dirty="0" smtClean="0">
                <a:solidFill>
                  <a:srgbClr val="000000"/>
                </a:solidFill>
              </a:rPr>
              <a:t> L</a:t>
            </a:r>
            <a:r>
              <a:rPr lang="en-US" sz="1600" dirty="0" smtClean="0">
                <a:solidFill>
                  <a:srgbClr val="000000"/>
                </a:solidFill>
              </a:rPr>
              <a:t>. Weinstein.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dirty="0" smtClean="0">
              <a:solidFill>
                <a:srgbClr val="CC0099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dirty="0" smtClean="0"/>
              <a:t>Physics Topic was last month’s cover story in the CERN Courier which was authored </a:t>
            </a:r>
            <a:r>
              <a:rPr lang="en-US" sz="1600" dirty="0" smtClean="0"/>
              <a:t>by                  </a:t>
            </a:r>
            <a:r>
              <a:rPr lang="en-US" sz="1600" dirty="0" smtClean="0">
                <a:solidFill>
                  <a:srgbClr val="CC0099"/>
                </a:solidFill>
              </a:rPr>
              <a:t>D</a:t>
            </a:r>
            <a:r>
              <a:rPr lang="en-US" sz="1600" dirty="0" smtClean="0">
                <a:solidFill>
                  <a:srgbClr val="CC0099"/>
                </a:solidFill>
              </a:rPr>
              <a:t>. </a:t>
            </a:r>
            <a:r>
              <a:rPr lang="en-US" sz="1600" dirty="0" smtClean="0">
                <a:solidFill>
                  <a:srgbClr val="CC0099"/>
                </a:solidFill>
              </a:rPr>
              <a:t>Higinbotham, </a:t>
            </a:r>
            <a:r>
              <a:rPr lang="en-US" sz="1600" dirty="0" smtClean="0"/>
              <a:t>G. Miller, </a:t>
            </a:r>
            <a:r>
              <a:rPr lang="en-US" sz="1600" dirty="0" smtClean="0"/>
              <a:t>Or </a:t>
            </a:r>
            <a:r>
              <a:rPr lang="en-US" sz="1600" dirty="0" smtClean="0"/>
              <a:t>Hen, </a:t>
            </a:r>
            <a:r>
              <a:rPr lang="en-US" sz="1600" dirty="0" smtClean="0"/>
              <a:t>and</a:t>
            </a:r>
            <a:r>
              <a:rPr lang="en-US" sz="1600" dirty="0" smtClean="0"/>
              <a:t> K</a:t>
            </a:r>
            <a:r>
              <a:rPr lang="en-US" sz="1600" dirty="0" smtClean="0"/>
              <a:t>. </a:t>
            </a:r>
            <a:r>
              <a:rPr lang="en-US" sz="1600" dirty="0" err="1" smtClean="0"/>
              <a:t>Rith</a:t>
            </a:r>
            <a:r>
              <a:rPr lang="en-US" sz="1600" dirty="0" smtClean="0"/>
              <a:t>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cern.png"/>
          <p:cNvPicPr>
            <a:picLocks noChangeAspect="1"/>
          </p:cNvPicPr>
          <p:nvPr/>
        </p:nvPicPr>
        <p:blipFill>
          <a:blip r:embed="rId2"/>
          <a:srcRect l="-38962" r="-38962"/>
          <a:stretch>
            <a:fillRect/>
          </a:stretch>
        </p:blipFill>
        <p:spPr>
          <a:xfrm>
            <a:off x="3500868" y="1749601"/>
            <a:ext cx="6936021" cy="4468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981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Understanding nucleons in the nucleus is important high energy subfields that</a:t>
            </a:r>
            <a:r>
              <a:rPr lang="en-US" dirty="0" smtClean="0">
                <a:latin typeface="Arial"/>
                <a:cs typeface="Arial"/>
              </a:rPr>
              <a:t>  want </a:t>
            </a:r>
            <a:r>
              <a:rPr lang="en-US" dirty="0" smtClean="0">
                <a:latin typeface="Arial"/>
                <a:cs typeface="Arial"/>
              </a:rPr>
              <a:t>to use nuclear targets to understand </a:t>
            </a:r>
            <a:r>
              <a:rPr lang="en-US" dirty="0" smtClean="0">
                <a:latin typeface="Arial"/>
                <a:cs typeface="Arial"/>
              </a:rPr>
              <a:t>nucleons.  (e.g. neutrons from </a:t>
            </a:r>
            <a:r>
              <a:rPr lang="en-US" baseline="30000" dirty="0" smtClean="0">
                <a:latin typeface="Arial"/>
                <a:cs typeface="Arial"/>
              </a:rPr>
              <a:t>3</a:t>
            </a:r>
            <a:r>
              <a:rPr lang="en-US" dirty="0" smtClean="0">
                <a:latin typeface="Arial"/>
                <a:cs typeface="Arial"/>
              </a:rPr>
              <a:t>He or D)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Upcoming EMC &amp; SRC Experiments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029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E12-10-103 &amp; E12-11-112 plans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He &amp;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 (</a:t>
            </a:r>
            <a:r>
              <a:rPr lang="en-US" sz="1800" dirty="0" err="1" smtClean="0"/>
              <a:t>e,e</a:t>
            </a:r>
            <a:r>
              <a:rPr lang="en-US" sz="1800" dirty="0" smtClean="0"/>
              <a:t>’) SRC &amp; EMC Measurements</a:t>
            </a:r>
          </a:p>
          <a:p>
            <a:pPr lvl="1"/>
            <a:r>
              <a:rPr lang="en-US" sz="1400" dirty="0" smtClean="0">
                <a:solidFill>
                  <a:srgbClr val="CC0099"/>
                </a:solidFill>
              </a:rPr>
              <a:t>D. Higinbotham and  P. </a:t>
            </a:r>
            <a:r>
              <a:rPr lang="en-US" sz="1400" dirty="0" err="1" smtClean="0">
                <a:solidFill>
                  <a:srgbClr val="CC0099"/>
                </a:solidFill>
              </a:rPr>
              <a:t>Solvignon</a:t>
            </a:r>
            <a:endParaRPr lang="en-US" sz="1400" dirty="0" smtClean="0">
              <a:solidFill>
                <a:srgbClr val="CC0099"/>
              </a:solidFill>
            </a:endParaRPr>
          </a:p>
          <a:p>
            <a:r>
              <a:rPr lang="en-US" sz="1800" dirty="0" smtClean="0"/>
              <a:t>E12-10-008 &amp; E12-06-105 plans a survey of nuclei (such as </a:t>
            </a:r>
            <a:r>
              <a:rPr lang="en-US" sz="1800" baseline="30000" dirty="0" smtClean="0"/>
              <a:t>40</a:t>
            </a:r>
            <a:r>
              <a:rPr lang="en-US" sz="1800" dirty="0" smtClean="0"/>
              <a:t>Ca &amp; </a:t>
            </a:r>
            <a:r>
              <a:rPr lang="en-US" sz="1800" baseline="30000" dirty="0" smtClean="0"/>
              <a:t>48</a:t>
            </a:r>
            <a:r>
              <a:rPr lang="en-US" sz="1800" dirty="0" smtClean="0"/>
              <a:t>Ca)</a:t>
            </a:r>
          </a:p>
          <a:p>
            <a:pPr lvl="1"/>
            <a:r>
              <a:rPr lang="en-US" sz="1400" dirty="0" smtClean="0"/>
              <a:t>Exact list being optimized, but goal is to cover EMC </a:t>
            </a:r>
            <a:r>
              <a:rPr lang="en-US" sz="1400" dirty="0" err="1" smtClean="0"/>
              <a:t>x</a:t>
            </a:r>
            <a:r>
              <a:rPr lang="en-US" sz="1400" dirty="0" smtClean="0"/>
              <a:t> &lt; 1 and SRC </a:t>
            </a:r>
            <a:r>
              <a:rPr lang="en-US" sz="1400" dirty="0" err="1" smtClean="0"/>
              <a:t>x</a:t>
            </a:r>
            <a:r>
              <a:rPr lang="en-US" sz="1400" dirty="0" smtClean="0"/>
              <a:t> &gt; 1 for each nucleus</a:t>
            </a:r>
          </a:p>
          <a:p>
            <a:pPr lvl="1"/>
            <a:r>
              <a:rPr lang="en-US" sz="1400" dirty="0" smtClean="0">
                <a:solidFill>
                  <a:srgbClr val="CC0099"/>
                </a:solidFill>
              </a:rPr>
              <a:t>D. Gaskell and P. </a:t>
            </a:r>
            <a:r>
              <a:rPr lang="en-US" sz="1400" dirty="0" err="1" smtClean="0">
                <a:solidFill>
                  <a:srgbClr val="CC0099"/>
                </a:solidFill>
              </a:rPr>
              <a:t>Solvignon</a:t>
            </a:r>
            <a:endParaRPr lang="en-US" sz="1400" dirty="0" smtClean="0">
              <a:solidFill>
                <a:srgbClr val="CC0099"/>
              </a:solidFill>
            </a:endParaRPr>
          </a:p>
          <a:p>
            <a:r>
              <a:rPr lang="en-US" sz="1800" dirty="0" smtClean="0"/>
              <a:t>E12-11-107 will use a Large Acceptance Device (LAD) to tag recoiling nuclei</a:t>
            </a:r>
          </a:p>
          <a:p>
            <a:pPr lvl="1"/>
            <a:r>
              <a:rPr lang="en-US" sz="1400" dirty="0" smtClean="0"/>
              <a:t>Goal to directly show if the cause of the EMC effect is due to SRC pairings</a:t>
            </a:r>
          </a:p>
          <a:p>
            <a:pPr lvl="1"/>
            <a:r>
              <a:rPr lang="en-US" sz="1400" dirty="0" smtClean="0">
                <a:solidFill>
                  <a:srgbClr val="CC0099"/>
                </a:solidFill>
              </a:rPr>
              <a:t>S. Wood</a:t>
            </a:r>
          </a:p>
          <a:p>
            <a:endParaRPr lang="en-US" sz="1400" dirty="0" smtClean="0">
              <a:solidFill>
                <a:srgbClr val="CC0099"/>
              </a:solidFill>
            </a:endParaRPr>
          </a:p>
        </p:txBody>
      </p:sp>
      <p:pic>
        <p:nvPicPr>
          <p:cNvPr id="4" name="Picture 3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04" y="3337181"/>
            <a:ext cx="4358176" cy="2553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436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Tritium Target Cell Machined From Block Of Aluminum</a:t>
            </a:r>
            <a:endParaRPr 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Understanding Neutron Stars with Measurements on Earth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5301" name="Picture 4" descr="crab_puls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788" y="965957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tar-to-le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88" y="3719663"/>
            <a:ext cx="4092893" cy="2460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0353" y="6105098"/>
            <a:ext cx="1002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kilometers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5369" y="5797321"/>
            <a:ext cx="1182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femtometers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86546" y="965957"/>
            <a:ext cx="590134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At the center of the crab nebula is a neutron star with a 28-30km diameter.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Neutron star has </a:t>
            </a:r>
            <a:r>
              <a:rPr lang="en-US" sz="2000" dirty="0" smtClean="0">
                <a:solidFill>
                  <a:srgbClr val="000000"/>
                </a:solidFill>
              </a:rPr>
              <a:t>a</a:t>
            </a:r>
            <a:r>
              <a:rPr lang="en-US" sz="2000" dirty="0" smtClean="0">
                <a:solidFill>
                  <a:srgbClr val="000000"/>
                </a:solidFill>
              </a:rPr>
              <a:t> solid crust (yellow) and a liquid core (blue).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The lead nucleus a neutron skin.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Both  the neutron skin and neutron star crust are made out of neutron rich matter at similar densities.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Common unknown is the equation of state (EOS).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0128" y="4596992"/>
            <a:ext cx="4527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making elastic scattering measurements on lead to determine its parity violating asymmetry, the neutron skin radius can be determined and the EOS can be constrained.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762000"/>
          </a:xfrm>
        </p:spPr>
        <p:txBody>
          <a:bodyPr/>
          <a:lstStyle/>
          <a:p>
            <a:r>
              <a:rPr lang="en-US" sz="2800" b="0" dirty="0" smtClean="0"/>
              <a:t>Determination of the Neutron </a:t>
            </a:r>
            <a:r>
              <a:rPr lang="en-US" sz="2800" b="0" dirty="0" smtClean="0"/>
              <a:t>R</a:t>
            </a:r>
            <a:r>
              <a:rPr lang="en-US" sz="2800" b="0" dirty="0" smtClean="0"/>
              <a:t>adius of Lead</a:t>
            </a:r>
            <a:endParaRPr lang="en-US" sz="2800" b="0" dirty="0"/>
          </a:p>
        </p:txBody>
      </p:sp>
      <p:pic>
        <p:nvPicPr>
          <p:cNvPr id="4" name="Picture 8" descr="prex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287" y="1075712"/>
            <a:ext cx="52297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762000"/>
            <a:ext cx="8839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S. </a:t>
            </a:r>
            <a:r>
              <a:rPr lang="en-US" sz="1600" dirty="0" err="1" smtClean="0">
                <a:latin typeface="Arial"/>
                <a:cs typeface="Arial"/>
              </a:rPr>
              <a:t>Abrahamyan</a:t>
            </a:r>
            <a:r>
              <a:rPr lang="en-US" sz="1600" dirty="0" smtClean="0">
                <a:latin typeface="Arial"/>
                <a:cs typeface="Arial"/>
              </a:rPr>
              <a:t>, </a:t>
            </a:r>
            <a:r>
              <a:rPr lang="en-US" sz="1600" dirty="0" smtClean="0">
                <a:solidFill>
                  <a:srgbClr val="CC0099"/>
                </a:solidFill>
                <a:latin typeface="Arial"/>
                <a:cs typeface="Arial"/>
              </a:rPr>
              <a:t>R. Michaels</a:t>
            </a:r>
            <a:r>
              <a:rPr lang="en-US" sz="1600" dirty="0" smtClean="0">
                <a:latin typeface="Arial"/>
                <a:cs typeface="Arial"/>
              </a:rPr>
              <a:t>, </a:t>
            </a:r>
            <a:r>
              <a:rPr lang="en-US" sz="1600" dirty="0" smtClean="0">
                <a:solidFill>
                  <a:srgbClr val="CC0099"/>
                </a:solidFill>
                <a:latin typeface="Arial"/>
                <a:cs typeface="Arial"/>
              </a:rPr>
              <a:t>K. </a:t>
            </a:r>
            <a:r>
              <a:rPr lang="en-US" sz="1600" dirty="0" err="1" smtClean="0">
                <a:solidFill>
                  <a:srgbClr val="CC0099"/>
                </a:solidFill>
                <a:latin typeface="Arial"/>
                <a:cs typeface="Arial"/>
              </a:rPr>
              <a:t>Paschke</a:t>
            </a:r>
            <a:r>
              <a:rPr lang="en-US" sz="1600" dirty="0" smtClean="0">
                <a:solidFill>
                  <a:srgbClr val="CC0099"/>
                </a:solidFill>
                <a:latin typeface="Arial"/>
                <a:cs typeface="Arial"/>
              </a:rPr>
              <a:t>* </a:t>
            </a:r>
            <a:r>
              <a:rPr lang="en-US" sz="1600" i="1" dirty="0" smtClean="0">
                <a:latin typeface="Arial"/>
                <a:cs typeface="Arial"/>
              </a:rPr>
              <a:t>et. al.</a:t>
            </a:r>
            <a:r>
              <a:rPr lang="en-US" sz="1600" dirty="0" smtClean="0">
                <a:latin typeface="Arial"/>
                <a:cs typeface="Arial"/>
              </a:rPr>
              <a:t>, Phys</a:t>
            </a:r>
            <a:r>
              <a:rPr lang="en-US" sz="1600" dirty="0" smtClean="0">
                <a:latin typeface="Arial"/>
                <a:cs typeface="Arial"/>
              </a:rPr>
              <a:t>. Rev. </a:t>
            </a:r>
            <a:r>
              <a:rPr lang="en-US" sz="1600" dirty="0" err="1" smtClean="0">
                <a:latin typeface="Arial"/>
                <a:cs typeface="Arial"/>
              </a:rPr>
              <a:t>Lett</a:t>
            </a:r>
            <a:r>
              <a:rPr lang="en-US" sz="1600" dirty="0" smtClean="0">
                <a:latin typeface="Arial"/>
                <a:cs typeface="Arial"/>
              </a:rPr>
              <a:t>. </a:t>
            </a:r>
            <a:r>
              <a:rPr lang="en-US" sz="1600" b="1" dirty="0" smtClean="0">
                <a:latin typeface="Arial"/>
                <a:cs typeface="Arial"/>
              </a:rPr>
              <a:t>108</a:t>
            </a:r>
            <a:r>
              <a:rPr lang="en-US" sz="1600" dirty="0" smtClean="0">
                <a:latin typeface="Arial"/>
                <a:cs typeface="Arial"/>
              </a:rPr>
              <a:t> (2012) 112502. </a:t>
            </a:r>
            <a:r>
              <a:rPr lang="en-US" sz="1600" dirty="0" smtClean="0">
                <a:latin typeface="Arial"/>
                <a:cs typeface="Arial"/>
              </a:rPr>
              <a:t>	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6" name="Picture 4" descr="prex_feb10 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65" y="1651167"/>
            <a:ext cx="396354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5865" y="5114312"/>
            <a:ext cx="89081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 </a:t>
            </a:r>
            <a:r>
              <a:rPr lang="en-US" sz="1600" dirty="0" smtClean="0">
                <a:latin typeface="Arial"/>
                <a:cs typeface="Arial"/>
              </a:rPr>
              <a:t>Require special target design to keep the lead foils from melting in high power beam.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   Data definitely shows </a:t>
            </a:r>
            <a:r>
              <a:rPr lang="en-US" sz="1600" dirty="0" err="1" smtClean="0">
                <a:latin typeface="Arial"/>
                <a:cs typeface="Arial"/>
              </a:rPr>
              <a:t>Rn</a:t>
            </a:r>
            <a:r>
              <a:rPr lang="en-US" sz="1600" dirty="0" smtClean="0">
                <a:latin typeface="Arial"/>
                <a:cs typeface="Arial"/>
              </a:rPr>
              <a:t> &gt; </a:t>
            </a:r>
            <a:r>
              <a:rPr lang="en-US" sz="1600" dirty="0" err="1" smtClean="0">
                <a:latin typeface="Arial"/>
                <a:cs typeface="Arial"/>
              </a:rPr>
              <a:t>Rp</a:t>
            </a:r>
            <a:r>
              <a:rPr lang="en-US" sz="1600" dirty="0" smtClean="0">
                <a:latin typeface="Arial"/>
                <a:cs typeface="Arial"/>
              </a:rPr>
              <a:t> in lead and already constrains possible EOS.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  PREX-I</a:t>
            </a:r>
            <a:r>
              <a:rPr lang="en-US" sz="1600" dirty="0" smtClean="0">
                <a:latin typeface="Arial"/>
                <a:cs typeface="Arial"/>
              </a:rPr>
              <a:t> has laid the ground work for a 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PREX-II</a:t>
            </a:r>
            <a:r>
              <a:rPr lang="en-US" sz="1600" dirty="0" smtClean="0">
                <a:latin typeface="Arial"/>
                <a:cs typeface="Arial"/>
              </a:rPr>
              <a:t> measurement plan for the 12GeV CEBAF.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777" y="1109356"/>
            <a:ext cx="4783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C0099"/>
                </a:solidFill>
                <a:latin typeface="Arial"/>
                <a:cs typeface="Arial"/>
              </a:rPr>
              <a:t>* Bridge with the University of Virginia at the time of the experiment.</a:t>
            </a:r>
            <a:endParaRPr lang="en-US" sz="1200" dirty="0">
              <a:solidFill>
                <a:srgbClr val="CC009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0095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/>
          </a:bodyPr>
          <a:lstStyle/>
          <a:p>
            <a:pPr marL="914400" lvl="1" indent="-457200">
              <a:spcAft>
                <a:spcPts val="6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US" sz="2162" dirty="0" smtClean="0"/>
              <a:t>After decades of work at numerous labs, Jefferson Lab scientists have realized the goal of clearly probing short-range correlations.</a:t>
            </a:r>
          </a:p>
          <a:p>
            <a:pPr marL="1314450" lvl="2" indent="-457200">
              <a:spcAft>
                <a:spcPts val="600"/>
              </a:spcAft>
              <a:buClr>
                <a:srgbClr val="008000"/>
              </a:buClr>
              <a:buFont typeface="Courier New"/>
              <a:buChar char="o"/>
            </a:pPr>
            <a:r>
              <a:rPr lang="en-US" sz="1600" b="1" dirty="0" smtClean="0">
                <a:solidFill>
                  <a:srgbClr val="CC0099"/>
                </a:solidFill>
              </a:rPr>
              <a:t>David Gaskell, Douglas Higinbotham, </a:t>
            </a:r>
            <a:r>
              <a:rPr lang="en-US" sz="1600" b="1" dirty="0" smtClean="0">
                <a:solidFill>
                  <a:srgbClr val="CC0099"/>
                </a:solidFill>
              </a:rPr>
              <a:t>Patricia </a:t>
            </a:r>
            <a:r>
              <a:rPr lang="en-US" sz="1600" b="1" dirty="0" err="1" smtClean="0">
                <a:solidFill>
                  <a:srgbClr val="CC0099"/>
                </a:solidFill>
              </a:rPr>
              <a:t>Solvignon</a:t>
            </a:r>
            <a:r>
              <a:rPr lang="en-US" sz="1600" b="1" dirty="0" smtClean="0">
                <a:solidFill>
                  <a:srgbClr val="CC0099"/>
                </a:solidFill>
              </a:rPr>
              <a:t>, and Steve Wood </a:t>
            </a:r>
          </a:p>
          <a:p>
            <a:pPr marL="914400" lvl="1" indent="-457200">
              <a:spcAft>
                <a:spcPts val="6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US" sz="2162" dirty="0" smtClean="0"/>
              <a:t>New data from Jefferson Lab on the EMC effect has created a paradigm shift from EMC being an A-dependent effect to a local density effect.</a:t>
            </a:r>
          </a:p>
          <a:p>
            <a:pPr marL="1314450" lvl="2" indent="-457200">
              <a:spcAft>
                <a:spcPts val="600"/>
              </a:spcAft>
              <a:buClr>
                <a:srgbClr val="008000"/>
              </a:buClr>
              <a:buFont typeface="Courier New"/>
              <a:buChar char="o"/>
            </a:pPr>
            <a:r>
              <a:rPr lang="en-US" sz="1600" b="1" dirty="0" smtClean="0">
                <a:solidFill>
                  <a:srgbClr val="CC0099"/>
                </a:solidFill>
              </a:rPr>
              <a:t>David Gaskell,  </a:t>
            </a:r>
            <a:r>
              <a:rPr lang="en-US" sz="1600" b="1" dirty="0" err="1" smtClean="0">
                <a:solidFill>
                  <a:srgbClr val="CC0099"/>
                </a:solidFill>
              </a:rPr>
              <a:t>Simona</a:t>
            </a:r>
            <a:r>
              <a:rPr lang="en-US" sz="1600" b="1" dirty="0" smtClean="0">
                <a:solidFill>
                  <a:srgbClr val="CC0099"/>
                </a:solidFill>
              </a:rPr>
              <a:t> </a:t>
            </a:r>
            <a:r>
              <a:rPr lang="en-US" sz="1600" b="1" dirty="0" err="1" smtClean="0">
                <a:solidFill>
                  <a:srgbClr val="CC0099"/>
                </a:solidFill>
              </a:rPr>
              <a:t>Malace</a:t>
            </a:r>
            <a:r>
              <a:rPr lang="en-US" sz="1600" b="1" dirty="0" smtClean="0">
                <a:solidFill>
                  <a:srgbClr val="CC0099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</a:rPr>
              <a:t>postdoc</a:t>
            </a:r>
            <a:r>
              <a:rPr lang="en-US" sz="1600" b="1" dirty="0" smtClean="0">
                <a:solidFill>
                  <a:srgbClr val="000000"/>
                </a:solidFill>
              </a:rPr>
              <a:t>), </a:t>
            </a:r>
            <a:r>
              <a:rPr lang="en-US" sz="1600" b="1" dirty="0" smtClean="0">
                <a:solidFill>
                  <a:srgbClr val="CC0099"/>
                </a:solidFill>
              </a:rPr>
              <a:t>and Patricia </a:t>
            </a:r>
            <a:r>
              <a:rPr lang="en-US" sz="1600" b="1" dirty="0" err="1" smtClean="0">
                <a:solidFill>
                  <a:srgbClr val="CC0099"/>
                </a:solidFill>
              </a:rPr>
              <a:t>Solvignon</a:t>
            </a:r>
            <a:endParaRPr lang="en-US" sz="1600" b="1" dirty="0" smtClean="0">
              <a:solidFill>
                <a:srgbClr val="CC0099"/>
              </a:solidFill>
            </a:endParaRPr>
          </a:p>
          <a:p>
            <a:pPr marL="914400" lvl="1" indent="-457200">
              <a:spcAft>
                <a:spcPts val="6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US" sz="2162" dirty="0" smtClean="0"/>
              <a:t>An experimental link between EMC and short-range correlations has been observed and generated considerable interest; including </a:t>
            </a:r>
            <a:r>
              <a:rPr lang="en-US" sz="2162" dirty="0" smtClean="0"/>
              <a:t>a</a:t>
            </a:r>
            <a:r>
              <a:rPr lang="en-US" sz="2162" dirty="0" smtClean="0"/>
              <a:t> cover story of the CERN Courier and INT workshop.</a:t>
            </a:r>
          </a:p>
          <a:p>
            <a:pPr marL="1314450" lvl="2" indent="-457200">
              <a:spcAft>
                <a:spcPts val="600"/>
              </a:spcAft>
              <a:buClr>
                <a:srgbClr val="008000"/>
              </a:buClr>
              <a:buFont typeface="Courier New"/>
              <a:buChar char="o"/>
            </a:pPr>
            <a:r>
              <a:rPr lang="en-US" sz="1600" b="1" dirty="0" smtClean="0">
                <a:solidFill>
                  <a:srgbClr val="CC0099"/>
                </a:solidFill>
              </a:rPr>
              <a:t>Douglas Higinbotham, Javier Gomez, and Rolf </a:t>
            </a:r>
            <a:r>
              <a:rPr lang="en-US" sz="1600" b="1" dirty="0" err="1" smtClean="0">
                <a:solidFill>
                  <a:srgbClr val="CC0099"/>
                </a:solidFill>
              </a:rPr>
              <a:t>Ent</a:t>
            </a:r>
            <a:endParaRPr lang="en-US" sz="1600" b="1" dirty="0" smtClean="0">
              <a:solidFill>
                <a:srgbClr val="CC0099"/>
              </a:solidFill>
            </a:endParaRPr>
          </a:p>
          <a:p>
            <a:pPr marL="914400" lvl="1" indent="-457200">
              <a:spcAft>
                <a:spcPts val="6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US" sz="2162" dirty="0" smtClean="0">
                <a:solidFill>
                  <a:srgbClr val="000000"/>
                </a:solidFill>
              </a:rPr>
              <a:t>The lab’s parity violation expertise (</a:t>
            </a:r>
            <a:r>
              <a:rPr lang="en-US" sz="1800" dirty="0" smtClean="0">
                <a:solidFill>
                  <a:srgbClr val="000000"/>
                </a:solidFill>
              </a:rPr>
              <a:t>see R. </a:t>
            </a:r>
            <a:r>
              <a:rPr lang="en-US" sz="1800" dirty="0" err="1" smtClean="0">
                <a:solidFill>
                  <a:srgbClr val="000000"/>
                </a:solidFill>
              </a:rPr>
              <a:t>Carlini’s</a:t>
            </a:r>
            <a:r>
              <a:rPr lang="en-US" sz="1800" dirty="0" smtClean="0">
                <a:solidFill>
                  <a:srgbClr val="000000"/>
                </a:solidFill>
              </a:rPr>
              <a:t> talk</a:t>
            </a:r>
            <a:r>
              <a:rPr lang="en-US" sz="2162" dirty="0" smtClean="0">
                <a:solidFill>
                  <a:srgbClr val="000000"/>
                </a:solidFill>
              </a:rPr>
              <a:t>) has been used to measure the neutron skin of lead.</a:t>
            </a:r>
          </a:p>
          <a:p>
            <a:pPr marL="1314450" lvl="2" indent="-457200">
              <a:spcAft>
                <a:spcPts val="600"/>
              </a:spcAft>
              <a:buClr>
                <a:srgbClr val="008000"/>
              </a:buClr>
              <a:buFont typeface="Courier New"/>
              <a:buChar char="o"/>
            </a:pPr>
            <a:r>
              <a:rPr lang="en-US" sz="1600" b="1" dirty="0" smtClean="0">
                <a:solidFill>
                  <a:srgbClr val="CC0099"/>
                </a:solidFill>
              </a:rPr>
              <a:t>Bob Michaels and Kent </a:t>
            </a:r>
            <a:r>
              <a:rPr lang="en-US" sz="1600" b="1" dirty="0" err="1" smtClean="0">
                <a:solidFill>
                  <a:srgbClr val="CC0099"/>
                </a:solidFill>
              </a:rPr>
              <a:t>Paschke</a:t>
            </a:r>
            <a:r>
              <a:rPr lang="en-US" sz="1600" b="1" dirty="0" smtClean="0">
                <a:solidFill>
                  <a:srgbClr val="8064A2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(bridge position with Univ. of Virginia)  </a:t>
            </a:r>
          </a:p>
          <a:p>
            <a:pPr marL="914400" lvl="1" indent="-457200">
              <a:spcAft>
                <a:spcPts val="600"/>
              </a:spcAft>
              <a:buClr>
                <a:srgbClr val="008000"/>
              </a:buClr>
              <a:buFont typeface="Wingdings" charset="2"/>
              <a:buChar char="ü"/>
            </a:pPr>
            <a:endParaRPr lang="en-US" sz="2162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06512"/>
          </a:xfrm>
        </p:spPr>
        <p:txBody>
          <a:bodyPr/>
          <a:lstStyle/>
          <a:p>
            <a:r>
              <a:rPr lang="en-US" sz="2800" dirty="0" smtClean="0"/>
              <a:t>Physics Topics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81688"/>
            <a:ext cx="8593709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Short Range Correlations (SRC)</a:t>
            </a:r>
          </a:p>
          <a:p>
            <a:pPr lvl="1"/>
            <a:r>
              <a:rPr lang="en-US" dirty="0" smtClean="0"/>
              <a:t>Learning about the short range part of the nucleon-nucleon potential by probing nucleons as they come close together in the nucleus.</a:t>
            </a:r>
          </a:p>
          <a:p>
            <a:r>
              <a:rPr lang="en-US" dirty="0" smtClean="0"/>
              <a:t>EMC Effect</a:t>
            </a:r>
          </a:p>
          <a:p>
            <a:pPr lvl="1"/>
            <a:r>
              <a:rPr lang="en-US" dirty="0" smtClean="0"/>
              <a:t>Understanding the modification of nucleons in the nucleus in deep inelastic kinematics.</a:t>
            </a:r>
          </a:p>
          <a:p>
            <a:r>
              <a:rPr lang="en-US" dirty="0" smtClean="0"/>
              <a:t>SRC and EMC Together</a:t>
            </a:r>
          </a:p>
          <a:p>
            <a:pPr lvl="1"/>
            <a:r>
              <a:rPr lang="en-US" dirty="0" smtClean="0"/>
              <a:t>Experimental evidence of a link between SRC and EMC effects.</a:t>
            </a:r>
          </a:p>
          <a:p>
            <a:r>
              <a:rPr lang="en-US" dirty="0" smtClean="0"/>
              <a:t>PREX Neutron Skin Measurement</a:t>
            </a:r>
          </a:p>
          <a:p>
            <a:pPr lvl="1"/>
            <a:r>
              <a:rPr lang="en-US" dirty="0" smtClean="0"/>
              <a:t>Learning about the equation of state of neutron rich matter.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0953"/>
          </a:xfrm>
        </p:spPr>
        <p:txBody>
          <a:bodyPr/>
          <a:lstStyle/>
          <a:p>
            <a:r>
              <a:rPr lang="en-US" sz="2800" dirty="0" smtClean="0"/>
              <a:t>Electron Scattering from Nucleons in the Nucleus</a:t>
            </a:r>
            <a:endParaRPr lang="en-US" sz="2800" dirty="0"/>
          </a:p>
        </p:txBody>
      </p:sp>
      <p:pic>
        <p:nvPicPr>
          <p:cNvPr id="5" name="Picture 4" descr="scatter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877"/>
            <a:ext cx="9144000" cy="4491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8418" y="5904498"/>
            <a:ext cx="76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r>
              <a:rPr lang="en-US" dirty="0" smtClean="0"/>
              <a:t> &lt;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2872" y="5904498"/>
            <a:ext cx="76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25767" y="5904498"/>
            <a:ext cx="76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r>
              <a:rPr lang="en-US" dirty="0" smtClean="0"/>
              <a:t> &gt;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7931" y="5904498"/>
            <a:ext cx="144470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b="1" dirty="0" err="1" smtClean="0"/>
              <a:t>x</a:t>
            </a:r>
            <a:r>
              <a:rPr lang="en-US" b="1" baseline="-25000" dirty="0" err="1" smtClean="0"/>
              <a:t>B</a:t>
            </a:r>
            <a:r>
              <a:rPr lang="en-US" b="1" dirty="0" smtClean="0"/>
              <a:t> = Q</a:t>
            </a:r>
            <a:r>
              <a:rPr lang="en-US" b="1" baseline="30000" dirty="0" smtClean="0"/>
              <a:t>2</a:t>
            </a:r>
            <a:r>
              <a:rPr lang="en-US" b="1" dirty="0" smtClean="0"/>
              <a:t>/2mω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Kinematics To Observe Short-Range Correlations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9292" y="936953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R. </a:t>
            </a:r>
            <a:r>
              <a:rPr lang="en-US" sz="1400" dirty="0" err="1" smtClean="0">
                <a:latin typeface="Arial"/>
                <a:cs typeface="Arial"/>
              </a:rPr>
              <a:t>Subedi</a:t>
            </a:r>
            <a:r>
              <a:rPr lang="en-US" sz="1400" dirty="0" smtClean="0">
                <a:solidFill>
                  <a:srgbClr val="CC0099"/>
                </a:solidFill>
                <a:latin typeface="Arial"/>
                <a:cs typeface="Arial"/>
              </a:rPr>
              <a:t>*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smtClean="0">
                <a:solidFill>
                  <a:srgbClr val="CC0099"/>
                </a:solidFill>
                <a:latin typeface="Arial"/>
                <a:cs typeface="Arial"/>
              </a:rPr>
              <a:t>D. Higinbotham, S. Wood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i="1" dirty="0" smtClean="0">
                <a:latin typeface="Arial"/>
                <a:cs typeface="Arial"/>
              </a:rPr>
              <a:t>et </a:t>
            </a:r>
            <a:r>
              <a:rPr lang="en-US" sz="1400" i="1" dirty="0" smtClean="0">
                <a:latin typeface="Arial"/>
                <a:cs typeface="Arial"/>
              </a:rPr>
              <a:t>al</a:t>
            </a:r>
            <a:r>
              <a:rPr lang="en-US" sz="1400" dirty="0" smtClean="0">
                <a:latin typeface="Arial"/>
                <a:cs typeface="Arial"/>
              </a:rPr>
              <a:t>., Science </a:t>
            </a:r>
            <a:r>
              <a:rPr lang="en-US" sz="1400" b="1" dirty="0" smtClean="0">
                <a:latin typeface="Arial"/>
                <a:cs typeface="Arial"/>
              </a:rPr>
              <a:t>320</a:t>
            </a:r>
            <a:r>
              <a:rPr lang="en-US" sz="1400" dirty="0" smtClean="0">
                <a:latin typeface="Arial"/>
                <a:cs typeface="Arial"/>
              </a:rPr>
              <a:t> (2008) 1476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100+ inspire citations)</a:t>
            </a:r>
            <a:endParaRPr lang="en-US" sz="1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1156675fig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2123016"/>
            <a:ext cx="3779503" cy="33523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84680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r>
              <a:rPr lang="en-US" dirty="0" smtClean="0"/>
              <a:t> </a:t>
            </a:r>
            <a:r>
              <a:rPr lang="en-US" dirty="0" smtClean="0"/>
              <a:t>&gt; 1 , Q</a:t>
            </a:r>
            <a:r>
              <a:rPr lang="en-US" baseline="30000" dirty="0" smtClean="0"/>
              <a:t>2 </a:t>
            </a:r>
            <a:r>
              <a:rPr lang="en-US" dirty="0" smtClean="0"/>
              <a:t> = 1.5 [GeV/c]</a:t>
            </a:r>
            <a:r>
              <a:rPr lang="en-US" baseline="30000" dirty="0" smtClean="0"/>
              <a:t>2</a:t>
            </a:r>
            <a:r>
              <a:rPr lang="en-US" dirty="0" smtClean="0"/>
              <a:t> and missing momentum </a:t>
            </a:r>
            <a:r>
              <a:rPr lang="en-US" dirty="0" smtClean="0"/>
              <a:t> greater then Fermi momentum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0603" y="1242519"/>
            <a:ext cx="475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C0099"/>
                </a:solidFill>
              </a:rPr>
              <a:t>*</a:t>
            </a:r>
            <a:r>
              <a:rPr lang="en-US" sz="1200" dirty="0" smtClean="0"/>
              <a:t> co-advised by </a:t>
            </a:r>
            <a:r>
              <a:rPr lang="en-US" sz="1200" dirty="0" smtClean="0">
                <a:solidFill>
                  <a:srgbClr val="CC0099"/>
                </a:solidFill>
              </a:rPr>
              <a:t>D. Higinbotham</a:t>
            </a:r>
            <a:r>
              <a:rPr lang="en-US" sz="1200" dirty="0" smtClean="0"/>
              <a:t> and John Watson (Kent State University)</a:t>
            </a:r>
            <a:endParaRPr lang="en-US" sz="1200" dirty="0"/>
          </a:p>
        </p:txBody>
      </p:sp>
      <p:pic>
        <p:nvPicPr>
          <p:cNvPr id="9" name="Picture 6" descr="1156675fig2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9541" y="2230226"/>
            <a:ext cx="4863742" cy="33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9292" y="1627769"/>
            <a:ext cx="7828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J. Arrington, </a:t>
            </a:r>
            <a:r>
              <a:rPr lang="en-US" sz="1400" dirty="0" smtClean="0">
                <a:solidFill>
                  <a:srgbClr val="CC0099"/>
                </a:solidFill>
                <a:latin typeface="Arial"/>
                <a:cs typeface="Arial"/>
              </a:rPr>
              <a:t>D. Higinbotham</a:t>
            </a:r>
            <a:r>
              <a:rPr lang="en-US" sz="1400" dirty="0" smtClean="0">
                <a:latin typeface="Arial"/>
                <a:cs typeface="Arial"/>
              </a:rPr>
              <a:t>, G. </a:t>
            </a:r>
            <a:r>
              <a:rPr lang="en-US" sz="1400" dirty="0" err="1" smtClean="0">
                <a:latin typeface="Arial"/>
                <a:cs typeface="Arial"/>
              </a:rPr>
              <a:t>Rosner</a:t>
            </a:r>
            <a:r>
              <a:rPr lang="en-US" sz="1400" dirty="0" smtClean="0">
                <a:latin typeface="Arial"/>
                <a:cs typeface="Arial"/>
              </a:rPr>
              <a:t>, and M. </a:t>
            </a:r>
            <a:r>
              <a:rPr lang="en-US" sz="1400" dirty="0" err="1" smtClean="0">
                <a:latin typeface="Arial"/>
                <a:cs typeface="Arial"/>
              </a:rPr>
              <a:t>Sargasian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err="1" smtClean="0">
                <a:latin typeface="Arial"/>
                <a:cs typeface="Arial"/>
              </a:rPr>
              <a:t>Prog.Part.Nucl.Phys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b="1" dirty="0" smtClean="0">
                <a:latin typeface="Arial"/>
                <a:cs typeface="Arial"/>
              </a:rPr>
              <a:t>67</a:t>
            </a:r>
            <a:r>
              <a:rPr lang="en-US" sz="1400" dirty="0" smtClean="0">
                <a:latin typeface="Arial"/>
                <a:cs typeface="Arial"/>
              </a:rPr>
              <a:t> (2012) </a:t>
            </a:r>
            <a:r>
              <a:rPr lang="en-US" sz="1400" dirty="0" smtClean="0">
                <a:latin typeface="Arial"/>
                <a:cs typeface="Arial"/>
              </a:rPr>
              <a:t>898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52000" y="5762"/>
            <a:ext cx="8892000" cy="692339"/>
          </a:xfrm>
          <a:ln/>
        </p:spPr>
        <p:txBody>
          <a:bodyPr tIns="3520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fi-FI" sz="2800" dirty="0" err="1" smtClean="0"/>
              <a:t>Measuring</a:t>
            </a:r>
            <a:r>
              <a:rPr lang="fi-FI" sz="2800" dirty="0" smtClean="0"/>
              <a:t> </a:t>
            </a:r>
            <a:r>
              <a:rPr lang="fi-FI" sz="2800" dirty="0" err="1" smtClean="0"/>
              <a:t>Correlations</a:t>
            </a:r>
            <a:r>
              <a:rPr lang="fi-FI" sz="2800" dirty="0" smtClean="0"/>
              <a:t> via (</a:t>
            </a:r>
            <a:r>
              <a:rPr lang="fi-FI" sz="2800" dirty="0" err="1" smtClean="0"/>
              <a:t>e,e</a:t>
            </a:r>
            <a:r>
              <a:rPr lang="fi-FI" sz="2800" dirty="0" smtClean="0"/>
              <a:t>’) </a:t>
            </a:r>
            <a:r>
              <a:rPr lang="fi-FI" sz="2800" dirty="0" err="1" smtClean="0"/>
              <a:t>Ratios</a:t>
            </a:r>
            <a:endParaRPr lang="fi-FI" sz="2800" dirty="0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21620" y="852371"/>
            <a:ext cx="8424481" cy="331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1020"/>
              </a:spcBef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1600" dirty="0">
                <a:solidFill>
                  <a:srgbClr val="000000"/>
                </a:solidFill>
                <a:latin typeface="Arial"/>
                <a:ea typeface="DejaVu Sans" charset="0"/>
                <a:cs typeface="Arial"/>
              </a:rPr>
              <a:t>N.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DejaVu Sans" charset="0"/>
                <a:cs typeface="Arial"/>
              </a:rPr>
              <a:t>Fomin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DejaVu Sans" charset="0"/>
                <a:cs typeface="Arial"/>
              </a:rPr>
              <a:t>, </a:t>
            </a:r>
            <a:r>
              <a:rPr lang="en-US" sz="1600" b="1" dirty="0" smtClean="0">
                <a:solidFill>
                  <a:srgbClr val="CC0099"/>
                </a:solidFill>
                <a:latin typeface="Arial"/>
                <a:ea typeface="DejaVu Sans" charset="0"/>
                <a:cs typeface="Arial"/>
              </a:rPr>
              <a:t>D. </a:t>
            </a:r>
            <a:r>
              <a:rPr lang="en-US" sz="1600" b="1" dirty="0" smtClean="0">
                <a:solidFill>
                  <a:srgbClr val="CC0099"/>
                </a:solidFill>
                <a:latin typeface="Arial"/>
                <a:ea typeface="DejaVu Sans" charset="0"/>
                <a:cs typeface="Arial"/>
              </a:rPr>
              <a:t>Gaskell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DejaVu Sans" charset="0"/>
                <a:cs typeface="Arial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DejaVu Sans" charset="0"/>
                <a:cs typeface="Arial"/>
              </a:rPr>
              <a:t>et al., Phys. Rev.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DejaVu Sans" charset="0"/>
                <a:cs typeface="Arial"/>
              </a:rPr>
              <a:t>Lett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DejaVu Sans" charset="0"/>
                <a:cs typeface="Arial"/>
              </a:rPr>
              <a:t>. 108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DejaVu Sans" charset="0"/>
                <a:cs typeface="Arial"/>
              </a:rPr>
              <a:t>(2012) 092502.</a:t>
            </a:r>
            <a:endParaRPr lang="en-US" sz="1600" dirty="0">
              <a:solidFill>
                <a:srgbClr val="000000"/>
              </a:solidFill>
              <a:latin typeface="Arial"/>
              <a:ea typeface="DejaVu Sans" charset="0"/>
              <a:cs typeface="Arial"/>
            </a:endParaRPr>
          </a:p>
        </p:txBody>
      </p:sp>
      <p:pic>
        <p:nvPicPr>
          <p:cNvPr id="7" name="Picture 6" descr="fig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 rot="5400000">
            <a:off x="329800" y="103453"/>
            <a:ext cx="5332544" cy="69009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742" y="5620030"/>
            <a:ext cx="838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  Magnitude of the plateaus proportional to the probability finding pairs in the nucleus.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  Consistent with the idea that the functional form of these pairs is the same in all nuclei.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9" name="Content Placeholder 3" descr="Untitled 3.png"/>
          <p:cNvPicPr>
            <a:picLocks noChangeAspect="1"/>
          </p:cNvPicPr>
          <p:nvPr/>
        </p:nvPicPr>
        <p:blipFill>
          <a:blip r:embed="rId5"/>
          <a:srcRect l="-17941" r="-17941"/>
          <a:stretch>
            <a:fillRect/>
          </a:stretch>
        </p:blipFill>
        <p:spPr>
          <a:xfrm>
            <a:off x="4453522" y="1543942"/>
            <a:ext cx="5292389" cy="29103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00689" y="4473278"/>
            <a:ext cx="3505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C. </a:t>
            </a:r>
            <a:r>
              <a:rPr lang="en-GB" sz="1200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Atti</a:t>
            </a:r>
            <a:r>
              <a:rPr lang="en-GB" sz="12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and S. </a:t>
            </a:r>
            <a:r>
              <a:rPr lang="en-GB" sz="1200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Simula</a:t>
            </a:r>
            <a:r>
              <a:rPr lang="en-GB" sz="1200" i="1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, </a:t>
            </a:r>
            <a:r>
              <a:rPr lang="en-GB" sz="12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Phys. Rev. C </a:t>
            </a:r>
            <a:r>
              <a:rPr lang="en-GB" sz="1200" b="1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 53 </a:t>
            </a:r>
            <a:r>
              <a:rPr lang="en-GB" sz="12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(1996) 1689.</a:t>
            </a:r>
            <a:endParaRPr lang="en-GB" sz="1200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SRC Analysis in Progress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5436"/>
            <a:ext cx="9144000" cy="5029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E07-006: SRC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Generation (</a:t>
            </a:r>
            <a:r>
              <a:rPr lang="en-US" sz="1600" dirty="0" err="1" smtClean="0"/>
              <a:t>e,e’pN</a:t>
            </a:r>
            <a:r>
              <a:rPr lang="en-US" sz="1600" dirty="0" smtClean="0"/>
              <a:t>) Completed In 2011</a:t>
            </a:r>
          </a:p>
          <a:p>
            <a:pPr lvl="1"/>
            <a:r>
              <a:rPr lang="en-US" sz="1200" dirty="0" smtClean="0">
                <a:solidFill>
                  <a:srgbClr val="CC0099"/>
                </a:solidFill>
              </a:rPr>
              <a:t>D. Higinbotham, </a:t>
            </a:r>
            <a:r>
              <a:rPr lang="en-US" sz="1200" dirty="0" smtClean="0">
                <a:solidFill>
                  <a:srgbClr val="000000"/>
                </a:solidFill>
              </a:rPr>
              <a:t>S. </a:t>
            </a:r>
            <a:r>
              <a:rPr lang="en-US" sz="1200" dirty="0" err="1" smtClean="0">
                <a:solidFill>
                  <a:srgbClr val="000000"/>
                </a:solidFill>
              </a:rPr>
              <a:t>Gilad</a:t>
            </a:r>
            <a:r>
              <a:rPr lang="en-US" sz="1200" dirty="0" smtClean="0">
                <a:solidFill>
                  <a:srgbClr val="000000"/>
                </a:solidFill>
              </a:rPr>
              <a:t>, J. Watson </a:t>
            </a:r>
            <a:r>
              <a:rPr lang="en-US" sz="1200" dirty="0" smtClean="0">
                <a:solidFill>
                  <a:srgbClr val="CC0099"/>
                </a:solidFill>
              </a:rPr>
              <a:t>&amp; S. Wood </a:t>
            </a:r>
            <a:r>
              <a:rPr lang="en-US" sz="1200" dirty="0" smtClean="0">
                <a:solidFill>
                  <a:srgbClr val="000000"/>
                </a:solidFill>
              </a:rPr>
              <a:t>Spokespersons</a:t>
            </a:r>
          </a:p>
          <a:p>
            <a:r>
              <a:rPr lang="en-US" sz="1600" dirty="0" smtClean="0"/>
              <a:t>E08-014: SRC (</a:t>
            </a:r>
            <a:r>
              <a:rPr lang="en-US" sz="1600" dirty="0" err="1" smtClean="0"/>
              <a:t>e,e</a:t>
            </a:r>
            <a:r>
              <a:rPr lang="en-US" sz="1600" dirty="0" smtClean="0"/>
              <a:t>’) </a:t>
            </a:r>
            <a:r>
              <a:rPr lang="en-US" sz="1600" dirty="0" err="1" smtClean="0"/>
              <a:t>x</a:t>
            </a:r>
            <a:r>
              <a:rPr lang="en-US" sz="1600" dirty="0" smtClean="0"/>
              <a:t>&gt;1 data on 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He, 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He, </a:t>
            </a:r>
            <a:r>
              <a:rPr lang="en-US" sz="1600" baseline="30000" dirty="0" smtClean="0"/>
              <a:t>40</a:t>
            </a:r>
            <a:r>
              <a:rPr lang="en-US" sz="1600" dirty="0" smtClean="0"/>
              <a:t>Ca, &amp; </a:t>
            </a:r>
            <a:r>
              <a:rPr lang="en-US" sz="1600" baseline="30000" dirty="0" smtClean="0"/>
              <a:t>48</a:t>
            </a:r>
            <a:r>
              <a:rPr lang="en-US" sz="1600" dirty="0" smtClean="0"/>
              <a:t>Ca Completed In 2011</a:t>
            </a:r>
          </a:p>
          <a:p>
            <a:pPr lvl="1"/>
            <a:r>
              <a:rPr lang="en-US" sz="1200" dirty="0" smtClean="0">
                <a:solidFill>
                  <a:srgbClr val="000000"/>
                </a:solidFill>
              </a:rPr>
              <a:t>J. Arrington, D. Day, </a:t>
            </a:r>
            <a:r>
              <a:rPr lang="en-US" sz="1200" dirty="0" smtClean="0">
                <a:solidFill>
                  <a:srgbClr val="CC0099"/>
                </a:solidFill>
              </a:rPr>
              <a:t>D. Higinbotham and P. </a:t>
            </a:r>
            <a:r>
              <a:rPr lang="en-US" sz="1200" dirty="0" err="1" smtClean="0">
                <a:solidFill>
                  <a:srgbClr val="CC0099"/>
                </a:solidFill>
              </a:rPr>
              <a:t>Solvignon</a:t>
            </a:r>
            <a:r>
              <a:rPr lang="en-US" sz="1200" dirty="0" smtClean="0">
                <a:solidFill>
                  <a:srgbClr val="CC0099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Spokespersons</a:t>
            </a:r>
            <a:r>
              <a:rPr lang="en-US" sz="1200" dirty="0" smtClean="0">
                <a:solidFill>
                  <a:srgbClr val="CC0099"/>
                </a:solidFill>
              </a:rPr>
              <a:t>  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06420" y="5635823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latin typeface="Arial"/>
              <a:cs typeface="Arial"/>
            </a:endParaRPr>
          </a:p>
        </p:txBody>
      </p:sp>
      <p:pic>
        <p:nvPicPr>
          <p:cNvPr id="6" name="Picture 5" descr="Hall-A-Photo-1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166" y="1959554"/>
            <a:ext cx="5824954" cy="3876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94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Along with standard HRS, Ph.D. Students and an international collaboration setup </a:t>
            </a:r>
            <a:r>
              <a:rPr lang="en-US" sz="1200" dirty="0" err="1" smtClean="0">
                <a:latin typeface="Arial"/>
                <a:cs typeface="Arial"/>
              </a:rPr>
              <a:t>BigBite</a:t>
            </a:r>
            <a:r>
              <a:rPr lang="en-US" sz="1200" dirty="0" smtClean="0">
                <a:latin typeface="Arial"/>
                <a:cs typeface="Arial"/>
              </a:rPr>
              <a:t> and Neutron Detector for the 2011 run.</a:t>
            </a:r>
          </a:p>
          <a:p>
            <a:r>
              <a:rPr lang="en-US" sz="1200" dirty="0" smtClean="0">
                <a:latin typeface="Arial"/>
                <a:cs typeface="Arial"/>
              </a:rPr>
              <a:t>Provides students hands-on experience with </a:t>
            </a:r>
            <a:r>
              <a:rPr lang="en-US" sz="1200" dirty="0" err="1" smtClean="0">
                <a:latin typeface="Arial"/>
                <a:cs typeface="Arial"/>
              </a:rPr>
              <a:t>s</a:t>
            </a:r>
            <a:r>
              <a:rPr lang="en-US" sz="1200" dirty="0" err="1" smtClean="0">
                <a:latin typeface="Arial"/>
                <a:cs typeface="Arial"/>
              </a:rPr>
              <a:t>cintillators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 err="1" smtClean="0">
                <a:latin typeface="Arial"/>
                <a:cs typeface="Arial"/>
              </a:rPr>
              <a:t>C</a:t>
            </a:r>
            <a:r>
              <a:rPr lang="en-US" sz="1200" dirty="0" err="1" smtClean="0">
                <a:latin typeface="Arial"/>
                <a:cs typeface="Arial"/>
              </a:rPr>
              <a:t>herenkovs</a:t>
            </a:r>
            <a:r>
              <a:rPr lang="en-US" sz="1200" dirty="0" smtClean="0">
                <a:latin typeface="Arial"/>
                <a:cs typeface="Arial"/>
              </a:rPr>
              <a:t>, wire-chambers, DAQ and in the future GEM Detectors.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6092" y="4362386"/>
            <a:ext cx="663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BigBite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683" y="2482199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HRS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851408" y="4898409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Neutron Detector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91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EMC (European </a:t>
            </a:r>
            <a:r>
              <a:rPr lang="en-US" sz="2800" dirty="0" err="1" smtClean="0">
                <a:solidFill>
                  <a:schemeClr val="tx1"/>
                </a:solidFill>
              </a:rPr>
              <a:t>Muon</a:t>
            </a:r>
            <a:r>
              <a:rPr lang="en-US" sz="2800" dirty="0" smtClean="0">
                <a:solidFill>
                  <a:schemeClr val="tx1"/>
                </a:solidFill>
              </a:rPr>
              <a:t> Collaboration) Effect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35480"/>
            <a:ext cx="9144000" cy="5262562"/>
          </a:xfrm>
          <a:noFill/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EMC effect is simply the fact the ratio of </a:t>
            </a:r>
            <a:r>
              <a:rPr lang="en-US" sz="2000" dirty="0" smtClean="0">
                <a:solidFill>
                  <a:srgbClr val="000000"/>
                </a:solidFill>
              </a:rPr>
              <a:t>DIS (</a:t>
            </a:r>
            <a:r>
              <a:rPr lang="en-US" sz="2000" dirty="0" err="1" smtClean="0">
                <a:solidFill>
                  <a:srgbClr val="000000"/>
                </a:solidFill>
              </a:rPr>
              <a:t>e,e</a:t>
            </a:r>
            <a:r>
              <a:rPr lang="en-US" sz="2000" dirty="0" smtClean="0">
                <a:solidFill>
                  <a:srgbClr val="000000"/>
                </a:solidFill>
              </a:rPr>
              <a:t>’) </a:t>
            </a:r>
            <a:r>
              <a:rPr lang="en-US" sz="2000" dirty="0" smtClean="0">
                <a:solidFill>
                  <a:srgbClr val="000000"/>
                </a:solidFill>
              </a:rPr>
              <a:t>cross sections is not </a:t>
            </a:r>
            <a:r>
              <a:rPr lang="en-US" sz="2000" dirty="0" smtClean="0">
                <a:solidFill>
                  <a:srgbClr val="000000"/>
                </a:solidFill>
              </a:rPr>
              <a:t>one.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r>
              <a:rPr lang="en-US" sz="1600" dirty="0" smtClean="0"/>
              <a:t>J.J. </a:t>
            </a:r>
            <a:r>
              <a:rPr lang="en-US" sz="1600" dirty="0" err="1" smtClean="0"/>
              <a:t>Aubert</a:t>
            </a:r>
            <a:r>
              <a:rPr lang="en-US" sz="1600" dirty="0" smtClean="0"/>
              <a:t> et al. PLB 123 (1983) 275.</a:t>
            </a:r>
          </a:p>
          <a:p>
            <a:pPr lvl="1"/>
            <a:r>
              <a:rPr lang="en-US" sz="1600" dirty="0" smtClean="0"/>
              <a:t>Simple Parton Counting Expects One</a:t>
            </a:r>
          </a:p>
          <a:p>
            <a:pPr lvl="1"/>
            <a:r>
              <a:rPr lang="en-US" sz="1600" b="1" dirty="0" smtClean="0"/>
              <a:t>MANY</a:t>
            </a:r>
            <a:r>
              <a:rPr lang="en-US" sz="1600" b="1" dirty="0" smtClean="0"/>
              <a:t> </a:t>
            </a:r>
            <a:r>
              <a:rPr lang="en-US" sz="1600" dirty="0" smtClean="0"/>
              <a:t>Theory Explanations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Conclusions </a:t>
            </a:r>
            <a:r>
              <a:rPr lang="en-US" sz="2000" dirty="0" smtClean="0">
                <a:solidFill>
                  <a:srgbClr val="000000"/>
                </a:solidFill>
              </a:rPr>
              <a:t>from</a:t>
            </a:r>
            <a:r>
              <a:rPr lang="en-US" sz="2000" dirty="0" smtClean="0">
                <a:solidFill>
                  <a:srgbClr val="000000"/>
                </a:solidFill>
              </a:rPr>
              <a:t> previous  </a:t>
            </a:r>
            <a:r>
              <a:rPr lang="en-US" sz="2000" dirty="0" smtClean="0">
                <a:solidFill>
                  <a:srgbClr val="000000"/>
                </a:solidFill>
              </a:rPr>
              <a:t>data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Q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-independent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Universal </a:t>
            </a:r>
            <a:r>
              <a:rPr lang="en-US" sz="1600" dirty="0" err="1" smtClean="0">
                <a:solidFill>
                  <a:srgbClr val="000000"/>
                </a:solidFill>
              </a:rPr>
              <a:t>x</a:t>
            </a:r>
            <a:r>
              <a:rPr lang="en-US" sz="1600" dirty="0" smtClean="0">
                <a:solidFill>
                  <a:srgbClr val="000000"/>
                </a:solidFill>
              </a:rPr>
              <a:t>-dependence (shape)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Magnitude varies with A 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Average Nuclear Density </a:t>
            </a:r>
            <a:r>
              <a:rPr lang="en-US" sz="1600" dirty="0" smtClean="0">
                <a:solidFill>
                  <a:srgbClr val="000000"/>
                </a:solidFill>
              </a:rPr>
              <a:t>Effect</a:t>
            </a:r>
          </a:p>
          <a:p>
            <a:r>
              <a:rPr lang="en-US" sz="2000" dirty="0" smtClean="0"/>
              <a:t>New Jefferson Lab data (shown)</a:t>
            </a:r>
          </a:p>
          <a:p>
            <a:pPr lvl="1"/>
            <a:r>
              <a:rPr lang="en-US" sz="1600" baseline="30000" dirty="0" smtClean="0">
                <a:solidFill>
                  <a:srgbClr val="000000"/>
                </a:solidFill>
              </a:rPr>
              <a:t>12</a:t>
            </a:r>
            <a:r>
              <a:rPr lang="en-US" sz="1600" dirty="0" smtClean="0">
                <a:solidFill>
                  <a:srgbClr val="000000"/>
                </a:solidFill>
              </a:rPr>
              <a:t>C/D same as previous results.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J. </a:t>
            </a:r>
            <a:r>
              <a:rPr lang="en-US" sz="1600" dirty="0" err="1" smtClean="0">
                <a:solidFill>
                  <a:srgbClr val="000000"/>
                </a:solidFill>
              </a:rPr>
              <a:t>Seely</a:t>
            </a:r>
            <a:r>
              <a:rPr lang="en-US" sz="1600" dirty="0" smtClean="0">
                <a:solidFill>
                  <a:srgbClr val="000000"/>
                </a:solidFill>
              </a:rPr>
              <a:t> et al.,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PRL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Palatino" charset="0"/>
                <a:cs typeface="Times New Roman"/>
                <a:sym typeface="Palatino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Palatino" charset="0"/>
                <a:cs typeface="Times New Roman"/>
                <a:sym typeface="Palatino" charset="0"/>
              </a:rPr>
              <a:t>103 (2009) 202301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Palatino" charset="0"/>
                <a:cs typeface="Times New Roman"/>
                <a:sym typeface="Palatino" charset="0"/>
              </a:rPr>
              <a:t>.</a:t>
            </a:r>
          </a:p>
        </p:txBody>
      </p:sp>
      <p:pic>
        <p:nvPicPr>
          <p:cNvPr id="7" name="Picture 6" descr="q2dep_04_28_200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68573" y="1937310"/>
            <a:ext cx="4737670" cy="3620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741164"/>
          </a:xfrm>
          <a:ln/>
        </p:spPr>
        <p:txBody>
          <a:bodyPr>
            <a:normAutofit/>
          </a:bodyPr>
          <a:lstStyle/>
          <a:p>
            <a:r>
              <a:rPr lang="en-US" sz="2800" dirty="0" smtClean="0"/>
              <a:t>New Insight  On The </a:t>
            </a:r>
            <a:r>
              <a:rPr lang="en-US" sz="2800" dirty="0" smtClean="0"/>
              <a:t>EMC Effect Data </a:t>
            </a:r>
            <a:endParaRPr lang="en-US" sz="2800" dirty="0"/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389334" y="741164"/>
            <a:ext cx="8754666" cy="47803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latin typeface="Arial"/>
                <a:cs typeface="Arial"/>
              </a:rPr>
              <a:t>J. </a:t>
            </a:r>
            <a:r>
              <a:rPr lang="en-US" sz="1600" dirty="0" err="1" smtClean="0">
                <a:latin typeface="Arial"/>
                <a:cs typeface="Arial"/>
              </a:rPr>
              <a:t>Seely</a:t>
            </a:r>
            <a:r>
              <a:rPr lang="en-US" sz="1600" dirty="0" smtClean="0">
                <a:latin typeface="Arial"/>
                <a:cs typeface="Arial"/>
              </a:rPr>
              <a:t>, </a:t>
            </a:r>
            <a:r>
              <a:rPr lang="en-US" sz="1600" dirty="0" smtClean="0">
                <a:solidFill>
                  <a:srgbClr val="CC0099"/>
                </a:solidFill>
                <a:latin typeface="Arial"/>
                <a:cs typeface="Arial"/>
              </a:rPr>
              <a:t>D. Gaskell</a:t>
            </a:r>
            <a:r>
              <a:rPr lang="en-US" sz="1600" dirty="0" smtClean="0">
                <a:latin typeface="Arial"/>
                <a:cs typeface="Arial"/>
              </a:rPr>
              <a:t>, </a:t>
            </a:r>
            <a:r>
              <a:rPr lang="en-US" sz="1600" i="1" dirty="0" smtClean="0">
                <a:latin typeface="Arial"/>
                <a:cs typeface="Arial"/>
              </a:rPr>
              <a:t>et </a:t>
            </a:r>
            <a:r>
              <a:rPr lang="en-US" sz="1600" i="1" dirty="0" smtClean="0">
                <a:latin typeface="Arial"/>
                <a:cs typeface="Arial"/>
              </a:rPr>
              <a:t>al</a:t>
            </a:r>
            <a:r>
              <a:rPr lang="en-US" sz="1600" dirty="0" smtClean="0">
                <a:latin typeface="Arial"/>
                <a:cs typeface="Arial"/>
              </a:rPr>
              <a:t>., Phy</a:t>
            </a:r>
            <a:r>
              <a:rPr lang="en-US" sz="1600" dirty="0" smtClean="0">
                <a:latin typeface="Arial"/>
                <a:ea typeface="Palatino" charset="0"/>
                <a:cs typeface="Arial"/>
                <a:sym typeface="Palatino" charset="0"/>
              </a:rPr>
              <a:t>s, Rev. </a:t>
            </a:r>
            <a:r>
              <a:rPr lang="en-US" sz="1600" dirty="0" err="1" smtClean="0">
                <a:latin typeface="Arial"/>
                <a:ea typeface="Palatino" charset="0"/>
                <a:cs typeface="Arial"/>
                <a:sym typeface="Palatino" charset="0"/>
              </a:rPr>
              <a:t>Lett</a:t>
            </a:r>
            <a:r>
              <a:rPr lang="en-US" sz="1600" dirty="0" smtClean="0">
                <a:latin typeface="Arial"/>
                <a:ea typeface="Palatino" charset="0"/>
                <a:cs typeface="Arial"/>
                <a:sym typeface="Palatino" charset="0"/>
              </a:rPr>
              <a:t>. </a:t>
            </a:r>
            <a:r>
              <a:rPr lang="en-US" sz="1600" b="1" dirty="0" smtClean="0">
                <a:latin typeface="Arial"/>
                <a:ea typeface="Palatino" charset="0"/>
                <a:cs typeface="Arial"/>
                <a:sym typeface="Palatino" charset="0"/>
              </a:rPr>
              <a:t>103 </a:t>
            </a:r>
            <a:r>
              <a:rPr lang="en-US" sz="1600" dirty="0" smtClean="0">
                <a:latin typeface="Arial"/>
                <a:ea typeface="Palatino" charset="0"/>
                <a:cs typeface="Arial"/>
                <a:sym typeface="Palatino" charset="0"/>
              </a:rPr>
              <a:t>(2009) 202301.</a:t>
            </a:r>
            <a:endParaRPr lang="en-US" sz="1600" dirty="0">
              <a:latin typeface="Arial"/>
              <a:ea typeface="Palatino" charset="0"/>
              <a:cs typeface="Arial"/>
              <a:sym typeface="Palatino" charset="0"/>
            </a:endParaRPr>
          </a:p>
        </p:txBody>
      </p:sp>
      <p:sp>
        <p:nvSpPr>
          <p:cNvPr id="6149" name="Rectangle 5"/>
          <p:cNvSpPr>
            <a:spLocks/>
          </p:cNvSpPr>
          <p:nvPr/>
        </p:nvSpPr>
        <p:spPr bwMode="auto">
          <a:xfrm>
            <a:off x="533400" y="5570510"/>
            <a:ext cx="7924800" cy="85538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52255" indent="-252255">
              <a:spcAft>
                <a:spcPts val="600"/>
              </a:spcAft>
              <a:buClr>
                <a:srgbClr val="0E002D"/>
              </a:buClr>
              <a:buSzPct val="80000"/>
              <a:buFont typeface="Palatino" charset="0"/>
              <a:buChar char="•"/>
            </a:pPr>
            <a:r>
              <a:rPr lang="en-US" dirty="0">
                <a:solidFill>
                  <a:srgbClr val="0E002D"/>
                </a:solidFill>
                <a:latin typeface="Arial"/>
                <a:ea typeface="Palatino" charset="0"/>
                <a:cs typeface="Arial"/>
                <a:sym typeface="Palatino" charset="0"/>
              </a:rPr>
              <a:t>Plot shows slope of ratio </a:t>
            </a:r>
            <a:r>
              <a:rPr lang="en-US" i="1" dirty="0">
                <a:solidFill>
                  <a:srgbClr val="0E002D"/>
                </a:solidFill>
                <a:latin typeface="Arial"/>
                <a:ea typeface="Times" charset="0"/>
                <a:cs typeface="Arial"/>
                <a:sym typeface="Palatino" charset="0"/>
              </a:rPr>
              <a:t>σ</a:t>
            </a:r>
            <a:r>
              <a:rPr lang="en-US" baseline="-6000" dirty="0">
                <a:solidFill>
                  <a:srgbClr val="0E002D"/>
                </a:solidFill>
                <a:latin typeface="Arial"/>
                <a:ea typeface="Palatino" charset="0"/>
                <a:cs typeface="Arial"/>
                <a:sym typeface="Palatino" charset="0"/>
              </a:rPr>
              <a:t>A</a:t>
            </a:r>
            <a:r>
              <a:rPr lang="en-US" dirty="0">
                <a:solidFill>
                  <a:srgbClr val="0E002D"/>
                </a:solidFill>
                <a:latin typeface="Arial"/>
                <a:ea typeface="Palatino" charset="0"/>
                <a:cs typeface="Arial"/>
                <a:sym typeface="Palatino" charset="0"/>
              </a:rPr>
              <a:t>/</a:t>
            </a:r>
            <a:r>
              <a:rPr lang="en-US" i="1" dirty="0">
                <a:solidFill>
                  <a:srgbClr val="0E002D"/>
                </a:solidFill>
                <a:latin typeface="Arial"/>
                <a:ea typeface="Times" charset="0"/>
                <a:cs typeface="Arial"/>
                <a:sym typeface="Palatino" charset="0"/>
              </a:rPr>
              <a:t>σ</a:t>
            </a:r>
            <a:r>
              <a:rPr lang="en-US" baseline="-6000" dirty="0">
                <a:solidFill>
                  <a:srgbClr val="0E002D"/>
                </a:solidFill>
                <a:latin typeface="Arial"/>
                <a:ea typeface="Palatino" charset="0"/>
                <a:cs typeface="Arial"/>
                <a:sym typeface="Palatino" charset="0"/>
              </a:rPr>
              <a:t>D</a:t>
            </a:r>
            <a:r>
              <a:rPr lang="en-US" dirty="0">
                <a:solidFill>
                  <a:srgbClr val="0E002D"/>
                </a:solidFill>
                <a:latin typeface="Arial"/>
                <a:ea typeface="Palatino" charset="0"/>
                <a:cs typeface="Arial"/>
                <a:sym typeface="Palatino" charset="0"/>
              </a:rPr>
              <a:t> at EMC region.</a:t>
            </a:r>
          </a:p>
          <a:p>
            <a:pPr marL="252255" indent="-252255">
              <a:spcAft>
                <a:spcPts val="600"/>
              </a:spcAft>
              <a:buClr>
                <a:srgbClr val="0E002D"/>
              </a:buClr>
              <a:buSzPct val="80000"/>
              <a:buFont typeface="Palatino" charset="0"/>
              <a:buChar char="•"/>
            </a:pPr>
            <a:r>
              <a:rPr lang="en-US" dirty="0">
                <a:solidFill>
                  <a:srgbClr val="0E002D"/>
                </a:solidFill>
                <a:latin typeface="Arial"/>
                <a:ea typeface="Palatino" charset="0"/>
                <a:cs typeface="Arial"/>
                <a:sym typeface="Palatino" charset="0"/>
              </a:rPr>
              <a:t>EMC effect correlated </a:t>
            </a:r>
            <a:r>
              <a:rPr lang="en-US" dirty="0" smtClean="0">
                <a:solidFill>
                  <a:srgbClr val="0E002D"/>
                </a:solidFill>
                <a:latin typeface="Arial"/>
                <a:ea typeface="Palatino" charset="0"/>
                <a:cs typeface="Arial"/>
                <a:sym typeface="Palatino" charset="0"/>
              </a:rPr>
              <a:t>with </a:t>
            </a:r>
            <a:r>
              <a:rPr lang="en-US" b="1" dirty="0" smtClean="0">
                <a:solidFill>
                  <a:srgbClr val="0E002D"/>
                </a:solidFill>
                <a:latin typeface="Arial"/>
                <a:ea typeface="Palatino" charset="0"/>
                <a:cs typeface="Arial"/>
                <a:sym typeface="Palatino" charset="0"/>
              </a:rPr>
              <a:t>local densit</a:t>
            </a:r>
            <a:r>
              <a:rPr lang="en-US" dirty="0" smtClean="0">
                <a:solidFill>
                  <a:srgbClr val="0E002D"/>
                </a:solidFill>
                <a:latin typeface="Arial"/>
                <a:ea typeface="Palatino" charset="0"/>
                <a:cs typeface="Arial"/>
                <a:sym typeface="Palatino" charset="0"/>
              </a:rPr>
              <a:t>y not average density.</a:t>
            </a:r>
            <a:endParaRPr lang="en-US" dirty="0">
              <a:solidFill>
                <a:srgbClr val="0E002D"/>
              </a:solidFill>
              <a:latin typeface="Arial"/>
              <a:ea typeface="Palatino" charset="0"/>
              <a:cs typeface="Arial"/>
              <a:sym typeface="Palatino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5238" y="1507178"/>
            <a:ext cx="2413683" cy="238867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7" descr="PRL_slop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1438" y="1231900"/>
            <a:ext cx="6342842" cy="4102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04446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Arial" pitchFamily="34" charset="0"/>
              </a:rPr>
              <a:t>Experimental SRC </a:t>
            </a:r>
            <a:r>
              <a:rPr lang="en-US" sz="2800" dirty="0" smtClean="0">
                <a:cs typeface="Arial" pitchFamily="34" charset="0"/>
              </a:rPr>
              <a:t>and EMC Correlation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804446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L. </a:t>
            </a:r>
            <a:r>
              <a:rPr lang="en-US" sz="1500" dirty="0" smtClean="0"/>
              <a:t>Weinstein</a:t>
            </a:r>
            <a:r>
              <a:rPr lang="en-US" sz="1500" dirty="0" smtClean="0"/>
              <a:t>, E. </a:t>
            </a:r>
            <a:r>
              <a:rPr lang="en-US" sz="1500" dirty="0" err="1" smtClean="0"/>
              <a:t>Piasetzky</a:t>
            </a:r>
            <a:r>
              <a:rPr lang="en-US" sz="1500" dirty="0" smtClean="0"/>
              <a:t>, </a:t>
            </a:r>
            <a:r>
              <a:rPr lang="en-US" sz="1500" dirty="0" smtClean="0">
                <a:solidFill>
                  <a:srgbClr val="CC0099"/>
                </a:solidFill>
              </a:rPr>
              <a:t>D. Higinbotham </a:t>
            </a:r>
            <a:r>
              <a:rPr lang="en-US" sz="1500" dirty="0" smtClean="0"/>
              <a:t>and </a:t>
            </a:r>
            <a:r>
              <a:rPr lang="en-US" sz="1500" dirty="0" smtClean="0">
                <a:solidFill>
                  <a:srgbClr val="CC0099"/>
                </a:solidFill>
              </a:rPr>
              <a:t>J. Gomez, </a:t>
            </a:r>
            <a:r>
              <a:rPr lang="en-US" sz="1500" dirty="0" smtClean="0"/>
              <a:t>O. Hen, R. </a:t>
            </a:r>
            <a:r>
              <a:rPr lang="en-US" sz="1500" dirty="0" err="1" smtClean="0"/>
              <a:t>Shneor</a:t>
            </a:r>
            <a:r>
              <a:rPr lang="en-US" sz="1500" dirty="0" smtClean="0"/>
              <a:t>, </a:t>
            </a:r>
            <a:r>
              <a:rPr lang="en-US" sz="1500" dirty="0" smtClean="0"/>
              <a:t>Phys</a:t>
            </a:r>
            <a:r>
              <a:rPr lang="en-US" sz="1500" dirty="0" smtClean="0"/>
              <a:t>. Rev. </a:t>
            </a:r>
            <a:r>
              <a:rPr lang="en-US" sz="1500" dirty="0" err="1" smtClean="0"/>
              <a:t>Lett</a:t>
            </a:r>
            <a:r>
              <a:rPr lang="en-US" sz="1500" dirty="0" smtClean="0"/>
              <a:t>. </a:t>
            </a:r>
            <a:r>
              <a:rPr lang="en-US" sz="1500" b="1" dirty="0" smtClean="0"/>
              <a:t>106</a:t>
            </a:r>
            <a:r>
              <a:rPr lang="en-US" sz="1500" dirty="0" smtClean="0"/>
              <a:t> (2011) 052301.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18451" y="11430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J. Arrington, A. Daniel, D. </a:t>
            </a:r>
            <a:r>
              <a:rPr lang="en-US" sz="1500" dirty="0" smtClean="0"/>
              <a:t>Day, </a:t>
            </a:r>
            <a:r>
              <a:rPr lang="en-US" sz="1500" dirty="0" smtClean="0"/>
              <a:t>N. </a:t>
            </a:r>
            <a:r>
              <a:rPr lang="en-US" sz="1500" dirty="0" err="1" smtClean="0"/>
              <a:t>Fomin</a:t>
            </a:r>
            <a:r>
              <a:rPr lang="en-US" sz="1500" dirty="0" smtClean="0"/>
              <a:t>, </a:t>
            </a:r>
            <a:r>
              <a:rPr lang="en-US" sz="1500" dirty="0" smtClean="0">
                <a:solidFill>
                  <a:srgbClr val="CC0099"/>
                </a:solidFill>
              </a:rPr>
              <a:t>D. Gaskell</a:t>
            </a:r>
            <a:r>
              <a:rPr lang="en-US" sz="1500" dirty="0" smtClean="0"/>
              <a:t>,</a:t>
            </a:r>
            <a:r>
              <a:rPr lang="en-US" sz="1500" dirty="0" smtClean="0">
                <a:solidFill>
                  <a:srgbClr val="CC0099"/>
                </a:solidFill>
              </a:rPr>
              <a:t> P. </a:t>
            </a:r>
            <a:r>
              <a:rPr lang="en-US" sz="1500" dirty="0" err="1" smtClean="0">
                <a:solidFill>
                  <a:srgbClr val="CC0099"/>
                </a:solidFill>
              </a:rPr>
              <a:t>Solvignon</a:t>
            </a:r>
            <a:r>
              <a:rPr lang="en-US" sz="1500" dirty="0" smtClean="0"/>
              <a:t>, </a:t>
            </a:r>
            <a:r>
              <a:rPr lang="en-US" sz="1500" dirty="0" smtClean="0"/>
              <a:t>Phys</a:t>
            </a:r>
            <a:r>
              <a:rPr lang="en-US" sz="1500" dirty="0" smtClean="0"/>
              <a:t>. Rev</a:t>
            </a:r>
            <a:r>
              <a:rPr lang="en-US" sz="1500" dirty="0" smtClean="0"/>
              <a:t>. </a:t>
            </a:r>
            <a:r>
              <a:rPr lang="en-US" sz="1500" dirty="0" smtClean="0"/>
              <a:t>C </a:t>
            </a:r>
            <a:r>
              <a:rPr lang="en-US" sz="1500" b="1" dirty="0" smtClean="0"/>
              <a:t>86</a:t>
            </a:r>
            <a:r>
              <a:rPr lang="en-US" sz="1500" dirty="0" smtClean="0"/>
              <a:t> </a:t>
            </a:r>
            <a:r>
              <a:rPr lang="en-US" sz="1500" dirty="0" smtClean="0"/>
              <a:t>(2012) 065204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21241"/>
            <a:ext cx="916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data shows that  EMC effect slopes are proportional to the SRC plateaus. </a:t>
            </a:r>
            <a:endParaRPr lang="en-US" dirty="0"/>
          </a:p>
        </p:txBody>
      </p:sp>
      <p:pic>
        <p:nvPicPr>
          <p:cNvPr id="11" name="Picture 10" descr="emc-srcEDITED_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88" y="1420646"/>
            <a:ext cx="8116912" cy="45174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823326" y="5483878"/>
            <a:ext cx="1250474" cy="43736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5504" y="5475467"/>
            <a:ext cx="2581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SRC Plateaus (A/</a:t>
            </a:r>
            <a:r>
              <a:rPr lang="en-US" sz="2200" b="1" dirty="0" err="1" smtClean="0"/>
              <a:t>d</a:t>
            </a:r>
            <a:r>
              <a:rPr lang="en-US" sz="2200" b="1" dirty="0" smtClean="0"/>
              <a:t>)</a:t>
            </a:r>
            <a:endParaRPr lang="en-US" sz="22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7604</TotalTime>
  <Words>1337</Words>
  <Application>Microsoft Office PowerPoint</Application>
  <PresentationFormat>On-screen Show (4:3)</PresentationFormat>
  <Paragraphs>111</Paragraphs>
  <Slides>14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4_JLab_PowerPoint1</vt:lpstr>
      <vt:lpstr>Custom Design</vt:lpstr>
      <vt:lpstr>3_JLab_PowerPoint1</vt:lpstr>
      <vt:lpstr>Slide 1</vt:lpstr>
      <vt:lpstr>Physics Topics</vt:lpstr>
      <vt:lpstr>Electron Scattering from Nucleons in the Nucleus</vt:lpstr>
      <vt:lpstr>Kinematics To Observe Short-Range Correlations</vt:lpstr>
      <vt:lpstr>Measuring Correlations via (e,e’) Ratios</vt:lpstr>
      <vt:lpstr>SRC Analysis in Progress </vt:lpstr>
      <vt:lpstr>EMC (European Muon Collaboration) Effect</vt:lpstr>
      <vt:lpstr>New Insight  On The EMC Effect Data </vt:lpstr>
      <vt:lpstr>Experimental SRC and EMC Correlation</vt:lpstr>
      <vt:lpstr>Impacts of SRC &amp; EMC Research</vt:lpstr>
      <vt:lpstr>Upcoming EMC &amp; SRC Experiments </vt:lpstr>
      <vt:lpstr>Understanding Neutron Stars with Measurements on Earth</vt:lpstr>
      <vt:lpstr>Determination of the Neutron Radius of Lead</vt:lpstr>
      <vt:lpstr>Summary</vt:lpstr>
    </vt:vector>
  </TitlesOfParts>
  <Company>Jefferson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Carlini</dc:creator>
  <cp:lastModifiedBy>Douglas Higinbotham</cp:lastModifiedBy>
  <cp:revision>492</cp:revision>
  <dcterms:created xsi:type="dcterms:W3CDTF">2013-06-03T17:19:17Z</dcterms:created>
  <dcterms:modified xsi:type="dcterms:W3CDTF">2013-06-04T17:22:05Z</dcterms:modified>
</cp:coreProperties>
</file>