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tags/tag1.xml" ContentType="application/vnd.openxmlformats-officedocument.presentationml.tags+xml"/>
  <Override PartName="/ppt/embeddings/oleObject8.bin" ContentType="application/vnd.openxmlformats-officedocument.oleObject"/>
  <Override PartName="/ppt/embeddings/oleObject9.bin" ContentType="application/vnd.openxmlformats-officedocument.oleObject"/>
  <Override PartName="/ppt/notesSlides/notesSlide3.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50" r:id="rId2"/>
    <p:sldMasterId id="2147483762" r:id="rId3"/>
  </p:sldMasterIdLst>
  <p:notesMasterIdLst>
    <p:notesMasterId r:id="rId30"/>
  </p:notesMasterIdLst>
  <p:sldIdLst>
    <p:sldId id="551" r:id="rId4"/>
    <p:sldId id="568" r:id="rId5"/>
    <p:sldId id="583" r:id="rId6"/>
    <p:sldId id="589" r:id="rId7"/>
    <p:sldId id="588" r:id="rId8"/>
    <p:sldId id="572" r:id="rId9"/>
    <p:sldId id="573" r:id="rId10"/>
    <p:sldId id="574" r:id="rId11"/>
    <p:sldId id="575" r:id="rId12"/>
    <p:sldId id="590" r:id="rId13"/>
    <p:sldId id="576" r:id="rId14"/>
    <p:sldId id="577" r:id="rId15"/>
    <p:sldId id="594" r:id="rId16"/>
    <p:sldId id="595" r:id="rId17"/>
    <p:sldId id="579" r:id="rId18"/>
    <p:sldId id="580" r:id="rId19"/>
    <p:sldId id="596" r:id="rId20"/>
    <p:sldId id="582" r:id="rId21"/>
    <p:sldId id="584" r:id="rId22"/>
    <p:sldId id="585" r:id="rId23"/>
    <p:sldId id="586" r:id="rId24"/>
    <p:sldId id="598" r:id="rId25"/>
    <p:sldId id="602" r:id="rId26"/>
    <p:sldId id="603" r:id="rId27"/>
    <p:sldId id="604" r:id="rId28"/>
    <p:sldId id="605" r:id="rId29"/>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4"/>
    <a:srgbClr val="89C0FD"/>
    <a:srgbClr val="73135E"/>
    <a:srgbClr val="CC0099"/>
    <a:srgbClr val="CCECFF"/>
    <a:srgbClr val="FFFFFF"/>
    <a:srgbClr val="3366FF"/>
    <a:srgbClr val="0033CC"/>
    <a:srgbClr val="008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9344" autoAdjust="0"/>
  </p:normalViewPr>
  <p:slideViewPr>
    <p:cSldViewPr snapToGrid="0" snapToObjects="1">
      <p:cViewPr varScale="1">
        <p:scale>
          <a:sx n="94" d="100"/>
          <a:sy n="94" d="100"/>
        </p:scale>
        <p:origin x="-896"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1" Type="http://schemas.openxmlformats.org/officeDocument/2006/relationships/image" Target="../media/image27.wmf"/><Relationship Id="rId2"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wmf"/><Relationship Id="rId8" Type="http://schemas.openxmlformats.org/officeDocument/2006/relationships/image" Target="../media/image71.wmf"/><Relationship Id="rId1" Type="http://schemas.openxmlformats.org/officeDocument/2006/relationships/image" Target="../media/image64.wmf"/><Relationship Id="rId2"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EB0DE91F-2BF0-4C4D-9FCE-E7E531C321AA}" type="datetimeFigureOut">
              <a:rPr lang="en-US" smtClean="0"/>
              <a:pPr/>
              <a:t>03/06/13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27C8661E-A719-45A4-96A6-17EAF87C59FF}" type="slidenum">
              <a:rPr lang="en-US" smtClean="0"/>
              <a:pPr/>
              <a:t>‹#›</a:t>
            </a:fld>
            <a:endParaRPr lang="en-US"/>
          </a:p>
        </p:txBody>
      </p:sp>
    </p:spTree>
    <p:extLst>
      <p:ext uri="{BB962C8B-B14F-4D97-AF65-F5344CB8AC3E}">
        <p14:creationId xmlns:p14="http://schemas.microsoft.com/office/powerpoint/2010/main" val="370365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7EDF4-C003-134B-9767-764903B00DD2}" type="slidenum">
              <a:rPr lang="en-US"/>
              <a:pPr/>
              <a:t>2</a:t>
            </a:fld>
            <a:endParaRPr lang="en-US"/>
          </a:p>
        </p:txBody>
      </p:sp>
      <p:sp>
        <p:nvSpPr>
          <p:cNvPr id="18434" name="Rectangle 2"/>
          <p:cNvSpPr>
            <a:spLocks noGrp="1" noRot="1" noChangeAspect="1" noChangeArrowheads="1" noTextEdit="1"/>
          </p:cNvSpPr>
          <p:nvPr>
            <p:ph type="sldImg"/>
          </p:nvPr>
        </p:nvSpPr>
        <p:spPr>
          <a:xfrm>
            <a:off x="1169988" y="592138"/>
            <a:ext cx="4606925" cy="3455987"/>
          </a:xfrm>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a:t>
            </a:r>
            <a:r>
              <a:rPr lang="en-US" b="1" baseline="0" dirty="0" smtClean="0"/>
              <a:t> analysis of these and other data sets led to the inclusion into the Review of Particle Properties, 2012 edition, </a:t>
            </a:r>
            <a:r>
              <a:rPr lang="en-US" baseline="0" dirty="0" smtClean="0"/>
              <a:t>several state for which there is now either new or improved evidence. These are shown by the bars with green frames. The brown color shades show the strength of the evidence assigned by the PDG.  It is also interesting to note that 5 of these </a:t>
            </a:r>
            <a:r>
              <a:rPr lang="en-US" b="1" baseline="0" dirty="0" smtClean="0">
                <a:solidFill>
                  <a:srgbClr val="FF0000"/>
                </a:solidFill>
              </a:rPr>
              <a:t>candidates states </a:t>
            </a:r>
            <a:r>
              <a:rPr lang="en-US" baseline="0" dirty="0" smtClean="0"/>
              <a:t>occupy a narrow band of only 150MeV width centered around 1900MeV.  </a:t>
            </a:r>
          </a:p>
          <a:p>
            <a:endParaRPr lang="en-US" dirty="0"/>
          </a:p>
        </p:txBody>
      </p:sp>
      <p:sp>
        <p:nvSpPr>
          <p:cNvPr id="4" name="Slide Number Placeholder 3"/>
          <p:cNvSpPr>
            <a:spLocks noGrp="1"/>
          </p:cNvSpPr>
          <p:nvPr>
            <p:ph type="sldNum" sz="quarter" idx="10"/>
          </p:nvPr>
        </p:nvSpPr>
        <p:spPr/>
        <p:txBody>
          <a:bodyPr/>
          <a:lstStyle/>
          <a:p>
            <a:fld id="{27C8661E-A719-45A4-96A6-17EAF87C59FF}" type="slidenum">
              <a:rPr lang="en-US" smtClean="0"/>
              <a:pPr/>
              <a:t>21</a:t>
            </a:fld>
            <a:endParaRPr lang="en-US"/>
          </a:p>
        </p:txBody>
      </p:sp>
    </p:spTree>
    <p:extLst>
      <p:ext uri="{BB962C8B-B14F-4D97-AF65-F5344CB8AC3E}">
        <p14:creationId xmlns:p14="http://schemas.microsoft.com/office/powerpoint/2010/main" val="307584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Outstanding leadership</a:t>
            </a:r>
            <a:endParaRPr lang="en-US" dirty="0"/>
          </a:p>
        </p:txBody>
      </p:sp>
      <p:sp>
        <p:nvSpPr>
          <p:cNvPr id="4" name="Slide Number Placeholder 3"/>
          <p:cNvSpPr>
            <a:spLocks noGrp="1"/>
          </p:cNvSpPr>
          <p:nvPr>
            <p:ph type="sldNum" sz="quarter" idx="10"/>
          </p:nvPr>
        </p:nvSpPr>
        <p:spPr/>
        <p:txBody>
          <a:bodyPr/>
          <a:lstStyle/>
          <a:p>
            <a:fld id="{27C8661E-A719-45A4-96A6-17EAF87C59FF}" type="slidenum">
              <a:rPr lang="en-US" smtClean="0"/>
              <a:pPr/>
              <a:t>26</a:t>
            </a:fld>
            <a:endParaRPr lang="en-US"/>
          </a:p>
        </p:txBody>
      </p:sp>
    </p:spTree>
    <p:extLst>
      <p:ext uri="{BB962C8B-B14F-4D97-AF65-F5344CB8AC3E}">
        <p14:creationId xmlns:p14="http://schemas.microsoft.com/office/powerpoint/2010/main" val="421833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840111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72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88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53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67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5657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160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107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4506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313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95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2534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61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222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200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67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57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7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endParaRPr 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endParaRPr lang="en-US">
              <a:solidFill>
                <a:srgbClr val="000000"/>
              </a:solidFill>
            </a:endParaRPr>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fld id="{77A0B638-D7BF-4D99-AB10-37545084EDBF}"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p14="http://schemas.microsoft.com/office/powerpoint/2010/main" val="238858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31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77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149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2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76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33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jpeg"/><Relationship Id="rId15"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a:spcBef>
                <a:spcPct val="50000"/>
              </a:spcBef>
              <a:defRPr/>
            </a:pPr>
            <a:fld id="{95C3ACB1-9D5B-4C50-8733-64C120A39E65}" type="slidenum">
              <a:rPr lang="en-US" sz="1600" i="0" smtClean="0">
                <a:solidFill>
                  <a:schemeClr val="bg1"/>
                </a:solidFill>
                <a:latin typeface="Arial" charset="0"/>
              </a:rPr>
              <a:pPr algn="r">
                <a:spcBef>
                  <a:spcPct val="50000"/>
                </a:spcBef>
                <a:defRPr/>
              </a:pPr>
              <a:t>‹#›</a:t>
            </a:fld>
            <a:endParaRPr lang="en-US" sz="1600" i="0" dirty="0">
              <a:solidFill>
                <a:schemeClr val="bg1"/>
              </a:solidFill>
              <a:latin typeface="Arial" charset="0"/>
            </a:endParaRPr>
          </a:p>
        </p:txBody>
      </p:sp>
    </p:spTree>
    <p:extLst>
      <p:ext uri="{BB962C8B-B14F-4D97-AF65-F5344CB8AC3E}">
        <p14:creationId xmlns:p14="http://schemas.microsoft.com/office/powerpoint/2010/main" val="256209106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0" y="-1"/>
            <a:ext cx="9144000" cy="64008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txBody>
          <a:bodyPr wrap="square" rtlCol="0">
            <a:spAutoFit/>
          </a:bodyPr>
          <a:lstStyle/>
          <a:p>
            <a:pPr algn="ctr" defTabSz="914400"/>
            <a:endParaRPr lang="en-US" sz="3200" b="1" dirty="0">
              <a:solidFill>
                <a:srgbClr val="002060"/>
              </a:solidFill>
              <a:latin typeface="Arial" pitchFamily="34" charset="0"/>
              <a:cs typeface="Arial" pitchFamily="34" charset="0"/>
            </a:endParaRPr>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9"/>
          <p:cNvSpPr txBox="1">
            <a:spLocks noChangeArrowheads="1"/>
          </p:cNvSpPr>
          <p:nvPr userDrawn="1"/>
        </p:nvSpPr>
        <p:spPr bwMode="auto">
          <a:xfrm>
            <a:off x="3048000" y="6477000"/>
            <a:ext cx="2982913" cy="274638"/>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r>
              <a:rPr lang="en-US" sz="1200" b="1" dirty="0">
                <a:solidFill>
                  <a:srgbClr val="000000"/>
                </a:solidFill>
                <a:latin typeface="Arial Narrow" pitchFamily="34" charset="0"/>
              </a:rPr>
              <a:t>Thomas Jefferson National Accelerator Facility</a:t>
            </a:r>
          </a:p>
        </p:txBody>
      </p:sp>
      <p:sp>
        <p:nvSpPr>
          <p:cNvPr id="8" name="Line 10"/>
          <p:cNvSpPr>
            <a:spLocks noChangeShapeType="1"/>
          </p:cNvSpPr>
          <p:nvPr userDrawn="1"/>
        </p:nvSpPr>
        <p:spPr bwMode="auto">
          <a:xfrm>
            <a:off x="0" y="9144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endParaRPr>
          </a:p>
        </p:txBody>
      </p:sp>
      <p:sp>
        <p:nvSpPr>
          <p:cNvPr id="9" name="Line 11"/>
          <p:cNvSpPr>
            <a:spLocks noChangeShapeType="1"/>
          </p:cNvSpPr>
          <p:nvPr userDrawn="1"/>
        </p:nvSpPr>
        <p:spPr bwMode="auto">
          <a:xfrm>
            <a:off x="0" y="64008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endParaRPr>
          </a:p>
        </p:txBody>
      </p:sp>
      <p:pic>
        <p:nvPicPr>
          <p:cNvPr id="10" name="Picture 12" descr="JSA logo"/>
          <p:cNvPicPr>
            <a:picLocks noChangeAspect="1" noChangeArrowheads="1"/>
          </p:cNvPicPr>
          <p:nvPr userDrawn="1"/>
        </p:nvPicPr>
        <p:blipFill>
          <a:blip r:embed="rId13" cstate="print"/>
          <a:srcRect/>
          <a:stretch>
            <a:fillRect/>
          </a:stretch>
        </p:blipFill>
        <p:spPr bwMode="auto">
          <a:xfrm>
            <a:off x="8382000" y="6516688"/>
            <a:ext cx="506413" cy="341312"/>
          </a:xfrm>
          <a:prstGeom prst="rect">
            <a:avLst/>
          </a:prstGeom>
          <a:noFill/>
          <a:ln w="9525">
            <a:noFill/>
            <a:miter lim="800000"/>
            <a:headEnd/>
            <a:tailEnd/>
          </a:ln>
        </p:spPr>
      </p:pic>
      <p:pic>
        <p:nvPicPr>
          <p:cNvPr id="11" name="Picture 13" descr="New JLab Logo wo words"/>
          <p:cNvPicPr>
            <a:picLocks noChangeAspect="1" noChangeArrowheads="1"/>
          </p:cNvPicPr>
          <p:nvPr userDrawn="1"/>
        </p:nvPicPr>
        <p:blipFill>
          <a:blip r:embed="rId14" cstate="print"/>
          <a:srcRect/>
          <a:stretch>
            <a:fillRect/>
          </a:stretch>
        </p:blipFill>
        <p:spPr bwMode="auto">
          <a:xfrm>
            <a:off x="152400" y="6475413"/>
            <a:ext cx="1524000" cy="382587"/>
          </a:xfrm>
          <a:prstGeom prst="rect">
            <a:avLst/>
          </a:prstGeom>
          <a:noFill/>
          <a:ln w="9525">
            <a:noFill/>
            <a:miter lim="800000"/>
            <a:headEnd/>
            <a:tailEnd/>
          </a:ln>
        </p:spPr>
      </p:pic>
      <p:sp>
        <p:nvSpPr>
          <p:cNvPr id="12" name="Text Box 14"/>
          <p:cNvSpPr txBox="1">
            <a:spLocks noChangeArrowheads="1"/>
          </p:cNvSpPr>
          <p:nvPr userDrawn="1"/>
        </p:nvSpPr>
        <p:spPr bwMode="auto">
          <a:xfrm>
            <a:off x="2813050" y="6643688"/>
            <a:ext cx="3435350" cy="246062"/>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800" i="1" dirty="0">
                <a:solidFill>
                  <a:srgbClr val="000000"/>
                </a:solidFill>
                <a:latin typeface="Times New Roman" pitchFamily="18" charset="0"/>
              </a:rPr>
              <a:t> R.. </a:t>
            </a:r>
            <a:r>
              <a:rPr lang="en-US" sz="800" i="1" dirty="0" err="1">
                <a:solidFill>
                  <a:srgbClr val="000000"/>
                </a:solidFill>
                <a:latin typeface="Times New Roman" pitchFamily="18" charset="0"/>
              </a:rPr>
              <a:t>McKeown</a:t>
            </a:r>
            <a:r>
              <a:rPr lang="en-US" sz="800" i="1" dirty="0">
                <a:solidFill>
                  <a:srgbClr val="000000"/>
                </a:solidFill>
                <a:latin typeface="Times New Roman" pitchFamily="18" charset="0"/>
              </a:rPr>
              <a:t>                          </a:t>
            </a:r>
            <a:r>
              <a:rPr lang="en-US" sz="1000" i="1" dirty="0">
                <a:solidFill>
                  <a:srgbClr val="000000"/>
                </a:solidFill>
                <a:latin typeface="Times New Roman" pitchFamily="18" charset="0"/>
              </a:rPr>
              <a:t>Page </a:t>
            </a:r>
            <a:fld id="{3BF0C78C-53C2-4EC5-B0B1-6F46FDE5308E}" type="slidenum">
              <a:rPr lang="en-US" sz="1000" i="1">
                <a:solidFill>
                  <a:srgbClr val="000000"/>
                </a:solidFill>
                <a:latin typeface="Times New Roman" pitchFamily="18" charset="0"/>
              </a:rPr>
              <a:pPr algn="ctr" defTabSz="914400" fontAlgn="base">
                <a:spcBef>
                  <a:spcPct val="50000"/>
                </a:spcBef>
                <a:spcAft>
                  <a:spcPct val="0"/>
                </a:spcAft>
                <a:defRPr/>
              </a:pPr>
              <a:t>‹#›</a:t>
            </a:fld>
            <a:endParaRPr lang="en-US" sz="1000" i="1" dirty="0">
              <a:solidFill>
                <a:srgbClr val="000000"/>
              </a:solidFill>
              <a:latin typeface="Times New Roman" pitchFamily="18" charset="0"/>
            </a:endParaRPr>
          </a:p>
        </p:txBody>
      </p:sp>
      <p:pic>
        <p:nvPicPr>
          <p:cNvPr id="13" name="Picture 15" descr="final_doe"/>
          <p:cNvPicPr>
            <a:picLocks noChangeAspect="1" noChangeArrowheads="1"/>
          </p:cNvPicPr>
          <p:nvPr userDrawn="1"/>
        </p:nvPicPr>
        <p:blipFill>
          <a:blip r:embed="rId15" cstate="print"/>
          <a:srcRect/>
          <a:stretch>
            <a:fillRect/>
          </a:stretch>
        </p:blipFill>
        <p:spPr bwMode="auto">
          <a:xfrm>
            <a:off x="7924800" y="6465888"/>
            <a:ext cx="392113" cy="392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8781037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oleObject" Target="../embeddings/oleObject6.bin"/><Relationship Id="rId13" Type="http://schemas.openxmlformats.org/officeDocument/2006/relationships/image" Target="../media/image31.w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image" Target="../media/image32.jpeg"/><Relationship Id="rId4" Type="http://schemas.openxmlformats.org/officeDocument/2006/relationships/oleObject" Target="../embeddings/oleObject2.bin"/><Relationship Id="rId5" Type="http://schemas.openxmlformats.org/officeDocument/2006/relationships/image" Target="../media/image27.wmf"/><Relationship Id="rId6" Type="http://schemas.openxmlformats.org/officeDocument/2006/relationships/oleObject" Target="../embeddings/oleObject3.bin"/><Relationship Id="rId7" Type="http://schemas.openxmlformats.org/officeDocument/2006/relationships/image" Target="../media/image28.wmf"/><Relationship Id="rId8" Type="http://schemas.openxmlformats.org/officeDocument/2006/relationships/oleObject" Target="../embeddings/oleObject4.bin"/><Relationship Id="rId9" Type="http://schemas.openxmlformats.org/officeDocument/2006/relationships/image" Target="../media/image29.wmf"/><Relationship Id="rId10"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oleObject" Target="../embeddings/oleObject7.bin"/><Relationship Id="rId7" Type="http://schemas.openxmlformats.org/officeDocument/2006/relationships/image" Target="../media/image3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jpeg"/><Relationship Id="rId7" Type="http://schemas.openxmlformats.org/officeDocument/2006/relationships/image" Target="../media/image45.pn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5.wmf"/><Relationship Id="rId5" Type="http://schemas.openxmlformats.org/officeDocument/2006/relationships/image" Target="../media/image57.jpeg"/><Relationship Id="rId6" Type="http://schemas.openxmlformats.org/officeDocument/2006/relationships/oleObject" Target="../embeddings/oleObject9.bin"/><Relationship Id="rId7" Type="http://schemas.openxmlformats.org/officeDocument/2006/relationships/image" Target="../media/image56.wmf"/><Relationship Id="rId8" Type="http://schemas.openxmlformats.org/officeDocument/2006/relationships/image" Target="../media/image58.png"/><Relationship Id="rId9" Type="http://schemas.openxmlformats.org/officeDocument/2006/relationships/image" Target="../media/image59.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24.xml.rels><?xml version="1.0" encoding="UTF-8" standalone="yes"?>
<Relationships xmlns="http://schemas.openxmlformats.org/package/2006/relationships"><Relationship Id="rId9" Type="http://schemas.openxmlformats.org/officeDocument/2006/relationships/image" Target="../media/image66.wmf"/><Relationship Id="rId20" Type="http://schemas.openxmlformats.org/officeDocument/2006/relationships/oleObject" Target="../embeddings/oleObject18.bin"/><Relationship Id="rId21" Type="http://schemas.openxmlformats.org/officeDocument/2006/relationships/image" Target="../media/image71.wmf"/><Relationship Id="rId10" Type="http://schemas.openxmlformats.org/officeDocument/2006/relationships/oleObject" Target="../embeddings/oleObject13.bin"/><Relationship Id="rId11" Type="http://schemas.openxmlformats.org/officeDocument/2006/relationships/image" Target="../media/image67.wmf"/><Relationship Id="rId12" Type="http://schemas.openxmlformats.org/officeDocument/2006/relationships/oleObject" Target="../embeddings/oleObject14.bin"/><Relationship Id="rId13" Type="http://schemas.openxmlformats.org/officeDocument/2006/relationships/image" Target="../media/image68.wmf"/><Relationship Id="rId14" Type="http://schemas.openxmlformats.org/officeDocument/2006/relationships/oleObject" Target="../embeddings/oleObject15.bin"/><Relationship Id="rId15" Type="http://schemas.openxmlformats.org/officeDocument/2006/relationships/image" Target="../media/image69.wmf"/><Relationship Id="rId16" Type="http://schemas.openxmlformats.org/officeDocument/2006/relationships/image" Target="../media/image73.wmf"/><Relationship Id="rId17" Type="http://schemas.openxmlformats.org/officeDocument/2006/relationships/oleObject" Target="../embeddings/oleObject16.bin"/><Relationship Id="rId18" Type="http://schemas.openxmlformats.org/officeDocument/2006/relationships/image" Target="../media/image70.wmf"/><Relationship Id="rId19" Type="http://schemas.openxmlformats.org/officeDocument/2006/relationships/oleObject" Target="../embeddings/oleObject17.bin"/><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embeddings/oleObject10.bin"/><Relationship Id="rId4" Type="http://schemas.openxmlformats.org/officeDocument/2006/relationships/image" Target="../media/image64.wmf"/><Relationship Id="rId5" Type="http://schemas.openxmlformats.org/officeDocument/2006/relationships/image" Target="../media/image72.wmf"/><Relationship Id="rId6" Type="http://schemas.openxmlformats.org/officeDocument/2006/relationships/oleObject" Target="../embeddings/oleObject11.bin"/><Relationship Id="rId7" Type="http://schemas.openxmlformats.org/officeDocument/2006/relationships/image" Target="../media/image65.wmf"/><Relationship Id="rId8"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 Id="rId3" Type="http://schemas.openxmlformats.org/officeDocument/2006/relationships/image" Target="../media/image7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image" Target="../media/image19.GIF"/><Relationship Id="rId6"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11" name="Picture 7" descr="pn12posterpicture"/>
          <p:cNvPicPr>
            <a:picLocks noChangeAspect="1" noChangeArrowheads="1"/>
          </p:cNvPicPr>
          <p:nvPr/>
        </p:nvPicPr>
        <p:blipFill>
          <a:blip r:embed="rId4" cstate="print">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10" name="Text Box 5"/>
          <p:cNvSpPr txBox="1">
            <a:spLocks noChangeArrowheads="1"/>
          </p:cNvSpPr>
          <p:nvPr/>
        </p:nvSpPr>
        <p:spPr bwMode="auto">
          <a:xfrm>
            <a:off x="0" y="651331"/>
            <a:ext cx="8839200" cy="2062103"/>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Arial" charset="0"/>
                <a:cs typeface="Arial" charset="0"/>
              </a:rPr>
              <a:t>The Structure of the Nucleon</a:t>
            </a:r>
          </a:p>
          <a:p>
            <a:pPr algn="ctr" defTabSz="914400" fontAlgn="base">
              <a:spcBef>
                <a:spcPct val="50000"/>
              </a:spcBef>
              <a:spcAft>
                <a:spcPct val="0"/>
              </a:spcAft>
            </a:pPr>
            <a:endParaRPr lang="en-US" sz="2800" b="1" dirty="0" smtClean="0">
              <a:solidFill>
                <a:srgbClr val="000000"/>
              </a:solidFill>
              <a:latin typeface="Arial" charset="0"/>
              <a:cs typeface="Arial" charset="0"/>
            </a:endParaRPr>
          </a:p>
          <a:p>
            <a:pPr algn="ctr" defTabSz="914400" fontAlgn="base">
              <a:spcBef>
                <a:spcPct val="50000"/>
              </a:spcBef>
              <a:spcAft>
                <a:spcPct val="0"/>
              </a:spcAft>
            </a:pPr>
            <a:r>
              <a:rPr lang="en-US" sz="2800" b="1" dirty="0" smtClean="0">
                <a:solidFill>
                  <a:srgbClr val="000000"/>
                </a:solidFill>
                <a:latin typeface="Arial" charset="0"/>
                <a:cs typeface="Arial" charset="0"/>
              </a:rPr>
              <a:t>June 12, 2013</a:t>
            </a:r>
            <a:endParaRPr lang="en-US" sz="2800" b="1" dirty="0">
              <a:solidFill>
                <a:srgbClr val="000000"/>
              </a:solidFill>
              <a:latin typeface="Arial" charset="0"/>
              <a:cs typeface="Arial" charset="0"/>
            </a:endParaRPr>
          </a:p>
        </p:txBody>
      </p:sp>
      <p:sp>
        <p:nvSpPr>
          <p:cNvPr id="324" name="Rectangle 323"/>
          <p:cNvSpPr/>
          <p:nvPr/>
        </p:nvSpPr>
        <p:spPr>
          <a:xfrm>
            <a:off x="4422588" y="5280427"/>
            <a:ext cx="4576879" cy="523220"/>
          </a:xfrm>
          <a:prstGeom prst="rect">
            <a:avLst/>
          </a:prstGeom>
        </p:spPr>
        <p:txBody>
          <a:bodyPr wrap="square">
            <a:spAutoFit/>
          </a:bodyPr>
          <a:lstStyle/>
          <a:p>
            <a:pPr defTabSz="914400"/>
            <a:r>
              <a:rPr lang="en-US" sz="2800" b="1" dirty="0" smtClean="0">
                <a:solidFill>
                  <a:srgbClr val="000000"/>
                </a:solidFill>
                <a:latin typeface="Arial" pitchFamily="34" charset="0"/>
                <a:cs typeface="Arial" pitchFamily="34" charset="0"/>
              </a:rPr>
              <a:t>Patrizia Rossi (</a:t>
            </a:r>
            <a:r>
              <a:rPr lang="en-US" sz="2800" b="1" dirty="0" err="1" smtClean="0">
                <a:solidFill>
                  <a:srgbClr val="000000"/>
                </a:solidFill>
                <a:latin typeface="Arial" pitchFamily="34" charset="0"/>
                <a:cs typeface="Arial" pitchFamily="34" charset="0"/>
              </a:rPr>
              <a:t>JLab</a:t>
            </a:r>
            <a:r>
              <a:rPr lang="en-US" sz="2800" b="1" dirty="0" smtClean="0">
                <a:solidFill>
                  <a:srgbClr val="000000"/>
                </a:solidFill>
                <a:latin typeface="Arial" pitchFamily="34" charset="0"/>
                <a:cs typeface="Arial" pitchFamily="34" charset="0"/>
              </a:rPr>
              <a:t>)</a:t>
            </a:r>
          </a:p>
        </p:txBody>
      </p:sp>
      <p:sp>
        <p:nvSpPr>
          <p:cNvPr id="14" name="TextBox 13"/>
          <p:cNvSpPr txBox="1"/>
          <p:nvPr/>
        </p:nvSpPr>
        <p:spPr>
          <a:xfrm>
            <a:off x="160019" y="6141720"/>
            <a:ext cx="5220701" cy="646331"/>
          </a:xfrm>
          <a:prstGeom prst="rect">
            <a:avLst/>
          </a:prstGeom>
          <a:noFill/>
        </p:spPr>
        <p:txBody>
          <a:bodyPr wrap="square" rtlCol="0">
            <a:spAutoFit/>
          </a:bodyPr>
          <a:lstStyle/>
          <a:p>
            <a:pPr defTabSz="914400"/>
            <a:r>
              <a:rPr lang="en-US" dirty="0" smtClean="0">
                <a:solidFill>
                  <a:srgbClr val="FFFFFF"/>
                </a:solidFill>
                <a:latin typeface="Arial" pitchFamily="34" charset="0"/>
                <a:cs typeface="Arial" pitchFamily="34" charset="0"/>
              </a:rPr>
              <a:t>DOE MEP Comparative Research Review</a:t>
            </a:r>
          </a:p>
          <a:p>
            <a:pPr defTabSz="914400"/>
            <a:r>
              <a:rPr lang="en-US" dirty="0" smtClean="0">
                <a:solidFill>
                  <a:srgbClr val="FFFFFF"/>
                </a:solidFill>
                <a:latin typeface="Arial" pitchFamily="34" charset="0"/>
                <a:cs typeface="Arial" pitchFamily="34" charset="0"/>
              </a:rPr>
              <a:t>June 12, 2013</a:t>
            </a:r>
          </a:p>
        </p:txBody>
      </p:sp>
    </p:spTree>
    <p:extLst>
      <p:ext uri="{BB962C8B-B14F-4D97-AF65-F5344CB8AC3E}">
        <p14:creationId xmlns:p14="http://schemas.microsoft.com/office/powerpoint/2010/main" val="11474452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apshot 2013-05-29 21-59-19.tiff"/>
          <p:cNvPicPr>
            <a:picLocks noChangeAspect="1"/>
          </p:cNvPicPr>
          <p:nvPr/>
        </p:nvPicPr>
        <p:blipFill rotWithShape="1">
          <a:blip r:embed="rId2"/>
          <a:srcRect l="4742" t="2323" r="13881" b="3164"/>
          <a:stretch/>
        </p:blipFill>
        <p:spPr>
          <a:xfrm>
            <a:off x="5628219" y="822754"/>
            <a:ext cx="3317045" cy="39303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8127" y="914413"/>
            <a:ext cx="5705015" cy="2862322"/>
          </a:xfrm>
          <a:prstGeom prst="rect">
            <a:avLst/>
          </a:prstGeom>
          <a:noFill/>
        </p:spPr>
        <p:txBody>
          <a:bodyPr wrap="square" rtlCol="0">
            <a:spAutoFit/>
          </a:bodyPr>
          <a:lstStyle/>
          <a:p>
            <a:pPr marL="285750" indent="-285750">
              <a:buClr>
                <a:srgbClr val="0000FF"/>
              </a:buClr>
              <a:buSzPct val="120000"/>
              <a:buFont typeface="Wingdings" charset="2"/>
              <a:buChar char="§"/>
            </a:pPr>
            <a:r>
              <a:rPr lang="en-US" sz="1600" b="1" dirty="0" smtClean="0">
                <a:latin typeface="Arial"/>
                <a:cs typeface="Arial"/>
              </a:rPr>
              <a:t>Jefferson Lab high x data is now being used in CTEQ and other global fitting efforts </a:t>
            </a:r>
            <a:r>
              <a:rPr lang="en-US" sz="1600" dirty="0" smtClean="0">
                <a:latin typeface="Arial"/>
                <a:cs typeface="Arial"/>
              </a:rPr>
              <a:t>to improve knowledge of </a:t>
            </a:r>
            <a:r>
              <a:rPr lang="en-US" sz="1600" b="1" dirty="0" err="1" smtClean="0">
                <a:latin typeface="Arial"/>
                <a:cs typeface="Arial"/>
              </a:rPr>
              <a:t>parton</a:t>
            </a:r>
            <a:r>
              <a:rPr lang="en-US" sz="1600" b="1" dirty="0" smtClean="0">
                <a:latin typeface="Arial"/>
                <a:cs typeface="Arial"/>
              </a:rPr>
              <a:t> distribution functions in the valence regime </a:t>
            </a:r>
            <a:r>
              <a:rPr lang="en-US" sz="1600" i="1" dirty="0" smtClean="0">
                <a:latin typeface="Arial"/>
                <a:cs typeface="Arial"/>
              </a:rPr>
              <a:t>– as well as to address QCD-associated uncertainties in neutrino, LHC, and other  experiments </a:t>
            </a:r>
          </a:p>
          <a:p>
            <a:pPr>
              <a:buClr>
                <a:srgbClr val="0000FF"/>
              </a:buClr>
              <a:buSzPct val="120000"/>
              <a:buFont typeface="Arial"/>
              <a:buChar char="•"/>
            </a:pPr>
            <a:endParaRPr lang="en-US" sz="1600" dirty="0" smtClean="0"/>
          </a:p>
          <a:p>
            <a:pPr marL="285750" indent="-285750">
              <a:buClr>
                <a:srgbClr val="0000FF"/>
              </a:buClr>
              <a:buSzPct val="120000"/>
              <a:buFont typeface="Wingdings" charset="2"/>
              <a:buChar char="§"/>
            </a:pPr>
            <a:r>
              <a:rPr lang="en-US" sz="1600" dirty="0" smtClean="0">
                <a:latin typeface="Arial"/>
                <a:cs typeface="Arial"/>
              </a:rPr>
              <a:t>New CTEQ-</a:t>
            </a:r>
            <a:r>
              <a:rPr lang="en-US" sz="1600" dirty="0" err="1" smtClean="0">
                <a:latin typeface="Arial"/>
                <a:cs typeface="Arial"/>
              </a:rPr>
              <a:t>JLab</a:t>
            </a:r>
            <a:r>
              <a:rPr lang="en-US" sz="1600" dirty="0" smtClean="0">
                <a:latin typeface="Arial"/>
                <a:cs typeface="Arial"/>
              </a:rPr>
              <a:t> “CJ” (</a:t>
            </a:r>
            <a:r>
              <a:rPr lang="en-US" b="1" i="1" dirty="0">
                <a:solidFill>
                  <a:srgbClr val="CC0099"/>
                </a:solidFill>
                <a:latin typeface="Arial" pitchFamily="34" charset="0"/>
                <a:cs typeface="Arial" pitchFamily="34" charset="0"/>
              </a:rPr>
              <a:t>Keppel</a:t>
            </a:r>
            <a:r>
              <a:rPr lang="en-US" sz="1600" dirty="0" smtClean="0">
                <a:latin typeface="Arial"/>
                <a:cs typeface="Arial"/>
              </a:rPr>
              <a:t>) and </a:t>
            </a:r>
            <a:r>
              <a:rPr lang="en-US" sz="1600" dirty="0" err="1" smtClean="0">
                <a:latin typeface="Arial"/>
                <a:cs typeface="Arial"/>
              </a:rPr>
              <a:t>JLab</a:t>
            </a:r>
            <a:r>
              <a:rPr lang="en-US" sz="1600" dirty="0" smtClean="0">
                <a:latin typeface="Arial"/>
                <a:cs typeface="Arial"/>
              </a:rPr>
              <a:t> Angular Momentum “JAM” (</a:t>
            </a:r>
            <a:r>
              <a:rPr lang="en-US" b="1" i="1" dirty="0" err="1">
                <a:solidFill>
                  <a:srgbClr val="CC0099"/>
                </a:solidFill>
                <a:latin typeface="Arial" pitchFamily="34" charset="0"/>
                <a:cs typeface="Arial" pitchFamily="34" charset="0"/>
              </a:rPr>
              <a:t>Sawatsky</a:t>
            </a:r>
            <a:r>
              <a:rPr lang="en-US" b="1" i="1" dirty="0">
                <a:solidFill>
                  <a:srgbClr val="CC0099"/>
                </a:solidFill>
                <a:latin typeface="Arial" pitchFamily="34" charset="0"/>
                <a:cs typeface="Arial" pitchFamily="34" charset="0"/>
              </a:rPr>
              <a:t>,</a:t>
            </a:r>
            <a:r>
              <a:rPr lang="en-US" b="1" i="1" dirty="0">
                <a:solidFill>
                  <a:srgbClr val="CC0099"/>
                </a:solidFill>
                <a:latin typeface="Arial" pitchFamily="34" charset="0"/>
                <a:cs typeface="Arial" pitchFamily="34" charset="0"/>
              </a:rPr>
              <a:t> </a:t>
            </a:r>
            <a:r>
              <a:rPr lang="en-US" b="1" i="1" dirty="0">
                <a:solidFill>
                  <a:srgbClr val="CC0099"/>
                </a:solidFill>
                <a:latin typeface="Arial" pitchFamily="34" charset="0"/>
                <a:cs typeface="Arial" pitchFamily="34" charset="0"/>
              </a:rPr>
              <a:t>Chen</a:t>
            </a:r>
            <a:r>
              <a:rPr lang="en-US" sz="1600" dirty="0" smtClean="0">
                <a:latin typeface="Arial"/>
                <a:cs typeface="Arial"/>
              </a:rPr>
              <a:t>) theory and experiment collaborations formed to address specific issues associated with extractions of </a:t>
            </a:r>
            <a:r>
              <a:rPr lang="en-US" sz="1600" dirty="0" err="1" smtClean="0">
                <a:latin typeface="Arial"/>
                <a:cs typeface="Arial"/>
              </a:rPr>
              <a:t>unpolarized</a:t>
            </a:r>
            <a:r>
              <a:rPr lang="en-US" sz="1600" dirty="0" smtClean="0">
                <a:latin typeface="Arial"/>
                <a:cs typeface="Arial"/>
              </a:rPr>
              <a:t> (CJ) and polarized (JAM) </a:t>
            </a:r>
            <a:r>
              <a:rPr lang="en-US" sz="1600" dirty="0" err="1" smtClean="0">
                <a:latin typeface="Arial"/>
                <a:cs typeface="Arial"/>
              </a:rPr>
              <a:t>pdf</a:t>
            </a:r>
            <a:r>
              <a:rPr lang="en-US" sz="1600" dirty="0" smtClean="0">
                <a:latin typeface="Arial"/>
                <a:cs typeface="Arial"/>
              </a:rPr>
              <a:t> in the valence regime</a:t>
            </a:r>
            <a:endParaRPr lang="en-US" dirty="0" smtClean="0">
              <a:latin typeface="Arial"/>
              <a:cs typeface="Arial"/>
            </a:endParaRPr>
          </a:p>
        </p:txBody>
      </p:sp>
      <p:pic>
        <p:nvPicPr>
          <p:cNvPr id="5" name="Picture 4"/>
          <p:cNvPicPr>
            <a:picLocks noChangeAspect="1"/>
          </p:cNvPicPr>
          <p:nvPr/>
        </p:nvPicPr>
        <p:blipFill>
          <a:blip r:embed="rId3"/>
          <a:stretch>
            <a:fillRect/>
          </a:stretch>
        </p:blipFill>
        <p:spPr>
          <a:xfrm>
            <a:off x="1373084" y="3784176"/>
            <a:ext cx="1819743" cy="25996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304218" y="5654613"/>
            <a:ext cx="5271862" cy="400110"/>
          </a:xfrm>
          <a:prstGeom prst="rect">
            <a:avLst/>
          </a:prstGeom>
          <a:noFill/>
        </p:spPr>
        <p:txBody>
          <a:bodyPr wrap="square" rtlCol="0">
            <a:spAutoFit/>
          </a:bodyPr>
          <a:lstStyle/>
          <a:p>
            <a:r>
              <a:rPr lang="en-US" sz="2000" b="1" dirty="0" smtClean="0">
                <a:solidFill>
                  <a:srgbClr val="0000FF"/>
                </a:solidFill>
                <a:latin typeface="Arial"/>
                <a:cs typeface="Arial"/>
              </a:rPr>
              <a:t>F</a:t>
            </a:r>
            <a:r>
              <a:rPr lang="en-US" sz="2000" b="1" baseline="-25000" dirty="0" smtClean="0">
                <a:solidFill>
                  <a:srgbClr val="0000FF"/>
                </a:solidFill>
                <a:latin typeface="Arial"/>
                <a:cs typeface="Arial"/>
              </a:rPr>
              <a:t>2</a:t>
            </a:r>
            <a:r>
              <a:rPr lang="en-US" sz="2000" b="1" baseline="30000" dirty="0" smtClean="0">
                <a:solidFill>
                  <a:srgbClr val="0000FF"/>
                </a:solidFill>
                <a:latin typeface="Arial"/>
                <a:cs typeface="Arial"/>
              </a:rPr>
              <a:t>n</a:t>
            </a:r>
            <a:r>
              <a:rPr lang="en-US" sz="2000" b="1" dirty="0" smtClean="0">
                <a:solidFill>
                  <a:srgbClr val="0000FF"/>
                </a:solidFill>
                <a:latin typeface="Arial"/>
                <a:cs typeface="Arial"/>
              </a:rPr>
              <a:t>/F</a:t>
            </a:r>
            <a:r>
              <a:rPr lang="en-US" sz="2000" b="1" baseline="-25000" dirty="0" smtClean="0">
                <a:solidFill>
                  <a:srgbClr val="0000FF"/>
                </a:solidFill>
                <a:latin typeface="Arial"/>
                <a:cs typeface="Arial"/>
              </a:rPr>
              <a:t>2</a:t>
            </a:r>
            <a:r>
              <a:rPr lang="en-US" sz="2000" b="1" baseline="30000" dirty="0" smtClean="0">
                <a:solidFill>
                  <a:srgbClr val="0000FF"/>
                </a:solidFill>
                <a:latin typeface="Arial"/>
                <a:cs typeface="Arial"/>
              </a:rPr>
              <a:t>p</a:t>
            </a:r>
            <a:r>
              <a:rPr lang="en-US" sz="2000" b="1" dirty="0" smtClean="0">
                <a:solidFill>
                  <a:srgbClr val="0000FF"/>
                </a:solidFill>
                <a:latin typeface="Arial"/>
                <a:cs typeface="Arial"/>
              </a:rPr>
              <a:t> from </a:t>
            </a:r>
            <a:r>
              <a:rPr lang="en-US" sz="2000" b="1" dirty="0" err="1" smtClean="0">
                <a:solidFill>
                  <a:srgbClr val="0000FF"/>
                </a:solidFill>
                <a:latin typeface="Arial"/>
                <a:cs typeface="Arial"/>
              </a:rPr>
              <a:t>BoNuS</a:t>
            </a:r>
            <a:r>
              <a:rPr lang="en-US" sz="2000" b="1" dirty="0" smtClean="0">
                <a:solidFill>
                  <a:srgbClr val="0000FF"/>
                </a:solidFill>
                <a:latin typeface="Arial"/>
                <a:cs typeface="Arial"/>
              </a:rPr>
              <a:t> is textbook physics</a:t>
            </a:r>
            <a:r>
              <a:rPr lang="en-US" b="1" dirty="0" smtClean="0">
                <a:solidFill>
                  <a:srgbClr val="0000FF"/>
                </a:solidFill>
                <a:latin typeface="Arial"/>
                <a:cs typeface="Arial"/>
              </a:rPr>
              <a:t>!</a:t>
            </a:r>
            <a:endParaRPr lang="en-US" b="1" dirty="0">
              <a:solidFill>
                <a:srgbClr val="0000FF"/>
              </a:solidFill>
              <a:latin typeface="Arial"/>
              <a:cs typeface="Arial"/>
            </a:endParaRPr>
          </a:p>
        </p:txBody>
      </p:sp>
      <p:sp>
        <p:nvSpPr>
          <p:cNvPr id="7" name="TextBox 6"/>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1D Parton Distributions: IMPACT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014019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Unified View of the Nucleon Structure</a:t>
            </a:r>
            <a:endParaRPr lang="en-US" sz="2800" b="1" dirty="0">
              <a:latin typeface="Arial" pitchFamily="34" charset="0"/>
              <a:cs typeface="Arial" pitchFamily="34" charset="0"/>
            </a:endParaRPr>
          </a:p>
        </p:txBody>
      </p:sp>
      <p:sp>
        <p:nvSpPr>
          <p:cNvPr id="3" name="Text Box 24"/>
          <p:cNvSpPr txBox="1">
            <a:spLocks noChangeArrowheads="1"/>
          </p:cNvSpPr>
          <p:nvPr/>
        </p:nvSpPr>
        <p:spPr bwMode="auto">
          <a:xfrm>
            <a:off x="2670608" y="3068638"/>
            <a:ext cx="2921000" cy="657225"/>
          </a:xfrm>
          <a:prstGeom prst="rect">
            <a:avLst/>
          </a:prstGeom>
          <a:noFill/>
          <a:ln w="9525">
            <a:noFill/>
            <a:round/>
            <a:headEnd/>
            <a:tailEnd/>
          </a:ln>
        </p:spPr>
        <p:txBody>
          <a:bodyPr wrap="none" lIns="90000" tIns="45000" rIns="90000" bIns="450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4400" b="1" u="sng" dirty="0">
                <a:solidFill>
                  <a:srgbClr val="000090"/>
                </a:solidFill>
                <a:latin typeface="Arial" pitchFamily="34" charset="0"/>
                <a:cs typeface="Arial" pitchFamily="34" charset="0"/>
              </a:rPr>
              <a:t>3D imaging</a:t>
            </a:r>
          </a:p>
        </p:txBody>
      </p:sp>
      <p:grpSp>
        <p:nvGrpSpPr>
          <p:cNvPr id="4" name="Group 43"/>
          <p:cNvGrpSpPr/>
          <p:nvPr/>
        </p:nvGrpSpPr>
        <p:grpSpPr>
          <a:xfrm>
            <a:off x="2089150" y="788988"/>
            <a:ext cx="6597650" cy="657225"/>
            <a:chOff x="2089150" y="788988"/>
            <a:chExt cx="6597650" cy="657225"/>
          </a:xfrm>
        </p:grpSpPr>
        <p:sp>
          <p:nvSpPr>
            <p:cNvPr id="5" name="Text Box 2"/>
            <p:cNvSpPr txBox="1">
              <a:spLocks noChangeArrowheads="1"/>
            </p:cNvSpPr>
            <p:nvPr/>
          </p:nvSpPr>
          <p:spPr bwMode="auto">
            <a:xfrm>
              <a:off x="2089150" y="908050"/>
              <a:ext cx="4144963" cy="384337"/>
            </a:xfrm>
            <a:prstGeom prst="rect">
              <a:avLst/>
            </a:prstGeom>
            <a:solidFill>
              <a:schemeClr val="accent3">
                <a:lumMod val="40000"/>
                <a:lumOff val="60000"/>
              </a:schemeClr>
            </a:solidFill>
            <a:ln w="9360">
              <a:solidFill>
                <a:schemeClr val="accent3">
                  <a:lumMod val="75000"/>
                </a:schemeClr>
              </a:solidFill>
              <a:miter lim="800000"/>
              <a:headEnd/>
              <a:tailEnd/>
            </a:ln>
          </p:spPr>
          <p:txBody>
            <a:bodyPr lIns="90000" tIns="46800" rIns="90000" bIns="4680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GB" sz="2000" dirty="0">
                  <a:solidFill>
                    <a:srgbClr val="000000"/>
                  </a:solidFill>
                </a:rPr>
                <a:t>    </a:t>
              </a:r>
              <a:r>
                <a:rPr lang="en-GB" altLang="zh-CN" sz="2000" i="1" dirty="0" err="1">
                  <a:solidFill>
                    <a:srgbClr val="000000"/>
                  </a:solidFill>
                </a:rPr>
                <a:t>W</a:t>
              </a:r>
              <a:r>
                <a:rPr lang="en-GB" altLang="zh-CN" sz="2000" i="1" baseline="-25000" dirty="0" err="1">
                  <a:solidFill>
                    <a:srgbClr val="000000"/>
                  </a:solidFill>
                </a:rPr>
                <a:t>p</a:t>
              </a:r>
              <a:r>
                <a:rPr lang="en-GB" altLang="zh-CN" sz="2000" i="1" baseline="30000" dirty="0" err="1">
                  <a:solidFill>
                    <a:srgbClr val="000000"/>
                  </a:solidFill>
                </a:rPr>
                <a:t>u</a:t>
              </a:r>
              <a:r>
                <a:rPr lang="en-GB" altLang="zh-CN" sz="2000" i="1" dirty="0" err="1">
                  <a:solidFill>
                    <a:srgbClr val="000000"/>
                  </a:solidFill>
                </a:rPr>
                <a:t>(x,k</a:t>
              </a:r>
              <a:r>
                <a:rPr lang="en-GB" altLang="zh-CN" sz="2000" i="1" baseline="-33000" dirty="0" err="1">
                  <a:solidFill>
                    <a:srgbClr val="000000"/>
                  </a:solidFill>
                </a:rPr>
                <a:t>T</a:t>
              </a:r>
              <a:r>
                <a:rPr lang="en-GB" altLang="zh-CN" sz="2000" i="1" dirty="0" err="1">
                  <a:solidFill>
                    <a:srgbClr val="000000"/>
                  </a:solidFill>
                </a:rPr>
                <a:t>,</a:t>
              </a:r>
              <a:r>
                <a:rPr lang="en-GB" altLang="zh-CN" sz="2000" b="1" i="1" dirty="0" err="1">
                  <a:solidFill>
                    <a:srgbClr val="000000"/>
                  </a:solidFill>
                </a:rPr>
                <a:t>r</a:t>
              </a:r>
              <a:r>
                <a:rPr lang="en-GB" altLang="zh-CN" sz="2000" b="1" i="1" dirty="0">
                  <a:solidFill>
                    <a:srgbClr val="000000"/>
                  </a:solidFill>
                </a:rPr>
                <a:t> </a:t>
              </a:r>
              <a:r>
                <a:rPr lang="en-GB" altLang="zh-CN" sz="2000" i="1" dirty="0">
                  <a:solidFill>
                    <a:srgbClr val="000000"/>
                  </a:solidFill>
                </a:rPr>
                <a:t>)  Wigner distributions</a:t>
              </a:r>
            </a:p>
          </p:txBody>
        </p:sp>
        <p:sp>
          <p:nvSpPr>
            <p:cNvPr id="6" name="Text Box 25"/>
            <p:cNvSpPr txBox="1">
              <a:spLocks noChangeArrowheads="1"/>
            </p:cNvSpPr>
            <p:nvPr/>
          </p:nvSpPr>
          <p:spPr bwMode="auto">
            <a:xfrm>
              <a:off x="6637338" y="788988"/>
              <a:ext cx="2049462" cy="657225"/>
            </a:xfrm>
            <a:prstGeom prst="rect">
              <a:avLst/>
            </a:prstGeom>
            <a:noFill/>
            <a:ln w="9525">
              <a:noFill/>
              <a:round/>
              <a:headEnd/>
              <a:tailEnd/>
            </a:ln>
          </p:spPr>
          <p:txBody>
            <a:bodyPr wrap="none" lIns="90000" tIns="45000" rIns="90000" bIns="450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4000" b="1" u="sng" dirty="0">
                  <a:solidFill>
                    <a:srgbClr val="000090"/>
                  </a:solidFill>
                  <a:latin typeface="Arial" pitchFamily="34" charset="0"/>
                  <a:cs typeface="Arial" pitchFamily="34" charset="0"/>
                </a:rPr>
                <a:t>6D </a:t>
              </a:r>
              <a:r>
                <a:rPr lang="en-GB" altLang="zh-CN" sz="4000" b="1" u="sng" dirty="0" smtClean="0">
                  <a:solidFill>
                    <a:srgbClr val="000090"/>
                  </a:solidFill>
                  <a:latin typeface="Arial" pitchFamily="34" charset="0"/>
                  <a:cs typeface="Arial" pitchFamily="34" charset="0"/>
                </a:rPr>
                <a:t>Dist.</a:t>
              </a:r>
              <a:endParaRPr lang="en-GB" altLang="zh-CN" sz="4000" b="1" u="sng" dirty="0">
                <a:solidFill>
                  <a:srgbClr val="000090"/>
                </a:solidFill>
                <a:latin typeface="Arial" pitchFamily="34" charset="0"/>
                <a:cs typeface="Arial" pitchFamily="34" charset="0"/>
              </a:endParaRPr>
            </a:p>
          </p:txBody>
        </p:sp>
      </p:grpSp>
      <p:sp>
        <p:nvSpPr>
          <p:cNvPr id="7" name="Text Box 26"/>
          <p:cNvSpPr txBox="1">
            <a:spLocks noChangeArrowheads="1"/>
          </p:cNvSpPr>
          <p:nvPr/>
        </p:nvSpPr>
        <p:spPr bwMode="auto">
          <a:xfrm>
            <a:off x="4356100" y="5516581"/>
            <a:ext cx="828675" cy="657229"/>
          </a:xfrm>
          <a:prstGeom prst="rect">
            <a:avLst/>
          </a:prstGeom>
          <a:noFill/>
          <a:ln w="9525">
            <a:noFill/>
            <a:round/>
            <a:headEnd/>
            <a:tailEnd/>
          </a:ln>
        </p:spPr>
        <p:txBody>
          <a:bodyPr wrap="none" lIns="90000" tIns="45000" rIns="90000" bIns="450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4000" b="1" u="sng" dirty="0">
                <a:solidFill>
                  <a:srgbClr val="000090"/>
                </a:solidFill>
                <a:latin typeface="Arial" pitchFamily="34" charset="0"/>
                <a:cs typeface="Arial" pitchFamily="34" charset="0"/>
              </a:rPr>
              <a:t>1D</a:t>
            </a:r>
          </a:p>
        </p:txBody>
      </p:sp>
      <p:grpSp>
        <p:nvGrpSpPr>
          <p:cNvPr id="8" name="Group 44"/>
          <p:cNvGrpSpPr/>
          <p:nvPr/>
        </p:nvGrpSpPr>
        <p:grpSpPr>
          <a:xfrm>
            <a:off x="4439083" y="1352983"/>
            <a:ext cx="4704916" cy="2472898"/>
            <a:chOff x="4439083" y="1352983"/>
            <a:chExt cx="4704916" cy="2472898"/>
          </a:xfrm>
        </p:grpSpPr>
        <p:pic>
          <p:nvPicPr>
            <p:cNvPr id="9" name="Picture 8" descr="Wigner_GPD_TMD_2.png"/>
            <p:cNvPicPr>
              <a:picLocks noChangeAspect="1"/>
            </p:cNvPicPr>
            <p:nvPr/>
          </p:nvPicPr>
          <p:blipFill>
            <a:blip r:embed="rId2" cstate="print"/>
            <a:stretch>
              <a:fillRect/>
            </a:stretch>
          </p:blipFill>
          <p:spPr>
            <a:xfrm>
              <a:off x="6533926" y="1446213"/>
              <a:ext cx="2610073" cy="2379668"/>
            </a:xfrm>
            <a:prstGeom prst="rect">
              <a:avLst/>
            </a:prstGeom>
          </p:spPr>
        </p:pic>
        <p:sp>
          <p:nvSpPr>
            <p:cNvPr id="10" name="Text Box 5"/>
            <p:cNvSpPr txBox="1">
              <a:spLocks noChangeArrowheads="1"/>
            </p:cNvSpPr>
            <p:nvPr/>
          </p:nvSpPr>
          <p:spPr bwMode="auto">
            <a:xfrm>
              <a:off x="5383213" y="2349500"/>
              <a:ext cx="1481137" cy="377825"/>
            </a:xfrm>
            <a:prstGeom prst="rect">
              <a:avLst/>
            </a:prstGeom>
            <a:solidFill>
              <a:srgbClr val="FFFFFF"/>
            </a:solidFill>
            <a:ln w="9360">
              <a:solidFill>
                <a:srgbClr val="000000"/>
              </a:solidFill>
              <a:miter lim="800000"/>
              <a:headEnd/>
              <a:tailEnd/>
            </a:ln>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a:solidFill>
                    <a:srgbClr val="000000"/>
                  </a:solidFill>
                </a:rPr>
                <a:t>GPDs/IPDs</a:t>
              </a:r>
            </a:p>
          </p:txBody>
        </p:sp>
        <p:sp>
          <p:nvSpPr>
            <p:cNvPr id="11" name="Line 6"/>
            <p:cNvSpPr>
              <a:spLocks noChangeShapeType="1"/>
            </p:cNvSpPr>
            <p:nvPr/>
          </p:nvSpPr>
          <p:spPr bwMode="auto">
            <a:xfrm>
              <a:off x="4439083" y="1352983"/>
              <a:ext cx="1152525" cy="935038"/>
            </a:xfrm>
            <a:prstGeom prst="line">
              <a:avLst/>
            </a:prstGeom>
            <a:noFill/>
            <a:ln w="9360">
              <a:solidFill>
                <a:srgbClr val="000000"/>
              </a:solidFill>
              <a:miter lim="800000"/>
              <a:headEnd/>
              <a:tailEnd type="triangle" w="med" len="med"/>
            </a:ln>
          </p:spPr>
          <p:txBody>
            <a:bodyPr/>
            <a:lstStyle/>
            <a:p>
              <a:endParaRPr lang="en-US"/>
            </a:p>
          </p:txBody>
        </p:sp>
        <p:sp>
          <p:nvSpPr>
            <p:cNvPr id="12" name="Text Box 7"/>
            <p:cNvSpPr txBox="1">
              <a:spLocks noChangeArrowheads="1"/>
            </p:cNvSpPr>
            <p:nvPr/>
          </p:nvSpPr>
          <p:spPr bwMode="auto">
            <a:xfrm>
              <a:off x="5383213" y="1616076"/>
              <a:ext cx="965200" cy="415925"/>
            </a:xfrm>
            <a:prstGeom prst="rect">
              <a:avLst/>
            </a:prstGeom>
            <a:noFill/>
            <a:ln w="9525">
              <a:noFill/>
              <a:round/>
              <a:headEnd/>
              <a:tailEnd/>
            </a:ln>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d</a:t>
              </a:r>
              <a:r>
                <a:rPr lang="en-GB" altLang="zh-CN" sz="2000" baseline="30000" dirty="0">
                  <a:solidFill>
                    <a:srgbClr val="000000"/>
                  </a:solidFill>
                </a:rPr>
                <a:t>2</a:t>
              </a:r>
              <a:r>
                <a:rPr lang="en-GB" altLang="zh-CN" sz="2000" dirty="0">
                  <a:solidFill>
                    <a:srgbClr val="000000"/>
                  </a:solidFill>
                </a:rPr>
                <a:t>k</a:t>
              </a:r>
              <a:r>
                <a:rPr lang="en-GB" altLang="zh-CN" sz="2000" baseline="-25000" dirty="0">
                  <a:solidFill>
                    <a:srgbClr val="000000"/>
                  </a:solidFill>
                </a:rPr>
                <a:t>T </a:t>
              </a:r>
              <a:r>
                <a:rPr lang="en-GB" altLang="zh-CN" sz="2000" dirty="0" err="1">
                  <a:solidFill>
                    <a:srgbClr val="000000"/>
                  </a:solidFill>
                </a:rPr>
                <a:t>dr</a:t>
              </a:r>
              <a:r>
                <a:rPr lang="en-GB" altLang="zh-CN" sz="2000" baseline="-25000" dirty="0" err="1">
                  <a:solidFill>
                    <a:srgbClr val="000000"/>
                  </a:solidFill>
                </a:rPr>
                <a:t>z</a:t>
              </a:r>
              <a:endParaRPr lang="en-GB" altLang="zh-CN" sz="2000" baseline="-25000" dirty="0">
                <a:solidFill>
                  <a:srgbClr val="000000"/>
                </a:solidFill>
              </a:endParaRPr>
            </a:p>
          </p:txBody>
        </p:sp>
      </p:grpSp>
      <p:sp>
        <p:nvSpPr>
          <p:cNvPr id="13" name="Slide Number Placeholder 34"/>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C16E61-3582-824E-B3FA-8742E0CBDE0F}" type="slidenum">
              <a:rPr lang="en-US" smtClean="0"/>
              <a:pPr/>
              <a:t>11</a:t>
            </a:fld>
            <a:endParaRPr lang="en-US"/>
          </a:p>
        </p:txBody>
      </p:sp>
      <p:grpSp>
        <p:nvGrpSpPr>
          <p:cNvPr id="14" name="Group 36"/>
          <p:cNvGrpSpPr/>
          <p:nvPr/>
        </p:nvGrpSpPr>
        <p:grpSpPr>
          <a:xfrm>
            <a:off x="3138488" y="2996280"/>
            <a:ext cx="708025" cy="2376487"/>
            <a:chOff x="3203575" y="3103428"/>
            <a:chExt cx="708025" cy="2376487"/>
          </a:xfrm>
        </p:grpSpPr>
        <p:sp>
          <p:nvSpPr>
            <p:cNvPr id="15" name="Text Box 8"/>
            <p:cNvSpPr txBox="1">
              <a:spLocks noChangeArrowheads="1"/>
            </p:cNvSpPr>
            <p:nvPr/>
          </p:nvSpPr>
          <p:spPr bwMode="auto">
            <a:xfrm>
              <a:off x="3287713" y="4005263"/>
              <a:ext cx="623887" cy="415925"/>
            </a:xfrm>
            <a:prstGeom prst="rect">
              <a:avLst/>
            </a:prstGeom>
            <a:noFill/>
            <a:ln w="9525">
              <a:noFill/>
              <a:round/>
              <a:headEnd/>
              <a:tailEnd/>
            </a:ln>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a:solidFill>
                    <a:srgbClr val="000000"/>
                  </a:solidFill>
                </a:rPr>
                <a:t>d</a:t>
              </a:r>
              <a:r>
                <a:rPr lang="en-GB" altLang="zh-CN" sz="2000" baseline="30000">
                  <a:solidFill>
                    <a:srgbClr val="000000"/>
                  </a:solidFill>
                </a:rPr>
                <a:t>2</a:t>
              </a:r>
              <a:r>
                <a:rPr lang="en-GB" altLang="zh-CN" sz="2000">
                  <a:solidFill>
                    <a:srgbClr val="000000"/>
                  </a:solidFill>
                </a:rPr>
                <a:t>k</a:t>
              </a:r>
              <a:r>
                <a:rPr lang="en-GB" altLang="zh-CN" sz="2000" baseline="-25000">
                  <a:solidFill>
                    <a:srgbClr val="000000"/>
                  </a:solidFill>
                </a:rPr>
                <a:t>T</a:t>
              </a:r>
            </a:p>
          </p:txBody>
        </p:sp>
        <p:sp>
          <p:nvSpPr>
            <p:cNvPr id="16" name="Line 10"/>
            <p:cNvSpPr>
              <a:spLocks noChangeShapeType="1"/>
            </p:cNvSpPr>
            <p:nvPr/>
          </p:nvSpPr>
          <p:spPr bwMode="auto">
            <a:xfrm>
              <a:off x="3203575" y="3103428"/>
              <a:ext cx="1587" cy="2376487"/>
            </a:xfrm>
            <a:prstGeom prst="line">
              <a:avLst/>
            </a:prstGeom>
            <a:noFill/>
            <a:ln w="9360">
              <a:solidFill>
                <a:srgbClr val="000000"/>
              </a:solidFill>
              <a:miter lim="800000"/>
              <a:headEnd/>
              <a:tailEnd type="triangle" w="med" len="med"/>
            </a:ln>
          </p:spPr>
          <p:txBody>
            <a:bodyPr/>
            <a:lstStyle/>
            <a:p>
              <a:endParaRPr lang="en-US"/>
            </a:p>
          </p:txBody>
        </p:sp>
      </p:grpSp>
      <p:grpSp>
        <p:nvGrpSpPr>
          <p:cNvPr id="17" name="Group 41"/>
          <p:cNvGrpSpPr/>
          <p:nvPr/>
        </p:nvGrpSpPr>
        <p:grpSpPr>
          <a:xfrm>
            <a:off x="73025" y="3826603"/>
            <a:ext cx="4195040" cy="2626951"/>
            <a:chOff x="73025" y="3878992"/>
            <a:chExt cx="4195040" cy="2626951"/>
          </a:xfrm>
        </p:grpSpPr>
        <p:sp>
          <p:nvSpPr>
            <p:cNvPr id="18" name="Text Box 11"/>
            <p:cNvSpPr txBox="1">
              <a:spLocks noChangeArrowheads="1"/>
            </p:cNvSpPr>
            <p:nvPr/>
          </p:nvSpPr>
          <p:spPr bwMode="auto">
            <a:xfrm>
              <a:off x="2601190" y="5445125"/>
              <a:ext cx="1666875" cy="700087"/>
            </a:xfrm>
            <a:prstGeom prst="rect">
              <a:avLst/>
            </a:prstGeom>
            <a:solidFill>
              <a:srgbClr val="FFFFFF"/>
            </a:solidFill>
            <a:ln w="9360">
              <a:solidFill>
                <a:srgbClr val="000000"/>
              </a:solidFill>
              <a:miter lim="800000"/>
              <a:headEnd/>
              <a:tailEnd/>
            </a:ln>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err="1">
                  <a:solidFill>
                    <a:srgbClr val="000000"/>
                  </a:solidFill>
                </a:rPr>
                <a:t>PDFs</a:t>
              </a:r>
              <a:r>
                <a:rPr lang="en-GB" altLang="zh-CN" sz="2000" dirty="0">
                  <a:solidFill>
                    <a:srgbClr val="0066FF"/>
                  </a:solidFill>
                </a:rPr>
                <a:t>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66FF"/>
                  </a:solidFill>
                </a:rPr>
                <a:t>f</a:t>
              </a:r>
              <a:r>
                <a:rPr lang="en-GB" altLang="zh-CN" sz="2000" baseline="-25000" dirty="0">
                  <a:solidFill>
                    <a:srgbClr val="0066FF"/>
                  </a:solidFill>
                </a:rPr>
                <a:t>1</a:t>
              </a:r>
              <a:r>
                <a:rPr lang="en-GB" altLang="zh-CN" sz="2000" baseline="30000" dirty="0">
                  <a:solidFill>
                    <a:srgbClr val="000000"/>
                  </a:solidFill>
                </a:rPr>
                <a:t>u</a:t>
              </a:r>
              <a:r>
                <a:rPr lang="en-GB" altLang="zh-CN" sz="2000" dirty="0">
                  <a:solidFill>
                    <a:srgbClr val="000000"/>
                  </a:solidFill>
                </a:rPr>
                <a:t>(x), .. </a:t>
              </a:r>
              <a:r>
                <a:rPr lang="en-GB" altLang="zh-CN" sz="2000" dirty="0">
                  <a:solidFill>
                    <a:srgbClr val="FF3300"/>
                  </a:solidFill>
                </a:rPr>
                <a:t>h</a:t>
              </a:r>
              <a:r>
                <a:rPr lang="en-GB" altLang="zh-CN" sz="2000" baseline="-25000" dirty="0">
                  <a:solidFill>
                    <a:srgbClr val="FF3300"/>
                  </a:solidFill>
                </a:rPr>
                <a:t>1</a:t>
              </a:r>
              <a:r>
                <a:rPr lang="en-GB" altLang="zh-CN" sz="2000" baseline="30000" dirty="0">
                  <a:solidFill>
                    <a:srgbClr val="000000"/>
                  </a:solidFill>
                </a:rPr>
                <a:t>u</a:t>
              </a:r>
              <a:r>
                <a:rPr lang="en-GB" altLang="zh-CN" sz="2000" dirty="0">
                  <a:solidFill>
                    <a:srgbClr val="000000"/>
                  </a:solidFill>
                </a:rPr>
                <a:t>(x)</a:t>
              </a:r>
              <a:r>
                <a:rPr lang="x-none" altLang="zh-CN" sz="2000" dirty="0">
                  <a:solidFill>
                    <a:srgbClr val="000000"/>
                  </a:solidFill>
                </a:rPr>
                <a:t>‏</a:t>
              </a:r>
              <a:endParaRPr lang="en-GB" altLang="zh-CN" sz="2000" dirty="0">
                <a:solidFill>
                  <a:srgbClr val="000000"/>
                </a:solidFill>
              </a:endParaRPr>
            </a:p>
          </p:txBody>
        </p:sp>
        <p:pic>
          <p:nvPicPr>
            <p:cNvPr id="19" name="Picture 18" descr="Wigner_GPD_TMD_1.png"/>
            <p:cNvPicPr>
              <a:picLocks noChangeAspect="1"/>
            </p:cNvPicPr>
            <p:nvPr/>
          </p:nvPicPr>
          <p:blipFill>
            <a:blip r:embed="rId3" cstate="print"/>
            <a:srcRect r="54292"/>
            <a:stretch>
              <a:fillRect/>
            </a:stretch>
          </p:blipFill>
          <p:spPr>
            <a:xfrm>
              <a:off x="73025" y="3878992"/>
              <a:ext cx="2517775" cy="2626951"/>
            </a:xfrm>
            <a:prstGeom prst="rect">
              <a:avLst/>
            </a:prstGeom>
          </p:spPr>
        </p:pic>
      </p:grpSp>
      <p:grpSp>
        <p:nvGrpSpPr>
          <p:cNvPr id="20" name="Group 48"/>
          <p:cNvGrpSpPr/>
          <p:nvPr/>
        </p:nvGrpSpPr>
        <p:grpSpPr>
          <a:xfrm>
            <a:off x="0" y="1341438"/>
            <a:ext cx="4953001" cy="2461081"/>
            <a:chOff x="0" y="1341438"/>
            <a:chExt cx="4953001" cy="2461081"/>
          </a:xfrm>
        </p:grpSpPr>
        <p:sp>
          <p:nvSpPr>
            <p:cNvPr id="21" name="Text Box 4"/>
            <p:cNvSpPr txBox="1">
              <a:spLocks noChangeArrowheads="1"/>
            </p:cNvSpPr>
            <p:nvPr/>
          </p:nvSpPr>
          <p:spPr bwMode="auto">
            <a:xfrm>
              <a:off x="2987675" y="1628775"/>
              <a:ext cx="647700" cy="377825"/>
            </a:xfrm>
            <a:prstGeom prst="rect">
              <a:avLst/>
            </a:prstGeom>
            <a:noFill/>
            <a:ln w="9525">
              <a:noFill/>
              <a:round/>
              <a:headEnd/>
              <a:tailEnd/>
            </a:ln>
          </p:spPr>
          <p:txBody>
            <a:bodyPr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d</a:t>
              </a:r>
              <a:r>
                <a:rPr lang="en-GB" altLang="zh-CN" sz="2000" baseline="30000" dirty="0">
                  <a:solidFill>
                    <a:srgbClr val="000000"/>
                  </a:solidFill>
                </a:rPr>
                <a:t>3</a:t>
              </a:r>
              <a:r>
                <a:rPr lang="en-GB" altLang="zh-CN" sz="2000" b="1" i="1" dirty="0">
                  <a:solidFill>
                    <a:srgbClr val="000000"/>
                  </a:solidFill>
                </a:rPr>
                <a:t>r</a:t>
              </a:r>
              <a:r>
                <a:rPr lang="en-GB" altLang="zh-CN" sz="2000" dirty="0">
                  <a:solidFill>
                    <a:srgbClr val="000000"/>
                  </a:solidFill>
                </a:rPr>
                <a:t>   </a:t>
              </a:r>
            </a:p>
          </p:txBody>
        </p:sp>
        <p:grpSp>
          <p:nvGrpSpPr>
            <p:cNvPr id="22" name="Group 46"/>
            <p:cNvGrpSpPr/>
            <p:nvPr/>
          </p:nvGrpSpPr>
          <p:grpSpPr>
            <a:xfrm>
              <a:off x="0" y="1341438"/>
              <a:ext cx="4953001" cy="2461081"/>
              <a:chOff x="0" y="1341438"/>
              <a:chExt cx="4953001" cy="2461081"/>
            </a:xfrm>
          </p:grpSpPr>
          <p:sp>
            <p:nvSpPr>
              <p:cNvPr id="23" name="Line 3"/>
              <p:cNvSpPr>
                <a:spLocks noChangeShapeType="1"/>
              </p:cNvSpPr>
              <p:nvPr/>
            </p:nvSpPr>
            <p:spPr bwMode="auto">
              <a:xfrm flipH="1">
                <a:off x="3331729" y="1352983"/>
                <a:ext cx="1012825" cy="935037"/>
              </a:xfrm>
              <a:prstGeom prst="line">
                <a:avLst/>
              </a:prstGeom>
              <a:noFill/>
              <a:ln w="9360">
                <a:solidFill>
                  <a:srgbClr val="000000"/>
                </a:solidFill>
                <a:miter lim="800000"/>
                <a:headEnd/>
                <a:tailEnd type="triangle" w="med" len="med"/>
              </a:ln>
            </p:spPr>
            <p:txBody>
              <a:bodyPr/>
              <a:lstStyle/>
              <a:p>
                <a:endParaRPr lang="en-US"/>
              </a:p>
            </p:txBody>
          </p:sp>
          <p:sp>
            <p:nvSpPr>
              <p:cNvPr id="24" name="Text Box 9"/>
              <p:cNvSpPr txBox="1">
                <a:spLocks noChangeArrowheads="1"/>
              </p:cNvSpPr>
              <p:nvPr/>
            </p:nvSpPr>
            <p:spPr bwMode="auto">
              <a:xfrm>
                <a:off x="2150999" y="2342988"/>
                <a:ext cx="2802002" cy="384337"/>
              </a:xfrm>
              <a:prstGeom prst="rect">
                <a:avLst/>
              </a:prstGeom>
              <a:solidFill>
                <a:srgbClr val="FFFFFF"/>
              </a:solidFill>
              <a:ln w="9360">
                <a:solidFill>
                  <a:srgbClr val="000000"/>
                </a:solidFill>
                <a:miter lim="800000"/>
                <a:headEnd/>
                <a:tailEnd/>
              </a:ln>
            </p:spPr>
            <p:txBody>
              <a:bodyPr wrap="squar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TMD</a:t>
                </a:r>
                <a:r>
                  <a:rPr lang="en-GB" altLang="zh-CN" sz="2000" dirty="0" smtClean="0">
                    <a:solidFill>
                      <a:srgbClr val="000000"/>
                    </a:solidFill>
                  </a:rPr>
                  <a:t>  </a:t>
                </a:r>
                <a:r>
                  <a:rPr lang="en-GB" altLang="zh-CN" dirty="0">
                    <a:solidFill>
                      <a:srgbClr val="0066FF"/>
                    </a:solidFill>
                  </a:rPr>
                  <a:t>f</a:t>
                </a:r>
                <a:r>
                  <a:rPr lang="en-GB" altLang="zh-CN" baseline="-25000" dirty="0">
                    <a:solidFill>
                      <a:srgbClr val="0066FF"/>
                    </a:solidFill>
                  </a:rPr>
                  <a:t>1</a:t>
                </a:r>
                <a:r>
                  <a:rPr lang="en-GB" altLang="zh-CN" baseline="30000" dirty="0">
                    <a:solidFill>
                      <a:srgbClr val="000000"/>
                    </a:solidFill>
                  </a:rPr>
                  <a:t>u</a:t>
                </a:r>
                <a:r>
                  <a:rPr lang="en-GB" altLang="zh-CN" dirty="0">
                    <a:solidFill>
                      <a:srgbClr val="000000"/>
                    </a:solidFill>
                  </a:rPr>
                  <a:t>(x,k</a:t>
                </a:r>
                <a:r>
                  <a:rPr lang="en-GB" altLang="zh-CN" baseline="-25000" dirty="0">
                    <a:solidFill>
                      <a:srgbClr val="000000"/>
                    </a:solidFill>
                  </a:rPr>
                  <a:t>T</a:t>
                </a:r>
                <a:r>
                  <a:rPr lang="en-GB" altLang="zh-CN" dirty="0">
                    <a:solidFill>
                      <a:srgbClr val="000000"/>
                    </a:solidFill>
                  </a:rPr>
                  <a:t>), .. </a:t>
                </a:r>
                <a:r>
                  <a:rPr lang="en-GB" altLang="zh-CN" dirty="0">
                    <a:solidFill>
                      <a:srgbClr val="FF3300"/>
                    </a:solidFill>
                  </a:rPr>
                  <a:t>h</a:t>
                </a:r>
                <a:r>
                  <a:rPr lang="en-GB" altLang="zh-CN" baseline="-25000" dirty="0">
                    <a:solidFill>
                      <a:srgbClr val="FF3300"/>
                    </a:solidFill>
                  </a:rPr>
                  <a:t>1</a:t>
                </a:r>
                <a:r>
                  <a:rPr lang="en-GB" altLang="zh-CN" baseline="30000" dirty="0">
                    <a:solidFill>
                      <a:srgbClr val="000000"/>
                    </a:solidFill>
                  </a:rPr>
                  <a:t>u</a:t>
                </a:r>
                <a:r>
                  <a:rPr lang="en-GB" altLang="zh-CN" dirty="0">
                    <a:solidFill>
                      <a:srgbClr val="000000"/>
                    </a:solidFill>
                  </a:rPr>
                  <a:t>(x,k</a:t>
                </a:r>
                <a:r>
                  <a:rPr lang="en-GB" altLang="zh-CN" baseline="-25000" dirty="0">
                    <a:solidFill>
                      <a:srgbClr val="000000"/>
                    </a:solidFill>
                  </a:rPr>
                  <a:t>T</a:t>
                </a:r>
                <a:r>
                  <a:rPr lang="en-GB" altLang="zh-CN" dirty="0">
                    <a:solidFill>
                      <a:srgbClr val="000000"/>
                    </a:solidFill>
                  </a:rPr>
                  <a:t>)</a:t>
                </a:r>
                <a:r>
                  <a:rPr lang="x-none" altLang="zh-CN" dirty="0">
                    <a:solidFill>
                      <a:srgbClr val="000000"/>
                    </a:solidFill>
                  </a:rPr>
                  <a:t>‏</a:t>
                </a:r>
                <a:endParaRPr lang="en-GB" altLang="zh-CN" dirty="0">
                  <a:solidFill>
                    <a:srgbClr val="000000"/>
                  </a:solidFill>
                </a:endParaRPr>
              </a:p>
            </p:txBody>
          </p:sp>
          <p:pic>
            <p:nvPicPr>
              <p:cNvPr id="25" name="Picture 24" descr="Wigner_GPD_TMD_3.png"/>
              <p:cNvPicPr>
                <a:picLocks noChangeAspect="1"/>
              </p:cNvPicPr>
              <p:nvPr/>
            </p:nvPicPr>
            <p:blipFill>
              <a:blip r:embed="rId4" cstate="print"/>
              <a:srcRect l="20246" r="5398" b="7344"/>
              <a:stretch>
                <a:fillRect/>
              </a:stretch>
            </p:blipFill>
            <p:spPr>
              <a:xfrm>
                <a:off x="0" y="1341438"/>
                <a:ext cx="2150998" cy="2461081"/>
              </a:xfrm>
              <a:prstGeom prst="rect">
                <a:avLst/>
              </a:prstGeom>
            </p:spPr>
          </p:pic>
        </p:grpSp>
      </p:grpSp>
      <p:grpSp>
        <p:nvGrpSpPr>
          <p:cNvPr id="26" name="Group 37"/>
          <p:cNvGrpSpPr/>
          <p:nvPr/>
        </p:nvGrpSpPr>
        <p:grpSpPr>
          <a:xfrm>
            <a:off x="3846513" y="2852738"/>
            <a:ext cx="5375275" cy="2520967"/>
            <a:chOff x="3846513" y="2852738"/>
            <a:chExt cx="5375275" cy="2520967"/>
          </a:xfrm>
        </p:grpSpPr>
        <p:sp>
          <p:nvSpPr>
            <p:cNvPr id="27" name="Line 17"/>
            <p:cNvSpPr>
              <a:spLocks noChangeShapeType="1"/>
            </p:cNvSpPr>
            <p:nvPr/>
          </p:nvSpPr>
          <p:spPr bwMode="auto">
            <a:xfrm flipH="1">
              <a:off x="3846513" y="2852738"/>
              <a:ext cx="1860550" cy="2520967"/>
            </a:xfrm>
            <a:prstGeom prst="line">
              <a:avLst/>
            </a:prstGeom>
            <a:noFill/>
            <a:ln w="9360">
              <a:solidFill>
                <a:srgbClr val="000000"/>
              </a:solidFill>
              <a:miter lim="800000"/>
              <a:headEnd/>
              <a:tailEnd type="triangle" w="med" len="med"/>
            </a:ln>
          </p:spPr>
          <p:txBody>
            <a:bodyPr/>
            <a:lstStyle/>
            <a:p>
              <a:endParaRPr lang="en-US"/>
            </a:p>
          </p:txBody>
        </p:sp>
        <p:sp>
          <p:nvSpPr>
            <p:cNvPr id="28" name="Text Box 18"/>
            <p:cNvSpPr txBox="1">
              <a:spLocks noChangeArrowheads="1"/>
            </p:cNvSpPr>
            <p:nvPr/>
          </p:nvSpPr>
          <p:spPr bwMode="auto">
            <a:xfrm>
              <a:off x="4572000" y="4149734"/>
              <a:ext cx="647700" cy="700092"/>
            </a:xfrm>
            <a:prstGeom prst="rect">
              <a:avLst/>
            </a:prstGeom>
            <a:noFill/>
            <a:ln w="9525">
              <a:noFill/>
              <a:round/>
              <a:headEnd/>
              <a:tailEnd/>
            </a:ln>
          </p:spPr>
          <p:txBody>
            <a:bodyPr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d</a:t>
              </a:r>
              <a:r>
                <a:rPr lang="en-GB" altLang="zh-CN" sz="2000" baseline="30000" dirty="0">
                  <a:solidFill>
                    <a:srgbClr val="000000"/>
                  </a:solidFill>
                </a:rPr>
                <a:t>2</a:t>
              </a:r>
              <a:r>
                <a:rPr lang="en-GB" altLang="zh-CN" sz="2000" dirty="0">
                  <a:solidFill>
                    <a:srgbClr val="000000"/>
                  </a:solidFill>
                </a:rPr>
                <a:t>r</a:t>
              </a:r>
              <a:r>
                <a:rPr lang="en-GB" altLang="zh-CN" sz="2000" baseline="-25000" dirty="0">
                  <a:solidFill>
                    <a:srgbClr val="000000"/>
                  </a:solidFill>
                </a:rPr>
                <a:t>T</a:t>
              </a:r>
              <a:r>
                <a:rPr lang="en-GB" altLang="zh-CN" sz="2000" dirty="0">
                  <a:solidFill>
                    <a:srgbClr val="000000"/>
                  </a:solidFill>
                </a:rPr>
                <a:t>   </a:t>
              </a:r>
            </a:p>
          </p:txBody>
        </p:sp>
        <p:sp>
          <p:nvSpPr>
            <p:cNvPr id="29" name="Line 19"/>
            <p:cNvSpPr>
              <a:spLocks noChangeShapeType="1"/>
            </p:cNvSpPr>
            <p:nvPr/>
          </p:nvSpPr>
          <p:spPr bwMode="auto">
            <a:xfrm flipH="1">
              <a:off x="5940425" y="2852738"/>
              <a:ext cx="127000" cy="1947875"/>
            </a:xfrm>
            <a:prstGeom prst="line">
              <a:avLst/>
            </a:prstGeom>
            <a:noFill/>
            <a:ln w="9360">
              <a:solidFill>
                <a:srgbClr val="000000"/>
              </a:solidFill>
              <a:miter lim="800000"/>
              <a:headEnd/>
              <a:tailEnd type="triangle" w="med" len="med"/>
            </a:ln>
          </p:spPr>
          <p:txBody>
            <a:bodyPr/>
            <a:lstStyle/>
            <a:p>
              <a:endParaRPr lang="en-US"/>
            </a:p>
          </p:txBody>
        </p:sp>
        <p:sp>
          <p:nvSpPr>
            <p:cNvPr id="30" name="Text Box 22"/>
            <p:cNvSpPr txBox="1">
              <a:spLocks noChangeArrowheads="1"/>
            </p:cNvSpPr>
            <p:nvPr/>
          </p:nvSpPr>
          <p:spPr bwMode="auto">
            <a:xfrm>
              <a:off x="6234113" y="3655472"/>
              <a:ext cx="2987675" cy="660404"/>
            </a:xfrm>
            <a:prstGeom prst="rect">
              <a:avLst/>
            </a:prstGeom>
            <a:noFill/>
            <a:ln w="9525">
              <a:noFill/>
              <a:round/>
              <a:headEnd/>
              <a:tailEnd/>
            </a:ln>
          </p:spPr>
          <p:txBody>
            <a:bodyPr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err="1">
                  <a:solidFill>
                    <a:srgbClr val="000000"/>
                  </a:solidFill>
                </a:rPr>
                <a:t>dx</a:t>
              </a:r>
              <a:r>
                <a:rPr lang="en-GB" altLang="zh-CN" sz="2000" dirty="0">
                  <a:solidFill>
                    <a:srgbClr val="000000"/>
                  </a:solidFill>
                </a:rPr>
                <a:t> &amp;</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Fourier Transformation    </a:t>
              </a:r>
            </a:p>
          </p:txBody>
        </p:sp>
      </p:grpSp>
      <p:grpSp>
        <p:nvGrpSpPr>
          <p:cNvPr id="31" name="Group 42"/>
          <p:cNvGrpSpPr/>
          <p:nvPr/>
        </p:nvGrpSpPr>
        <p:grpSpPr>
          <a:xfrm>
            <a:off x="5268913" y="4267201"/>
            <a:ext cx="3838575" cy="2140858"/>
            <a:chOff x="5268913" y="4267201"/>
            <a:chExt cx="3838575" cy="2140858"/>
          </a:xfrm>
        </p:grpSpPr>
        <p:sp>
          <p:nvSpPr>
            <p:cNvPr id="32" name="Text Box 20"/>
            <p:cNvSpPr txBox="1">
              <a:spLocks noChangeArrowheads="1"/>
            </p:cNvSpPr>
            <p:nvPr/>
          </p:nvSpPr>
          <p:spPr bwMode="auto">
            <a:xfrm>
              <a:off x="5268913" y="5013339"/>
              <a:ext cx="965200" cy="1243034"/>
            </a:xfrm>
            <a:prstGeom prst="rect">
              <a:avLst/>
            </a:prstGeom>
            <a:solidFill>
              <a:srgbClr val="FFFFFF"/>
            </a:solidFill>
            <a:ln w="9360">
              <a:solidFill>
                <a:srgbClr val="000000"/>
              </a:solidFill>
              <a:miter lim="800000"/>
              <a:headEnd/>
              <a:tailEnd/>
            </a:ln>
          </p:spPr>
          <p:txBody>
            <a:bodyPr wrap="squar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Form Factors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G</a:t>
              </a:r>
              <a:r>
                <a:rPr lang="en-GB" altLang="zh-CN" sz="2000" baseline="-25000" dirty="0">
                  <a:solidFill>
                    <a:srgbClr val="000000"/>
                  </a:solidFill>
                </a:rPr>
                <a:t>E</a:t>
              </a:r>
              <a:r>
                <a:rPr lang="en-GB" altLang="zh-CN" sz="2000" dirty="0">
                  <a:solidFill>
                    <a:srgbClr val="000000"/>
                  </a:solidFill>
                </a:rPr>
                <a:t>(Q</a:t>
              </a:r>
              <a:r>
                <a:rPr lang="en-GB" altLang="zh-CN" sz="2000" baseline="30000" dirty="0">
                  <a:solidFill>
                    <a:srgbClr val="000000"/>
                  </a:solidFill>
                </a:rPr>
                <a:t>2</a:t>
              </a:r>
              <a:r>
                <a:rPr lang="en-GB" altLang="zh-CN" sz="2000" dirty="0">
                  <a:solidFill>
                    <a:srgbClr val="000000"/>
                  </a:solidFill>
                </a:rPr>
                <a:t>),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000" dirty="0">
                  <a:solidFill>
                    <a:srgbClr val="000000"/>
                  </a:solidFill>
                </a:rPr>
                <a:t>G</a:t>
              </a:r>
              <a:r>
                <a:rPr lang="en-GB" altLang="zh-CN" sz="2000" baseline="-25000" dirty="0">
                  <a:solidFill>
                    <a:srgbClr val="000000"/>
                  </a:solidFill>
                </a:rPr>
                <a:t>M</a:t>
              </a:r>
              <a:r>
                <a:rPr lang="en-GB" altLang="zh-CN" sz="2000" dirty="0">
                  <a:solidFill>
                    <a:srgbClr val="000000"/>
                  </a:solidFill>
                </a:rPr>
                <a:t>(Q</a:t>
              </a:r>
              <a:r>
                <a:rPr lang="en-GB" altLang="zh-CN" sz="2000" baseline="30000" dirty="0">
                  <a:solidFill>
                    <a:srgbClr val="000000"/>
                  </a:solidFill>
                </a:rPr>
                <a:t>2</a:t>
              </a:r>
              <a:r>
                <a:rPr lang="en-GB" altLang="zh-CN" sz="2000" dirty="0">
                  <a:solidFill>
                    <a:srgbClr val="000000"/>
                  </a:solidFill>
                </a:rPr>
                <a:t>)</a:t>
              </a:r>
              <a:r>
                <a:rPr lang="x-none" altLang="zh-CN" sz="2000" dirty="0">
                  <a:solidFill>
                    <a:srgbClr val="000000"/>
                  </a:solidFill>
                </a:rPr>
                <a:t>‏</a:t>
              </a:r>
              <a:endParaRPr lang="en-GB" altLang="zh-CN" sz="2000" dirty="0">
                <a:solidFill>
                  <a:srgbClr val="000000"/>
                </a:solidFill>
              </a:endParaRPr>
            </a:p>
          </p:txBody>
        </p:sp>
        <p:pic>
          <p:nvPicPr>
            <p:cNvPr id="33" name="Picture 32" descr="Wigner_GPD_TMD_1.png"/>
            <p:cNvPicPr>
              <a:picLocks noChangeAspect="1"/>
            </p:cNvPicPr>
            <p:nvPr/>
          </p:nvPicPr>
          <p:blipFill>
            <a:blip r:embed="rId5" cstate="print"/>
            <a:srcRect l="47166" t="7145"/>
            <a:stretch>
              <a:fillRect/>
            </a:stretch>
          </p:blipFill>
          <p:spPr>
            <a:xfrm>
              <a:off x="6553200" y="4267201"/>
              <a:ext cx="2554288" cy="2140858"/>
            </a:xfrm>
            <a:prstGeom prst="rect">
              <a:avLst/>
            </a:prstGeom>
          </p:spPr>
        </p:pic>
      </p:grpSp>
    </p:spTree>
    <p:extLst>
      <p:ext uri="{BB962C8B-B14F-4D97-AF65-F5344CB8AC3E}">
        <p14:creationId xmlns:p14="http://schemas.microsoft.com/office/powerpoint/2010/main" val="2200722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strVal val="#ppt_w*0.70"/>
                                          </p:val>
                                        </p:tav>
                                        <p:tav tm="100000">
                                          <p:val>
                                            <p:strVal val="#ppt_w"/>
                                          </p:val>
                                        </p:tav>
                                      </p:tavLst>
                                    </p:anim>
                                    <p:anim calcmode="lin" valueType="num">
                                      <p:cBhvr>
                                        <p:cTn id="15" dur="1000" fill="hold"/>
                                        <p:tgtEl>
                                          <p:spTgt spid="26"/>
                                        </p:tgtEl>
                                        <p:attrNameLst>
                                          <p:attrName>ppt_h</p:attrName>
                                        </p:attrNameLst>
                                      </p:cBhvr>
                                      <p:tavLst>
                                        <p:tav tm="0">
                                          <p:val>
                                            <p:strVal val="#ppt_h"/>
                                          </p:val>
                                        </p:tav>
                                        <p:tav tm="100000">
                                          <p:val>
                                            <p:strVal val="#ppt_h"/>
                                          </p:val>
                                        </p:tav>
                                      </p:tavLst>
                                    </p:anim>
                                    <p:animEffect transition="in" filter="fade">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GPD</a:t>
            </a:r>
            <a:endParaRPr lang="en-US" sz="2800" b="1" dirty="0">
              <a:latin typeface="Arial" pitchFamily="34" charset="0"/>
              <a:cs typeface="Arial" pitchFamily="34" charset="0"/>
            </a:endParaRPr>
          </a:p>
        </p:txBody>
      </p:sp>
      <p:sp>
        <p:nvSpPr>
          <p:cNvPr id="3" name="Rectangle 3"/>
          <p:cNvSpPr>
            <a:spLocks noChangeArrowheads="1"/>
          </p:cNvSpPr>
          <p:nvPr/>
        </p:nvSpPr>
        <p:spPr bwMode="auto">
          <a:xfrm>
            <a:off x="5181600" y="10668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b="0"/>
          </a:p>
        </p:txBody>
      </p:sp>
      <p:grpSp>
        <p:nvGrpSpPr>
          <p:cNvPr id="4" name="Group 3"/>
          <p:cNvGrpSpPr>
            <a:grpSpLocks/>
          </p:cNvGrpSpPr>
          <p:nvPr/>
        </p:nvGrpSpPr>
        <p:grpSpPr bwMode="auto">
          <a:xfrm>
            <a:off x="5786438" y="861341"/>
            <a:ext cx="3357562" cy="2895838"/>
            <a:chOff x="113" y="911"/>
            <a:chExt cx="2160" cy="1974"/>
          </a:xfrm>
        </p:grpSpPr>
        <p:pic>
          <p:nvPicPr>
            <p:cNvPr id="5" name="Picture 4" descr="Schéma2diapoter"/>
            <p:cNvPicPr>
              <a:picLocks noChangeAspect="1" noChangeArrowheads="1"/>
            </p:cNvPicPr>
            <p:nvPr/>
          </p:nvPicPr>
          <p:blipFill rotWithShape="1">
            <a:blip r:embed="rId3" cstate="print"/>
            <a:srcRect t="17060"/>
            <a:stretch/>
          </p:blipFill>
          <p:spPr bwMode="auto">
            <a:xfrm>
              <a:off x="113" y="911"/>
              <a:ext cx="2160" cy="1767"/>
            </a:xfrm>
            <a:prstGeom prst="rect">
              <a:avLst/>
            </a:prstGeom>
            <a:noFill/>
          </p:spPr>
        </p:pic>
        <p:grpSp>
          <p:nvGrpSpPr>
            <p:cNvPr id="6" name="Group 5"/>
            <p:cNvGrpSpPr>
              <a:grpSpLocks/>
            </p:cNvGrpSpPr>
            <p:nvPr/>
          </p:nvGrpSpPr>
          <p:grpSpPr bwMode="auto">
            <a:xfrm>
              <a:off x="312" y="969"/>
              <a:ext cx="395" cy="452"/>
              <a:chOff x="312" y="969"/>
              <a:chExt cx="395" cy="452"/>
            </a:xfrm>
          </p:grpSpPr>
          <p:sp>
            <p:nvSpPr>
              <p:cNvPr id="10" name="Arc 6"/>
              <p:cNvSpPr>
                <a:spLocks/>
              </p:cNvSpPr>
              <p:nvPr/>
            </p:nvSpPr>
            <p:spPr bwMode="auto">
              <a:xfrm rot="6754313" flipH="1" flipV="1">
                <a:off x="404" y="1118"/>
                <a:ext cx="366" cy="240"/>
              </a:xfrm>
              <a:custGeom>
                <a:avLst/>
                <a:gdLst>
                  <a:gd name="G0" fmla="+- 4417 0 0"/>
                  <a:gd name="G1" fmla="+- 21600 0 0"/>
                  <a:gd name="G2" fmla="+- 21600 0 0"/>
                  <a:gd name="T0" fmla="*/ 0 w 26017"/>
                  <a:gd name="T1" fmla="*/ 456 h 22612"/>
                  <a:gd name="T2" fmla="*/ 25993 w 26017"/>
                  <a:gd name="T3" fmla="*/ 22612 h 22612"/>
                  <a:gd name="T4" fmla="*/ 4417 w 26017"/>
                  <a:gd name="T5" fmla="*/ 21600 h 22612"/>
                </a:gdLst>
                <a:ahLst/>
                <a:cxnLst>
                  <a:cxn ang="0">
                    <a:pos x="T0" y="T1"/>
                  </a:cxn>
                  <a:cxn ang="0">
                    <a:pos x="T2" y="T3"/>
                  </a:cxn>
                  <a:cxn ang="0">
                    <a:pos x="T4" y="T5"/>
                  </a:cxn>
                </a:cxnLst>
                <a:rect l="0" t="0" r="r" b="b"/>
                <a:pathLst>
                  <a:path w="26017" h="22612" fill="none" extrusionOk="0">
                    <a:moveTo>
                      <a:pt x="0" y="456"/>
                    </a:moveTo>
                    <a:cubicBezTo>
                      <a:pt x="1452" y="152"/>
                      <a:pt x="2932" y="-1"/>
                      <a:pt x="4417" y="0"/>
                    </a:cubicBezTo>
                    <a:cubicBezTo>
                      <a:pt x="16346" y="0"/>
                      <a:pt x="26017" y="9670"/>
                      <a:pt x="26017" y="21600"/>
                    </a:cubicBezTo>
                    <a:cubicBezTo>
                      <a:pt x="26017" y="21937"/>
                      <a:pt x="26009" y="22274"/>
                      <a:pt x="25993" y="22612"/>
                    </a:cubicBezTo>
                  </a:path>
                  <a:path w="26017" h="22612" stroke="0" extrusionOk="0">
                    <a:moveTo>
                      <a:pt x="0" y="456"/>
                    </a:moveTo>
                    <a:cubicBezTo>
                      <a:pt x="1452" y="152"/>
                      <a:pt x="2932" y="-1"/>
                      <a:pt x="4417" y="0"/>
                    </a:cubicBezTo>
                    <a:cubicBezTo>
                      <a:pt x="16346" y="0"/>
                      <a:pt x="26017" y="9670"/>
                      <a:pt x="26017" y="21600"/>
                    </a:cubicBezTo>
                    <a:cubicBezTo>
                      <a:pt x="26017" y="21937"/>
                      <a:pt x="26009" y="22274"/>
                      <a:pt x="25993" y="22612"/>
                    </a:cubicBezTo>
                    <a:lnTo>
                      <a:pt x="4417" y="21600"/>
                    </a:lnTo>
                    <a:close/>
                  </a:path>
                </a:pathLst>
              </a:custGeom>
              <a:noFill/>
              <a:ln w="38100" cap="rnd">
                <a:solidFill>
                  <a:srgbClr val="FF3300"/>
                </a:solidFill>
                <a:round/>
                <a:headEnd/>
                <a:tailEnd type="triangle" w="med" len="med"/>
              </a:ln>
              <a:effectLst/>
            </p:spPr>
            <p:txBody>
              <a:bodyPr vert="eaVert" wrap="none" anchor="ctr"/>
              <a:lstStyle/>
              <a:p>
                <a:pPr algn="ctr"/>
                <a:endParaRPr lang="en-GB" sz="2400">
                  <a:solidFill>
                    <a:srgbClr val="010000"/>
                  </a:solidFill>
                  <a:effectLst>
                    <a:outerShdw blurRad="38100" dist="38100" dir="2700000" algn="tl">
                      <a:srgbClr val="C0C0C0"/>
                    </a:outerShdw>
                  </a:effectLst>
                  <a:latin typeface="Times New Roman" pitchFamily="18" charset="0"/>
                </a:endParaRPr>
              </a:p>
            </p:txBody>
          </p:sp>
          <p:sp>
            <p:nvSpPr>
              <p:cNvPr id="11" name="Text Box 7"/>
              <p:cNvSpPr txBox="1">
                <a:spLocks noChangeArrowheads="1"/>
              </p:cNvSpPr>
              <p:nvPr/>
            </p:nvSpPr>
            <p:spPr bwMode="auto">
              <a:xfrm>
                <a:off x="312" y="969"/>
                <a:ext cx="384" cy="270"/>
              </a:xfrm>
              <a:prstGeom prst="rect">
                <a:avLst/>
              </a:prstGeom>
              <a:noFill/>
              <a:ln w="12700">
                <a:noFill/>
                <a:miter lim="800000"/>
                <a:headEnd type="none" w="sm" len="sm"/>
                <a:tailEnd type="none" w="sm" len="sm"/>
              </a:ln>
              <a:effectLst/>
            </p:spPr>
            <p:txBody>
              <a:bodyPr>
                <a:spAutoFit/>
              </a:bodyPr>
              <a:lstStyle/>
              <a:p>
                <a:pPr defTabSz="762000" eaLnBrk="0" hangingPunct="0"/>
                <a:r>
                  <a:rPr lang="fr-FR" dirty="0">
                    <a:solidFill>
                      <a:srgbClr val="FF3300"/>
                    </a:solidFill>
                  </a:rPr>
                  <a:t>Q</a:t>
                </a:r>
                <a:r>
                  <a:rPr lang="fr-FR" b="1" baseline="30000" dirty="0">
                    <a:solidFill>
                      <a:srgbClr val="FF3300"/>
                    </a:solidFill>
                  </a:rPr>
                  <a:t>2</a:t>
                </a:r>
              </a:p>
            </p:txBody>
          </p:sp>
        </p:grpSp>
        <p:grpSp>
          <p:nvGrpSpPr>
            <p:cNvPr id="7" name="Group 8"/>
            <p:cNvGrpSpPr>
              <a:grpSpLocks/>
            </p:cNvGrpSpPr>
            <p:nvPr/>
          </p:nvGrpSpPr>
          <p:grpSpPr bwMode="auto">
            <a:xfrm>
              <a:off x="1088" y="2194"/>
              <a:ext cx="558" cy="691"/>
              <a:chOff x="1088" y="2194"/>
              <a:chExt cx="558" cy="691"/>
            </a:xfrm>
          </p:grpSpPr>
          <p:sp>
            <p:nvSpPr>
              <p:cNvPr id="8" name="Arc 9"/>
              <p:cNvSpPr>
                <a:spLocks/>
              </p:cNvSpPr>
              <p:nvPr/>
            </p:nvSpPr>
            <p:spPr bwMode="auto">
              <a:xfrm rot="19052950" flipH="1" flipV="1">
                <a:off x="1088" y="2194"/>
                <a:ext cx="558" cy="506"/>
              </a:xfrm>
              <a:custGeom>
                <a:avLst/>
                <a:gdLst>
                  <a:gd name="G0" fmla="+- 4417 0 0"/>
                  <a:gd name="G1" fmla="+- 21600 0 0"/>
                  <a:gd name="G2" fmla="+- 21600 0 0"/>
                  <a:gd name="T0" fmla="*/ 0 w 26017"/>
                  <a:gd name="T1" fmla="*/ 456 h 22612"/>
                  <a:gd name="T2" fmla="*/ 25993 w 26017"/>
                  <a:gd name="T3" fmla="*/ 22612 h 22612"/>
                  <a:gd name="T4" fmla="*/ 4417 w 26017"/>
                  <a:gd name="T5" fmla="*/ 21600 h 22612"/>
                </a:gdLst>
                <a:ahLst/>
                <a:cxnLst>
                  <a:cxn ang="0">
                    <a:pos x="T0" y="T1"/>
                  </a:cxn>
                  <a:cxn ang="0">
                    <a:pos x="T2" y="T3"/>
                  </a:cxn>
                  <a:cxn ang="0">
                    <a:pos x="T4" y="T5"/>
                  </a:cxn>
                </a:cxnLst>
                <a:rect l="0" t="0" r="r" b="b"/>
                <a:pathLst>
                  <a:path w="26017" h="22612" fill="none" extrusionOk="0">
                    <a:moveTo>
                      <a:pt x="0" y="456"/>
                    </a:moveTo>
                    <a:cubicBezTo>
                      <a:pt x="1452" y="152"/>
                      <a:pt x="2932" y="-1"/>
                      <a:pt x="4417" y="0"/>
                    </a:cubicBezTo>
                    <a:cubicBezTo>
                      <a:pt x="16346" y="0"/>
                      <a:pt x="26017" y="9670"/>
                      <a:pt x="26017" y="21600"/>
                    </a:cubicBezTo>
                    <a:cubicBezTo>
                      <a:pt x="26017" y="21937"/>
                      <a:pt x="26009" y="22274"/>
                      <a:pt x="25993" y="22612"/>
                    </a:cubicBezTo>
                  </a:path>
                  <a:path w="26017" h="22612" stroke="0" extrusionOk="0">
                    <a:moveTo>
                      <a:pt x="0" y="456"/>
                    </a:moveTo>
                    <a:cubicBezTo>
                      <a:pt x="1452" y="152"/>
                      <a:pt x="2932" y="-1"/>
                      <a:pt x="4417" y="0"/>
                    </a:cubicBezTo>
                    <a:cubicBezTo>
                      <a:pt x="16346" y="0"/>
                      <a:pt x="26017" y="9670"/>
                      <a:pt x="26017" y="21600"/>
                    </a:cubicBezTo>
                    <a:cubicBezTo>
                      <a:pt x="26017" y="21937"/>
                      <a:pt x="26009" y="22274"/>
                      <a:pt x="25993" y="22612"/>
                    </a:cubicBezTo>
                    <a:lnTo>
                      <a:pt x="4417" y="21600"/>
                    </a:lnTo>
                    <a:close/>
                  </a:path>
                </a:pathLst>
              </a:custGeom>
              <a:noFill/>
              <a:ln w="38100" cap="rnd">
                <a:solidFill>
                  <a:srgbClr val="FF3300"/>
                </a:solidFill>
                <a:round/>
                <a:headEnd type="triangle" w="med" len="med"/>
                <a:tailEnd/>
              </a:ln>
              <a:effectLst/>
            </p:spPr>
            <p:txBody>
              <a:bodyPr rot="10800000" wrap="none" anchor="ctr"/>
              <a:lstStyle/>
              <a:p>
                <a:pPr algn="ctr"/>
                <a:endParaRPr lang="en-GB" sz="2400">
                  <a:solidFill>
                    <a:srgbClr val="010000"/>
                  </a:solidFill>
                  <a:effectLst>
                    <a:outerShdw blurRad="38100" dist="38100" dir="2700000" algn="tl">
                      <a:srgbClr val="C0C0C0"/>
                    </a:outerShdw>
                  </a:effectLst>
                  <a:latin typeface="Times New Roman" pitchFamily="18" charset="0"/>
                </a:endParaRPr>
              </a:p>
            </p:txBody>
          </p:sp>
          <p:sp>
            <p:nvSpPr>
              <p:cNvPr id="9" name="Text Box 10"/>
              <p:cNvSpPr txBox="1">
                <a:spLocks noChangeArrowheads="1"/>
              </p:cNvSpPr>
              <p:nvPr/>
            </p:nvSpPr>
            <p:spPr bwMode="auto">
              <a:xfrm>
                <a:off x="1213" y="2614"/>
                <a:ext cx="174" cy="271"/>
              </a:xfrm>
              <a:prstGeom prst="rect">
                <a:avLst/>
              </a:prstGeom>
              <a:noFill/>
              <a:ln w="12700">
                <a:noFill/>
                <a:miter lim="800000"/>
                <a:headEnd type="none" w="sm" len="sm"/>
                <a:tailEnd type="none" w="sm" len="sm"/>
              </a:ln>
              <a:effectLst/>
            </p:spPr>
            <p:txBody>
              <a:bodyPr wrap="none">
                <a:spAutoFit/>
              </a:bodyPr>
              <a:lstStyle/>
              <a:p>
                <a:pPr defTabSz="762000" eaLnBrk="0" hangingPunct="0"/>
                <a:r>
                  <a:rPr lang="fr-FR" dirty="0">
                    <a:solidFill>
                      <a:srgbClr val="FF3300"/>
                    </a:solidFill>
                  </a:rPr>
                  <a:t>t</a:t>
                </a:r>
              </a:p>
            </p:txBody>
          </p:sp>
        </p:grpSp>
      </p:grpSp>
      <p:sp>
        <p:nvSpPr>
          <p:cNvPr id="12" name="Line 19"/>
          <p:cNvSpPr>
            <a:spLocks noChangeShapeType="1"/>
          </p:cNvSpPr>
          <p:nvPr/>
        </p:nvSpPr>
        <p:spPr bwMode="auto">
          <a:xfrm>
            <a:off x="6248400" y="2297761"/>
            <a:ext cx="2808287" cy="0"/>
          </a:xfrm>
          <a:prstGeom prst="line">
            <a:avLst/>
          </a:prstGeom>
          <a:noFill/>
          <a:ln w="28575">
            <a:solidFill>
              <a:schemeClr val="tx1">
                <a:lumMod val="50000"/>
                <a:lumOff val="50000"/>
              </a:schemeClr>
            </a:solidFill>
            <a:prstDash val="dash"/>
            <a:round/>
            <a:headEnd/>
            <a:tailEnd/>
          </a:ln>
          <a:effectLst/>
        </p:spPr>
        <p:txBody>
          <a:bodyPr wrap="none">
            <a:spAutoFit/>
          </a:bodyPr>
          <a:lstStyle/>
          <a:p>
            <a:endParaRPr lang="it-IT"/>
          </a:p>
        </p:txBody>
      </p:sp>
      <p:graphicFrame>
        <p:nvGraphicFramePr>
          <p:cNvPr id="13" name="Object 4"/>
          <p:cNvGraphicFramePr>
            <a:graphicFrameLocks noChangeAspect="1"/>
          </p:cNvGraphicFramePr>
          <p:nvPr>
            <p:extLst>
              <p:ext uri="{D42A27DB-BD31-4B8C-83A1-F6EECF244321}">
                <p14:modId xmlns:p14="http://schemas.microsoft.com/office/powerpoint/2010/main" val="3556291553"/>
              </p:ext>
            </p:extLst>
          </p:nvPr>
        </p:nvGraphicFramePr>
        <p:xfrm>
          <a:off x="6248400" y="2461541"/>
          <a:ext cx="612775" cy="365125"/>
        </p:xfrm>
        <a:graphic>
          <a:graphicData uri="http://schemas.openxmlformats.org/presentationml/2006/ole">
            <mc:AlternateContent xmlns:mc="http://schemas.openxmlformats.org/markup-compatibility/2006">
              <mc:Choice xmlns:v="urn:schemas-microsoft-com:vml" Requires="v">
                <p:oleObj spid="_x0000_s1753" name="Equation" r:id="rId4" imgW="342720" imgH="203040" progId="Equation.3">
                  <p:embed/>
                </p:oleObj>
              </mc:Choice>
              <mc:Fallback>
                <p:oleObj name="Equation" r:id="rId4" imgW="3427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461541"/>
                        <a:ext cx="61277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41485370"/>
              </p:ext>
            </p:extLst>
          </p:nvPr>
        </p:nvGraphicFramePr>
        <p:xfrm>
          <a:off x="8305800" y="2461541"/>
          <a:ext cx="612775" cy="365125"/>
        </p:xfrm>
        <a:graphic>
          <a:graphicData uri="http://schemas.openxmlformats.org/presentationml/2006/ole">
            <mc:AlternateContent xmlns:mc="http://schemas.openxmlformats.org/markup-compatibility/2006">
              <mc:Choice xmlns:v="urn:schemas-microsoft-com:vml" Requires="v">
                <p:oleObj spid="_x0000_s1754" name="Equation" r:id="rId6" imgW="342720" imgH="203040" progId="Equation.3">
                  <p:embed/>
                </p:oleObj>
              </mc:Choice>
              <mc:Fallback>
                <p:oleObj name="Equation" r:id="rId6" imgW="34272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2461541"/>
                        <a:ext cx="61277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854044151"/>
              </p:ext>
            </p:extLst>
          </p:nvPr>
        </p:nvGraphicFramePr>
        <p:xfrm>
          <a:off x="7162800" y="3756941"/>
          <a:ext cx="969403" cy="324867"/>
        </p:xfrm>
        <a:graphic>
          <a:graphicData uri="http://schemas.openxmlformats.org/presentationml/2006/ole">
            <mc:AlternateContent xmlns:mc="http://schemas.openxmlformats.org/markup-compatibility/2006">
              <mc:Choice xmlns:v="urn:schemas-microsoft-com:vml" Requires="v">
                <p:oleObj spid="_x0000_s1755" name="Equation" r:id="rId8" imgW="609480" imgH="203040" progId="Equation.3">
                  <p:embed/>
                </p:oleObj>
              </mc:Choice>
              <mc:Fallback>
                <p:oleObj name="Equation" r:id="rId8" imgW="6094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3756941"/>
                        <a:ext cx="969403" cy="324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759431746"/>
              </p:ext>
            </p:extLst>
          </p:nvPr>
        </p:nvGraphicFramePr>
        <p:xfrm>
          <a:off x="8153400" y="3223541"/>
          <a:ext cx="723900" cy="395288"/>
        </p:xfrm>
        <a:graphic>
          <a:graphicData uri="http://schemas.openxmlformats.org/presentationml/2006/ole">
            <mc:AlternateContent xmlns:mc="http://schemas.openxmlformats.org/markup-compatibility/2006">
              <mc:Choice xmlns:v="urn:schemas-microsoft-com:vml" Requires="v">
                <p:oleObj spid="_x0000_s1756" name="Equation" r:id="rId10" imgW="444240" imgH="241200" progId="Equation.3">
                  <p:embed/>
                </p:oleObj>
              </mc:Choice>
              <mc:Fallback>
                <p:oleObj name="Equation" r:id="rId10" imgW="4442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3400" y="3223541"/>
                        <a:ext cx="723900"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490808223"/>
              </p:ext>
            </p:extLst>
          </p:nvPr>
        </p:nvGraphicFramePr>
        <p:xfrm>
          <a:off x="8153400" y="3528341"/>
          <a:ext cx="758825" cy="403225"/>
        </p:xfrm>
        <a:graphic>
          <a:graphicData uri="http://schemas.openxmlformats.org/presentationml/2006/ole">
            <mc:AlternateContent xmlns:mc="http://schemas.openxmlformats.org/markup-compatibility/2006">
              <mc:Choice xmlns:v="urn:schemas-microsoft-com:vml" Requires="v">
                <p:oleObj spid="_x0000_s1757" name="Equation" r:id="rId12" imgW="457200" imgH="241200" progId="Equation.3">
                  <p:embed/>
                </p:oleObj>
              </mc:Choice>
              <mc:Fallback>
                <p:oleObj name="Equation" r:id="rId12" imgW="45720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3528341"/>
                        <a:ext cx="7588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Group 23"/>
          <p:cNvGrpSpPr/>
          <p:nvPr/>
        </p:nvGrpSpPr>
        <p:grpSpPr>
          <a:xfrm>
            <a:off x="498943" y="4324201"/>
            <a:ext cx="6649259" cy="2013477"/>
            <a:chOff x="498943" y="4061419"/>
            <a:chExt cx="6649259" cy="2013477"/>
          </a:xfrm>
        </p:grpSpPr>
        <p:grpSp>
          <p:nvGrpSpPr>
            <p:cNvPr id="23" name="Group 22"/>
            <p:cNvGrpSpPr/>
            <p:nvPr/>
          </p:nvGrpSpPr>
          <p:grpSpPr>
            <a:xfrm>
              <a:off x="5081875" y="5295900"/>
              <a:ext cx="1852612" cy="461963"/>
              <a:chOff x="7150100" y="5711825"/>
              <a:chExt cx="1852612" cy="461963"/>
            </a:xfrm>
          </p:grpSpPr>
          <p:sp>
            <p:nvSpPr>
              <p:cNvPr id="21" name="AutoShape 20"/>
              <p:cNvSpPr>
                <a:spLocks noChangeArrowheads="1"/>
              </p:cNvSpPr>
              <p:nvPr/>
            </p:nvSpPr>
            <p:spPr bwMode="auto">
              <a:xfrm>
                <a:off x="7150100" y="5757863"/>
                <a:ext cx="622300" cy="381000"/>
              </a:xfrm>
              <a:custGeom>
                <a:avLst/>
                <a:gdLst>
                  <a:gd name="T0" fmla="*/ 466725 w 21600"/>
                  <a:gd name="T1" fmla="*/ 0 h 21600"/>
                  <a:gd name="T2" fmla="*/ 0 w 21600"/>
                  <a:gd name="T3" fmla="*/ 190500 h 21600"/>
                  <a:gd name="T4" fmla="*/ 466725 w 21600"/>
                  <a:gd name="T5" fmla="*/ 381000 h 21600"/>
                  <a:gd name="T6" fmla="*/ 6223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a:scene3d>
                <a:camera prst="orthographicFront"/>
                <a:lightRig rig="threePt" dir="t"/>
              </a:scene3d>
              <a:sp3d>
                <a:bevelT/>
              </a:sp3d>
            </p:spPr>
            <p:txBody>
              <a:bodyPr wrap="none" anchor="ctr"/>
              <a:lstStyle/>
              <a:p>
                <a:endParaRPr lang="en-US">
                  <a:solidFill>
                    <a:srgbClr val="000000"/>
                  </a:solidFill>
                </a:endParaRPr>
              </a:p>
            </p:txBody>
          </p:sp>
          <p:sp>
            <p:nvSpPr>
              <p:cNvPr id="22" name="Text Box 21"/>
              <p:cNvSpPr txBox="1">
                <a:spLocks noChangeArrowheads="1"/>
              </p:cNvSpPr>
              <p:nvPr/>
            </p:nvSpPr>
            <p:spPr bwMode="auto">
              <a:xfrm>
                <a:off x="7935912" y="5711825"/>
                <a:ext cx="1066800" cy="461963"/>
              </a:xfrm>
              <a:prstGeom prst="rect">
                <a:avLst/>
              </a:prstGeom>
              <a:noFill/>
              <a:ln w="9525">
                <a:noFill/>
                <a:miter lim="800000"/>
                <a:headEnd/>
                <a:tailEnd/>
              </a:ln>
            </p:spPr>
            <p:txBody>
              <a:bodyPr wrap="none">
                <a:spAutoFit/>
              </a:bodyPr>
              <a:lstStyle/>
              <a:p>
                <a:pPr algn="ctr"/>
                <a:r>
                  <a:rPr lang="en-US" sz="2400" b="1" i="1" dirty="0">
                    <a:solidFill>
                      <a:srgbClr val="008000"/>
                    </a:solidFill>
                    <a:latin typeface="Times New Roman" pitchFamily="18" charset="0"/>
                  </a:rPr>
                  <a:t>E</a:t>
                </a:r>
                <a:r>
                  <a:rPr lang="en-US" sz="2400" b="1" i="1" dirty="0">
                    <a:solidFill>
                      <a:srgbClr val="008000"/>
                    </a:solidFill>
                  </a:rPr>
                  <a:t>(</a:t>
                </a:r>
                <a:r>
                  <a:rPr lang="en-US" sz="2400" b="1" i="1" dirty="0" err="1">
                    <a:solidFill>
                      <a:srgbClr val="008000"/>
                    </a:solidFill>
                    <a:latin typeface="Symbol" pitchFamily="18" charset="2"/>
                  </a:rPr>
                  <a:t>x,</a:t>
                </a:r>
                <a:r>
                  <a:rPr lang="en-US" sz="2400" b="1" i="1" dirty="0" err="1">
                    <a:solidFill>
                      <a:srgbClr val="008000"/>
                    </a:solidFill>
                  </a:rPr>
                  <a:t>t</a:t>
                </a:r>
                <a:r>
                  <a:rPr lang="en-US" sz="2400" b="1" i="1" dirty="0">
                    <a:solidFill>
                      <a:srgbClr val="008000"/>
                    </a:solidFill>
                  </a:rPr>
                  <a:t>)</a:t>
                </a:r>
              </a:p>
            </p:txBody>
          </p:sp>
        </p:grpSp>
        <p:sp>
          <p:nvSpPr>
            <p:cNvPr id="27" name="Text Box 25"/>
            <p:cNvSpPr txBox="1">
              <a:spLocks noChangeArrowheads="1"/>
            </p:cNvSpPr>
            <p:nvPr/>
          </p:nvSpPr>
          <p:spPr bwMode="auto">
            <a:xfrm>
              <a:off x="498943" y="4135904"/>
              <a:ext cx="4504759" cy="1938992"/>
            </a:xfrm>
            <a:prstGeom prst="rect">
              <a:avLst/>
            </a:prstGeom>
            <a:noFill/>
            <a:ln w="9525">
              <a:noFill/>
              <a:miter lim="800000"/>
              <a:headEnd/>
              <a:tailEnd/>
            </a:ln>
          </p:spPr>
          <p:txBody>
            <a:bodyPr wrap="none">
              <a:spAutoFit/>
            </a:bodyPr>
            <a:lstStyle/>
            <a:p>
              <a:r>
                <a:rPr lang="en-US" sz="2000" dirty="0">
                  <a:solidFill>
                    <a:srgbClr val="000000"/>
                  </a:solidFill>
                  <a:latin typeface="Arial" pitchFamily="34" charset="0"/>
                  <a:cs typeface="Arial" pitchFamily="34" charset="0"/>
                </a:rPr>
                <a:t>Polarized beam, </a:t>
              </a:r>
              <a:r>
                <a:rPr lang="en-US" sz="2000" dirty="0" err="1">
                  <a:solidFill>
                    <a:srgbClr val="000000"/>
                  </a:solidFill>
                  <a:latin typeface="Arial" pitchFamily="34" charset="0"/>
                  <a:cs typeface="Arial" pitchFamily="34" charset="0"/>
                </a:rPr>
                <a:t>unpolarized</a:t>
              </a:r>
              <a:r>
                <a:rPr lang="en-US" sz="2000" dirty="0">
                  <a:solidFill>
                    <a:srgbClr val="000000"/>
                  </a:solidFill>
                  <a:latin typeface="Arial" pitchFamily="34" charset="0"/>
                  <a:cs typeface="Arial" pitchFamily="34" charset="0"/>
                </a:rPr>
                <a:t> target</a:t>
              </a:r>
              <a:r>
                <a:rPr lang="en-US" sz="2000" dirty="0" smtClean="0">
                  <a:solidFill>
                    <a:srgbClr val="000000"/>
                  </a:solidFill>
                  <a:latin typeface="Arial" pitchFamily="34" charset="0"/>
                  <a:cs typeface="Arial" pitchFamily="34" charset="0"/>
                </a:rPr>
                <a:t>:</a:t>
              </a:r>
            </a:p>
            <a:p>
              <a:endParaRPr lang="en-US" sz="2000" dirty="0">
                <a:solidFill>
                  <a:srgbClr val="000000"/>
                </a:solidFill>
                <a:latin typeface="Arial" pitchFamily="34" charset="0"/>
                <a:cs typeface="Arial" pitchFamily="34" charset="0"/>
              </a:endParaRPr>
            </a:p>
            <a:p>
              <a:r>
                <a:rPr lang="en-US" sz="2000" dirty="0" err="1">
                  <a:solidFill>
                    <a:srgbClr val="000000"/>
                  </a:solidFill>
                  <a:latin typeface="Arial" pitchFamily="34" charset="0"/>
                  <a:cs typeface="Arial" pitchFamily="34" charset="0"/>
                </a:rPr>
                <a:t>Unpolarized</a:t>
              </a:r>
              <a:r>
                <a:rPr lang="en-US" sz="2000" dirty="0">
                  <a:solidFill>
                    <a:srgbClr val="000000"/>
                  </a:solidFill>
                  <a:latin typeface="Arial" pitchFamily="34" charset="0"/>
                  <a:cs typeface="Arial" pitchFamily="34" charset="0"/>
                </a:rPr>
                <a:t> beam, longitudinal target</a:t>
              </a:r>
              <a:r>
                <a:rPr lang="en-US" sz="2000" dirty="0" smtClean="0">
                  <a:solidFill>
                    <a:srgbClr val="000000"/>
                  </a:solidFill>
                  <a:latin typeface="Arial" pitchFamily="34" charset="0"/>
                  <a:cs typeface="Arial" pitchFamily="34" charset="0"/>
                </a:rPr>
                <a:t>:</a:t>
              </a:r>
            </a:p>
            <a:p>
              <a:endParaRPr lang="en-US" sz="2000" dirty="0" smtClean="0">
                <a:solidFill>
                  <a:srgbClr val="000000"/>
                </a:solidFill>
                <a:latin typeface="Arial" pitchFamily="34" charset="0"/>
                <a:cs typeface="Arial" pitchFamily="34" charset="0"/>
              </a:endParaRPr>
            </a:p>
            <a:p>
              <a:r>
                <a:rPr lang="en-US" sz="2000" dirty="0" err="1">
                  <a:solidFill>
                    <a:srgbClr val="000000"/>
                  </a:solidFill>
                  <a:latin typeface="Arial" pitchFamily="34" charset="0"/>
                  <a:cs typeface="Arial" pitchFamily="34" charset="0"/>
                </a:rPr>
                <a:t>Unpolarized</a:t>
              </a:r>
              <a:r>
                <a:rPr lang="en-US" sz="2000" dirty="0">
                  <a:solidFill>
                    <a:srgbClr val="000000"/>
                  </a:solidFill>
                  <a:latin typeface="Arial" pitchFamily="34" charset="0"/>
                  <a:cs typeface="Arial" pitchFamily="34" charset="0"/>
                </a:rPr>
                <a:t> beam, transverse target</a:t>
              </a:r>
              <a:r>
                <a:rPr lang="en-US" sz="2000" dirty="0" smtClean="0">
                  <a:solidFill>
                    <a:srgbClr val="000000"/>
                  </a:solidFill>
                  <a:latin typeface="Arial" pitchFamily="34" charset="0"/>
                  <a:cs typeface="Arial" pitchFamily="34" charset="0"/>
                </a:rPr>
                <a:t>:</a:t>
              </a:r>
            </a:p>
            <a:p>
              <a:endParaRPr lang="en-US" sz="2000" dirty="0">
                <a:solidFill>
                  <a:srgbClr val="000000"/>
                </a:solidFill>
                <a:latin typeface="Arial" pitchFamily="34" charset="0"/>
                <a:cs typeface="Arial" pitchFamily="34" charset="0"/>
              </a:endParaRPr>
            </a:p>
          </p:txBody>
        </p:sp>
        <p:grpSp>
          <p:nvGrpSpPr>
            <p:cNvPr id="19" name="Group 18"/>
            <p:cNvGrpSpPr/>
            <p:nvPr/>
          </p:nvGrpSpPr>
          <p:grpSpPr>
            <a:xfrm>
              <a:off x="5049838" y="4061419"/>
              <a:ext cx="1811337" cy="457200"/>
              <a:chOff x="7124700" y="3533775"/>
              <a:chExt cx="1811337" cy="457200"/>
            </a:xfrm>
          </p:grpSpPr>
          <p:sp>
            <p:nvSpPr>
              <p:cNvPr id="28" name="Text Box 26"/>
              <p:cNvSpPr txBox="1">
                <a:spLocks noChangeArrowheads="1"/>
              </p:cNvSpPr>
              <p:nvPr/>
            </p:nvSpPr>
            <p:spPr bwMode="auto">
              <a:xfrm>
                <a:off x="8001000" y="3533775"/>
                <a:ext cx="935037" cy="457200"/>
              </a:xfrm>
              <a:prstGeom prst="rect">
                <a:avLst/>
              </a:prstGeom>
              <a:noFill/>
              <a:ln w="9525">
                <a:noFill/>
                <a:miter lim="800000"/>
                <a:headEnd/>
                <a:tailEnd/>
              </a:ln>
            </p:spPr>
            <p:txBody>
              <a:bodyPr wrap="none">
                <a:spAutoFit/>
              </a:bodyPr>
              <a:lstStyle/>
              <a:p>
                <a:pPr algn="ctr"/>
                <a:r>
                  <a:rPr lang="en-US" sz="2400" b="1" i="1" dirty="0">
                    <a:solidFill>
                      <a:srgbClr val="FF0000"/>
                    </a:solidFill>
                    <a:latin typeface="Times New Roman" pitchFamily="18" charset="0"/>
                  </a:rPr>
                  <a:t>H</a:t>
                </a:r>
                <a:r>
                  <a:rPr lang="en-US" sz="2400" b="1" i="1" dirty="0">
                    <a:solidFill>
                      <a:srgbClr val="FF0000"/>
                    </a:solidFill>
                  </a:rPr>
                  <a:t>(</a:t>
                </a:r>
                <a:r>
                  <a:rPr lang="en-US" sz="2400" b="1" i="1" dirty="0" err="1">
                    <a:solidFill>
                      <a:srgbClr val="FF0000"/>
                    </a:solidFill>
                    <a:latin typeface="Symbol" pitchFamily="18" charset="2"/>
                  </a:rPr>
                  <a:t>x</a:t>
                </a:r>
                <a:r>
                  <a:rPr lang="en-US" sz="2400" b="1" i="1" dirty="0" err="1">
                    <a:solidFill>
                      <a:srgbClr val="FF0000"/>
                    </a:solidFill>
                    <a:latin typeface="Times New Roman" pitchFamily="18" charset="0"/>
                  </a:rPr>
                  <a:t>,t</a:t>
                </a:r>
                <a:r>
                  <a:rPr lang="en-US" sz="2400" b="1" i="1" dirty="0">
                    <a:solidFill>
                      <a:srgbClr val="FF0000"/>
                    </a:solidFill>
                  </a:rPr>
                  <a:t>)</a:t>
                </a:r>
              </a:p>
            </p:txBody>
          </p:sp>
          <p:sp>
            <p:nvSpPr>
              <p:cNvPr id="29" name="AutoShape 27"/>
              <p:cNvSpPr>
                <a:spLocks noChangeArrowheads="1"/>
              </p:cNvSpPr>
              <p:nvPr/>
            </p:nvSpPr>
            <p:spPr bwMode="auto">
              <a:xfrm>
                <a:off x="7124700" y="3605213"/>
                <a:ext cx="622300" cy="381000"/>
              </a:xfrm>
              <a:custGeom>
                <a:avLst/>
                <a:gdLst>
                  <a:gd name="T0" fmla="*/ 466725 w 21600"/>
                  <a:gd name="T1" fmla="*/ 0 h 21600"/>
                  <a:gd name="T2" fmla="*/ 0 w 21600"/>
                  <a:gd name="T3" fmla="*/ 190500 h 21600"/>
                  <a:gd name="T4" fmla="*/ 466725 w 21600"/>
                  <a:gd name="T5" fmla="*/ 381000 h 21600"/>
                  <a:gd name="T6" fmla="*/ 6223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a:scene3d>
                <a:camera prst="orthographicFront"/>
                <a:lightRig rig="threePt" dir="t"/>
              </a:scene3d>
              <a:sp3d>
                <a:bevelT/>
              </a:sp3d>
            </p:spPr>
            <p:txBody>
              <a:bodyPr wrap="none" anchor="ctr"/>
              <a:lstStyle/>
              <a:p>
                <a:endParaRPr lang="en-US">
                  <a:solidFill>
                    <a:srgbClr val="000000"/>
                  </a:solidFill>
                </a:endParaRPr>
              </a:p>
            </p:txBody>
          </p:sp>
        </p:grpSp>
        <p:grpSp>
          <p:nvGrpSpPr>
            <p:cNvPr id="20" name="Group 19"/>
            <p:cNvGrpSpPr/>
            <p:nvPr/>
          </p:nvGrpSpPr>
          <p:grpSpPr>
            <a:xfrm>
              <a:off x="5078102" y="4518619"/>
              <a:ext cx="2070100" cy="658812"/>
              <a:chOff x="7150100" y="4446588"/>
              <a:chExt cx="2070100" cy="658812"/>
            </a:xfrm>
          </p:grpSpPr>
          <p:sp>
            <p:nvSpPr>
              <p:cNvPr id="35" name="AutoShape 38"/>
              <p:cNvSpPr>
                <a:spLocks noChangeArrowheads="1"/>
              </p:cNvSpPr>
              <p:nvPr/>
            </p:nvSpPr>
            <p:spPr bwMode="auto">
              <a:xfrm>
                <a:off x="7150100" y="4724400"/>
                <a:ext cx="622300" cy="381000"/>
              </a:xfrm>
              <a:custGeom>
                <a:avLst/>
                <a:gdLst>
                  <a:gd name="T0" fmla="*/ 466725 w 21600"/>
                  <a:gd name="T1" fmla="*/ 0 h 21600"/>
                  <a:gd name="T2" fmla="*/ 0 w 21600"/>
                  <a:gd name="T3" fmla="*/ 190500 h 21600"/>
                  <a:gd name="T4" fmla="*/ 466725 w 21600"/>
                  <a:gd name="T5" fmla="*/ 381000 h 21600"/>
                  <a:gd name="T6" fmla="*/ 6223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a:scene3d>
                <a:camera prst="orthographicFront"/>
                <a:lightRig rig="threePt" dir="t"/>
              </a:scene3d>
              <a:sp3d>
                <a:bevelT/>
              </a:sp3d>
            </p:spPr>
            <p:txBody>
              <a:bodyPr wrap="none" anchor="ctr"/>
              <a:lstStyle/>
              <a:p>
                <a:endParaRPr lang="en-US">
                  <a:solidFill>
                    <a:srgbClr val="000000"/>
                  </a:solidFill>
                </a:endParaRPr>
              </a:p>
            </p:txBody>
          </p:sp>
          <p:sp>
            <p:nvSpPr>
              <p:cNvPr id="36" name="Text Box 40"/>
              <p:cNvSpPr txBox="1">
                <a:spLocks noChangeArrowheads="1"/>
              </p:cNvSpPr>
              <p:nvPr/>
            </p:nvSpPr>
            <p:spPr bwMode="auto">
              <a:xfrm>
                <a:off x="7794625" y="4643438"/>
                <a:ext cx="1425575" cy="461962"/>
              </a:xfrm>
              <a:prstGeom prst="rect">
                <a:avLst/>
              </a:prstGeom>
              <a:noFill/>
              <a:ln w="9525">
                <a:noFill/>
                <a:miter lim="800000"/>
                <a:headEnd/>
                <a:tailEnd/>
              </a:ln>
            </p:spPr>
            <p:txBody>
              <a:bodyPr>
                <a:spAutoFit/>
              </a:bodyPr>
              <a:lstStyle/>
              <a:p>
                <a:pPr algn="ctr"/>
                <a:r>
                  <a:rPr lang="en-US" sz="2400" b="1" i="1" dirty="0">
                    <a:solidFill>
                      <a:srgbClr val="0000FF"/>
                    </a:solidFill>
                    <a:latin typeface="Times New Roman" pitchFamily="18" charset="0"/>
                  </a:rPr>
                  <a:t>H</a:t>
                </a:r>
                <a:r>
                  <a:rPr lang="en-US" sz="2400" b="1" i="1" dirty="0">
                    <a:solidFill>
                      <a:srgbClr val="0000FF"/>
                    </a:solidFill>
                  </a:rPr>
                  <a:t>(</a:t>
                </a:r>
                <a:r>
                  <a:rPr lang="en-US" sz="2400" b="1" i="1" dirty="0" err="1">
                    <a:solidFill>
                      <a:srgbClr val="0000FF"/>
                    </a:solidFill>
                    <a:latin typeface="Symbol" pitchFamily="18" charset="2"/>
                  </a:rPr>
                  <a:t>x</a:t>
                </a:r>
                <a:r>
                  <a:rPr lang="en-US" sz="2400" b="1" i="1" dirty="0" err="1">
                    <a:solidFill>
                      <a:srgbClr val="0000FF"/>
                    </a:solidFill>
                    <a:latin typeface="Times New Roman" pitchFamily="18" charset="0"/>
                  </a:rPr>
                  <a:t>,t</a:t>
                </a:r>
                <a:r>
                  <a:rPr lang="en-US" sz="2400" b="1" i="1" dirty="0">
                    <a:solidFill>
                      <a:srgbClr val="0000FF"/>
                    </a:solidFill>
                  </a:rPr>
                  <a:t>)</a:t>
                </a:r>
              </a:p>
            </p:txBody>
          </p:sp>
          <p:sp>
            <p:nvSpPr>
              <p:cNvPr id="37" name="Rectangle 41"/>
              <p:cNvSpPr>
                <a:spLocks noChangeArrowheads="1"/>
              </p:cNvSpPr>
              <p:nvPr/>
            </p:nvSpPr>
            <p:spPr bwMode="auto">
              <a:xfrm>
                <a:off x="8240712" y="4446588"/>
                <a:ext cx="200025" cy="431800"/>
              </a:xfrm>
              <a:prstGeom prst="rect">
                <a:avLst/>
              </a:prstGeom>
              <a:noFill/>
              <a:ln w="9525">
                <a:noFill/>
                <a:miter lim="800000"/>
                <a:headEnd/>
                <a:tailEnd/>
              </a:ln>
            </p:spPr>
            <p:txBody>
              <a:bodyPr lIns="0" tIns="0" rIns="0" bIns="0">
                <a:spAutoFit/>
              </a:bodyPr>
              <a:lstStyle/>
              <a:p>
                <a:r>
                  <a:rPr lang="en-US" sz="2800" b="1" dirty="0">
                    <a:solidFill>
                      <a:srgbClr val="0000FF"/>
                    </a:solidFill>
                    <a:latin typeface="Times New Roman" pitchFamily="18" charset="0"/>
                  </a:rPr>
                  <a:t>~</a:t>
                </a:r>
                <a:endParaRPr lang="en-US" sz="2800" b="1" dirty="0">
                  <a:solidFill>
                    <a:srgbClr val="0000FF"/>
                  </a:solidFill>
                  <a:latin typeface="Tahoma" pitchFamily="34" charset="0"/>
                </a:endParaRPr>
              </a:p>
            </p:txBody>
          </p:sp>
        </p:grpSp>
      </p:grpSp>
      <p:sp>
        <p:nvSpPr>
          <p:cNvPr id="38" name="TextBox 37"/>
          <p:cNvSpPr txBox="1"/>
          <p:nvPr/>
        </p:nvSpPr>
        <p:spPr>
          <a:xfrm>
            <a:off x="498943" y="3528341"/>
            <a:ext cx="6997364" cy="615553"/>
          </a:xfrm>
          <a:prstGeom prst="rect">
            <a:avLst/>
          </a:prstGeom>
          <a:noFill/>
        </p:spPr>
        <p:txBody>
          <a:bodyPr wrap="square" rtlCol="0">
            <a:spAutoFit/>
          </a:bodyPr>
          <a:lstStyle/>
          <a:p>
            <a:pPr>
              <a:lnSpc>
                <a:spcPct val="150000"/>
              </a:lnSpc>
            </a:pPr>
            <a:r>
              <a:rPr lang="it-IT"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DVCS</a:t>
            </a:r>
            <a:r>
              <a:rPr lang="it-IT" sz="2400" b="1" dirty="0" smtClean="0">
                <a:solidFill>
                  <a:srgbClr val="000000"/>
                </a:solidFill>
                <a:latin typeface="Arial" pitchFamily="34" charset="0"/>
                <a:cs typeface="Arial" pitchFamily="34" charset="0"/>
              </a:rPr>
              <a:t>  </a:t>
            </a:r>
            <a:r>
              <a:rPr lang="it-IT" sz="2400" b="1" dirty="0" err="1" smtClean="0">
                <a:solidFill>
                  <a:srgbClr val="000000"/>
                </a:solidFill>
                <a:latin typeface="Arial" pitchFamily="34" charset="0"/>
                <a:cs typeface="Arial" pitchFamily="34" charset="0"/>
              </a:rPr>
              <a:t>most</a:t>
            </a:r>
            <a:r>
              <a:rPr lang="it-IT" sz="2400" b="1" dirty="0" smtClean="0">
                <a:solidFill>
                  <a:srgbClr val="000000"/>
                </a:solidFill>
                <a:latin typeface="Arial" pitchFamily="34" charset="0"/>
                <a:cs typeface="Arial" pitchFamily="34" charset="0"/>
              </a:rPr>
              <a:t> </a:t>
            </a:r>
            <a:r>
              <a:rPr lang="it-IT" sz="2400" b="1" dirty="0" err="1" smtClean="0">
                <a:solidFill>
                  <a:srgbClr val="000000"/>
                </a:solidFill>
                <a:latin typeface="Arial" pitchFamily="34" charset="0"/>
                <a:cs typeface="Arial" pitchFamily="34" charset="0"/>
              </a:rPr>
              <a:t>clean</a:t>
            </a:r>
            <a:r>
              <a:rPr lang="it-IT" sz="2400" b="1" dirty="0" smtClean="0">
                <a:solidFill>
                  <a:srgbClr val="000000"/>
                </a:solidFill>
                <a:latin typeface="Arial" pitchFamily="34" charset="0"/>
                <a:cs typeface="Arial" pitchFamily="34" charset="0"/>
              </a:rPr>
              <a:t> </a:t>
            </a:r>
            <a:r>
              <a:rPr lang="it-IT" sz="2400" b="1" dirty="0" err="1" smtClean="0">
                <a:solidFill>
                  <a:srgbClr val="000000"/>
                </a:solidFill>
                <a:latin typeface="Arial" pitchFamily="34" charset="0"/>
                <a:cs typeface="Arial" pitchFamily="34" charset="0"/>
              </a:rPr>
              <a:t>process</a:t>
            </a:r>
            <a:r>
              <a:rPr lang="it-IT" sz="2400" b="1" dirty="0" smtClean="0">
                <a:solidFill>
                  <a:srgbClr val="000000"/>
                </a:solidFill>
                <a:latin typeface="Arial" pitchFamily="34" charset="0"/>
                <a:cs typeface="Arial" pitchFamily="34" charset="0"/>
              </a:rPr>
              <a:t> to </a:t>
            </a:r>
            <a:r>
              <a:rPr lang="it-IT" sz="2400" b="1" dirty="0" err="1" smtClean="0">
                <a:solidFill>
                  <a:srgbClr val="000000"/>
                </a:solidFill>
                <a:latin typeface="Arial" pitchFamily="34" charset="0"/>
                <a:cs typeface="Arial" pitchFamily="34" charset="0"/>
              </a:rPr>
              <a:t>access</a:t>
            </a:r>
            <a:r>
              <a:rPr lang="it-IT" sz="2400" b="1" dirty="0" smtClean="0">
                <a:solidFill>
                  <a:srgbClr val="000000"/>
                </a:solidFill>
                <a:latin typeface="Arial" pitchFamily="34" charset="0"/>
                <a:cs typeface="Arial" pitchFamily="34" charset="0"/>
              </a:rPr>
              <a:t> </a:t>
            </a:r>
            <a:r>
              <a:rPr lang="it-IT" sz="2400" b="1" dirty="0" err="1" smtClean="0">
                <a:solidFill>
                  <a:srgbClr val="000000"/>
                </a:solidFill>
                <a:latin typeface="Arial" pitchFamily="34" charset="0"/>
                <a:cs typeface="Arial" pitchFamily="34" charset="0"/>
              </a:rPr>
              <a:t>GPDs</a:t>
            </a:r>
            <a:endParaRPr lang="it-IT" sz="2400" b="1" dirty="0" smtClean="0">
              <a:solidFill>
                <a:srgbClr val="000000"/>
              </a:solidFill>
              <a:latin typeface="Arial" pitchFamily="34" charset="0"/>
              <a:cs typeface="Arial" pitchFamily="34" charset="0"/>
            </a:endParaRPr>
          </a:p>
        </p:txBody>
      </p:sp>
      <p:sp>
        <p:nvSpPr>
          <p:cNvPr id="40" name="Rectangle 39"/>
          <p:cNvSpPr/>
          <p:nvPr/>
        </p:nvSpPr>
        <p:spPr>
          <a:xfrm>
            <a:off x="-16107" y="1097392"/>
            <a:ext cx="5381857" cy="2246769"/>
          </a:xfrm>
          <a:prstGeom prst="rect">
            <a:avLst/>
          </a:prstGeom>
        </p:spPr>
        <p:txBody>
          <a:bodyPr wrap="square">
            <a:spAutoFit/>
          </a:bodyPr>
          <a:lstStyle/>
          <a:p>
            <a:pPr marL="342900" indent="-342900">
              <a:buFont typeface="Wingdings" charset="2"/>
              <a:buChar char="§"/>
            </a:pPr>
            <a:r>
              <a:rPr lang="en-US" sz="2000" b="1" dirty="0">
                <a:solidFill>
                  <a:srgbClr val="000000"/>
                </a:solidFill>
                <a:latin typeface="Arial"/>
                <a:cs typeface="Arial"/>
              </a:rPr>
              <a:t>L</a:t>
            </a:r>
            <a:r>
              <a:rPr lang="en-US" sz="2000" b="1" dirty="0" smtClean="0">
                <a:solidFill>
                  <a:srgbClr val="000000"/>
                </a:solidFill>
                <a:latin typeface="Arial"/>
                <a:cs typeface="Arial"/>
              </a:rPr>
              <a:t>ongitudinal</a:t>
            </a:r>
            <a:r>
              <a:rPr lang="en-US" sz="2000" dirty="0" smtClean="0">
                <a:solidFill>
                  <a:srgbClr val="000000"/>
                </a:solidFill>
                <a:latin typeface="Arial"/>
                <a:cs typeface="Arial"/>
              </a:rPr>
              <a:t> </a:t>
            </a:r>
            <a:r>
              <a:rPr lang="en-US" sz="2000" dirty="0">
                <a:solidFill>
                  <a:srgbClr val="000000"/>
                </a:solidFill>
                <a:latin typeface="Arial"/>
                <a:cs typeface="Arial"/>
              </a:rPr>
              <a:t>momentum fraction </a:t>
            </a:r>
            <a:r>
              <a:rPr lang="en-US" sz="2000" b="1" dirty="0">
                <a:solidFill>
                  <a:srgbClr val="000000"/>
                </a:solidFill>
                <a:latin typeface="Arial"/>
                <a:cs typeface="Arial"/>
              </a:rPr>
              <a:t>x</a:t>
            </a:r>
            <a:r>
              <a:rPr lang="en-US" sz="2000" dirty="0">
                <a:solidFill>
                  <a:srgbClr val="000000"/>
                </a:solidFill>
                <a:latin typeface="Arial"/>
                <a:cs typeface="Arial"/>
              </a:rPr>
              <a:t> at </a:t>
            </a:r>
            <a:r>
              <a:rPr lang="en-US" sz="2000" b="1" dirty="0">
                <a:solidFill>
                  <a:srgbClr val="000000"/>
                </a:solidFill>
                <a:latin typeface="Arial"/>
                <a:cs typeface="Arial"/>
              </a:rPr>
              <a:t>transverse</a:t>
            </a:r>
            <a:r>
              <a:rPr lang="en-US" sz="2000" dirty="0">
                <a:solidFill>
                  <a:srgbClr val="000000"/>
                </a:solidFill>
                <a:latin typeface="Arial"/>
                <a:cs typeface="Arial"/>
              </a:rPr>
              <a:t> location </a:t>
            </a:r>
            <a:r>
              <a:rPr lang="en-US" sz="2000" b="1" dirty="0" smtClean="0">
                <a:solidFill>
                  <a:srgbClr val="000000"/>
                </a:solidFill>
                <a:latin typeface="Arial"/>
                <a:cs typeface="Arial"/>
              </a:rPr>
              <a:t>b</a:t>
            </a:r>
          </a:p>
          <a:p>
            <a:pPr marL="342900" indent="-342900">
              <a:buFont typeface="Wingdings" charset="2"/>
              <a:buChar char="§"/>
            </a:pPr>
            <a:endParaRPr lang="en-US" sz="2000" b="1" dirty="0" smtClean="0">
              <a:solidFill>
                <a:schemeClr val="accent2"/>
              </a:solidFill>
              <a:latin typeface="Arial"/>
              <a:cs typeface="Arial"/>
            </a:endParaRPr>
          </a:p>
          <a:p>
            <a:pPr marL="342900" indent="-342900">
              <a:buFont typeface="Wingdings" charset="2"/>
              <a:buChar char="§"/>
            </a:pPr>
            <a:r>
              <a:rPr lang="en-US" sz="2000" dirty="0" smtClean="0">
                <a:solidFill>
                  <a:srgbClr val="000000"/>
                </a:solidFill>
                <a:latin typeface="Arial"/>
                <a:cs typeface="Arial"/>
              </a:rPr>
              <a:t>At leading twist eight GPDs whose extraction is possible </a:t>
            </a:r>
            <a:r>
              <a:rPr lang="en-US" sz="2000" dirty="0" err="1" smtClean="0">
                <a:solidFill>
                  <a:srgbClr val="000000"/>
                </a:solidFill>
                <a:latin typeface="Arial"/>
                <a:cs typeface="Arial"/>
              </a:rPr>
              <a:t>ony</a:t>
            </a:r>
            <a:r>
              <a:rPr lang="en-US" sz="2000" dirty="0" smtClean="0">
                <a:solidFill>
                  <a:srgbClr val="000000"/>
                </a:solidFill>
                <a:latin typeface="Arial"/>
                <a:cs typeface="Arial"/>
              </a:rPr>
              <a:t> </a:t>
            </a:r>
            <a:r>
              <a:rPr lang="en-US" sz="2000" dirty="0">
                <a:solidFill>
                  <a:srgbClr val="000000"/>
                </a:solidFill>
                <a:latin typeface="Arial"/>
                <a:cs typeface="Arial"/>
              </a:rPr>
              <a:t>through </a:t>
            </a:r>
            <a:r>
              <a:rPr lang="en-US" sz="2000" b="1" dirty="0">
                <a:solidFill>
                  <a:srgbClr val="000000"/>
                </a:solidFill>
                <a:latin typeface="Arial"/>
                <a:cs typeface="Arial"/>
              </a:rPr>
              <a:t>models/parameterizations</a:t>
            </a:r>
            <a:r>
              <a:rPr lang="en-US" sz="2000" dirty="0">
                <a:solidFill>
                  <a:srgbClr val="000000"/>
                </a:solidFill>
                <a:latin typeface="Arial"/>
                <a:cs typeface="Arial"/>
              </a:rPr>
              <a:t> </a:t>
            </a:r>
            <a:r>
              <a:rPr lang="en-US" sz="2000" dirty="0" smtClean="0">
                <a:solidFill>
                  <a:srgbClr val="000000"/>
                </a:solidFill>
                <a:latin typeface="Wingdings"/>
                <a:ea typeface="Wingdings"/>
                <a:cs typeface="Wingdings"/>
                <a:sym typeface="Wingdings"/>
              </a:rPr>
              <a:t></a:t>
            </a:r>
            <a:r>
              <a:rPr lang="en-US" sz="2000" dirty="0">
                <a:solidFill>
                  <a:srgbClr val="000000"/>
                </a:solidFill>
                <a:latin typeface="Arial"/>
                <a:cs typeface="Arial"/>
                <a:sym typeface="Wingdings"/>
              </a:rPr>
              <a:t> </a:t>
            </a:r>
            <a:r>
              <a:rPr lang="en-US" sz="2000" b="1" dirty="0" smtClean="0">
                <a:solidFill>
                  <a:srgbClr val="000000"/>
                </a:solidFill>
                <a:latin typeface="Arial"/>
                <a:cs typeface="Arial"/>
                <a:sym typeface="Wingdings"/>
              </a:rPr>
              <a:t>needs </a:t>
            </a:r>
            <a:r>
              <a:rPr lang="en-US" sz="2000" b="1" dirty="0" smtClean="0">
                <a:solidFill>
                  <a:srgbClr val="000000"/>
                </a:solidFill>
                <a:latin typeface="Arial"/>
                <a:cs typeface="Arial"/>
                <a:sym typeface="Wingdings"/>
              </a:rPr>
              <a:t>data in a large kinematic domain of </a:t>
            </a:r>
            <a:r>
              <a:rPr lang="en-US" sz="2000" b="1" dirty="0" err="1" smtClean="0">
                <a:solidFill>
                  <a:srgbClr val="000000"/>
                </a:solidFill>
                <a:latin typeface="Arial"/>
                <a:cs typeface="Arial"/>
                <a:sym typeface="Wingdings"/>
              </a:rPr>
              <a:t>x</a:t>
            </a:r>
            <a:r>
              <a:rPr lang="en-US" sz="2000" b="1" baseline="-25000" dirty="0" err="1" smtClean="0">
                <a:solidFill>
                  <a:srgbClr val="000000"/>
                </a:solidFill>
                <a:latin typeface="Arial"/>
                <a:cs typeface="Arial"/>
                <a:sym typeface="Wingdings"/>
              </a:rPr>
              <a:t>B</a:t>
            </a:r>
            <a:r>
              <a:rPr lang="en-US" sz="2000" b="1" dirty="0" smtClean="0">
                <a:solidFill>
                  <a:srgbClr val="000000"/>
                </a:solidFill>
                <a:latin typeface="Arial"/>
                <a:cs typeface="Arial"/>
                <a:sym typeface="Wingdings"/>
              </a:rPr>
              <a:t>, t, </a:t>
            </a:r>
            <a:r>
              <a:rPr lang="en-US" sz="2000" b="1" dirty="0" smtClean="0">
                <a:solidFill>
                  <a:srgbClr val="000000"/>
                </a:solidFill>
                <a:latin typeface="Arial"/>
                <a:cs typeface="Arial"/>
                <a:sym typeface="Wingdings"/>
              </a:rPr>
              <a:t>Q</a:t>
            </a:r>
            <a:r>
              <a:rPr lang="en-US" sz="2000" b="1" baseline="30000" dirty="0" smtClean="0">
                <a:solidFill>
                  <a:srgbClr val="000000"/>
                </a:solidFill>
                <a:latin typeface="Arial"/>
                <a:cs typeface="Arial"/>
                <a:sym typeface="Wingdings"/>
              </a:rPr>
              <a:t>2</a:t>
            </a:r>
            <a:endParaRPr lang="en-US" sz="2000" b="1" baseline="30000" dirty="0">
              <a:solidFill>
                <a:srgbClr val="000000"/>
              </a:solidFill>
              <a:latin typeface="Arial"/>
              <a:cs typeface="Arial"/>
            </a:endParaRPr>
          </a:p>
        </p:txBody>
      </p:sp>
    </p:spTree>
    <p:extLst>
      <p:ext uri="{BB962C8B-B14F-4D97-AF65-F5344CB8AC3E}">
        <p14:creationId xmlns:p14="http://schemas.microsoft.com/office/powerpoint/2010/main" val="6184587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GPDs</a:t>
            </a:r>
            <a:endParaRPr lang="en-US" sz="2800" b="1" dirty="0">
              <a:latin typeface="Arial" pitchFamily="34" charset="0"/>
              <a:cs typeface="Arial" pitchFamily="34" charset="0"/>
            </a:endParaRPr>
          </a:p>
        </p:txBody>
      </p:sp>
      <p:sp>
        <p:nvSpPr>
          <p:cNvPr id="12" name="Rectangle 11"/>
          <p:cNvSpPr/>
          <p:nvPr/>
        </p:nvSpPr>
        <p:spPr>
          <a:xfrm>
            <a:off x="355466" y="4238328"/>
            <a:ext cx="4469294" cy="1015663"/>
          </a:xfrm>
          <a:prstGeom prst="rect">
            <a:avLst/>
          </a:prstGeom>
        </p:spPr>
        <p:txBody>
          <a:bodyPr wrap="square">
            <a:spAutoFit/>
          </a:bodyPr>
          <a:lstStyle/>
          <a:p>
            <a:r>
              <a:rPr lang="en-US" sz="2000" b="1" u="sng" dirty="0" smtClean="0">
                <a:solidFill>
                  <a:srgbClr val="0000B4"/>
                </a:solidFill>
                <a:latin typeface="Arial"/>
                <a:cs typeface="Arial"/>
              </a:rPr>
              <a:t>Hall A:</a:t>
            </a:r>
            <a:r>
              <a:rPr lang="en-US" sz="2000" b="1" dirty="0" smtClean="0">
                <a:solidFill>
                  <a:srgbClr val="0000B4"/>
                </a:solidFill>
                <a:latin typeface="Arial"/>
                <a:cs typeface="Arial"/>
              </a:rPr>
              <a:t> </a:t>
            </a:r>
          </a:p>
          <a:p>
            <a:r>
              <a:rPr lang="en-US" sz="2000" b="1" dirty="0" smtClean="0">
                <a:solidFill>
                  <a:srgbClr val="0000B4"/>
                </a:solidFill>
                <a:latin typeface="Arial"/>
                <a:cs typeface="Arial"/>
              </a:rPr>
              <a:t>strong </a:t>
            </a:r>
            <a:r>
              <a:rPr lang="en-US" sz="2000" b="1" dirty="0">
                <a:solidFill>
                  <a:srgbClr val="0000B4"/>
                </a:solidFill>
                <a:latin typeface="Arial"/>
                <a:cs typeface="Arial"/>
              </a:rPr>
              <a:t>indication of handbag </a:t>
            </a:r>
            <a:r>
              <a:rPr lang="en-US" sz="2000" b="1" dirty="0" smtClean="0">
                <a:solidFill>
                  <a:srgbClr val="0000B4"/>
                </a:solidFill>
                <a:latin typeface="Arial"/>
                <a:cs typeface="Arial"/>
              </a:rPr>
              <a:t>dominance</a:t>
            </a:r>
            <a:endParaRPr lang="en-US" sz="2000" b="1" dirty="0">
              <a:solidFill>
                <a:srgbClr val="0000B4"/>
              </a:solidFill>
              <a:latin typeface="Arial"/>
              <a:cs typeface="Arial"/>
            </a:endParaRPr>
          </a:p>
        </p:txBody>
      </p:sp>
      <p:pic>
        <p:nvPicPr>
          <p:cNvPr id="18" name="Picture 2"/>
          <p:cNvPicPr>
            <a:picLocks noChangeArrowheads="1"/>
          </p:cNvPicPr>
          <p:nvPr/>
        </p:nvPicPr>
        <p:blipFill>
          <a:blip r:embed="rId2" cstate="print"/>
          <a:srcRect l="4264" t="10726" r="4521"/>
          <a:stretch>
            <a:fillRect/>
          </a:stretch>
        </p:blipFill>
        <p:spPr bwMode="auto">
          <a:xfrm>
            <a:off x="198230" y="1295022"/>
            <a:ext cx="4469294" cy="2861554"/>
          </a:xfrm>
          <a:prstGeom prst="rect">
            <a:avLst/>
          </a:prstGeom>
          <a:ln>
            <a:noFill/>
          </a:ln>
          <a:effectLst>
            <a:outerShdw blurRad="292100" dist="139700" dir="2700000" algn="tl" rotWithShape="0">
              <a:srgbClr val="333333">
                <a:alpha val="65000"/>
              </a:srgbClr>
            </a:outerShdw>
          </a:effectLst>
        </p:spPr>
      </p:pic>
      <p:sp>
        <p:nvSpPr>
          <p:cNvPr id="20" name="Oval 19"/>
          <p:cNvSpPr/>
          <p:nvPr/>
        </p:nvSpPr>
        <p:spPr bwMode="auto">
          <a:xfrm>
            <a:off x="641050" y="1536095"/>
            <a:ext cx="828000" cy="828000"/>
          </a:xfrm>
          <a:prstGeom prst="ellipse">
            <a:avLst/>
          </a:prstGeom>
          <a:noFill/>
          <a:ln w="3810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1" name="Rectangle 20"/>
          <p:cNvSpPr/>
          <p:nvPr/>
        </p:nvSpPr>
        <p:spPr>
          <a:xfrm>
            <a:off x="4932558" y="4246930"/>
            <a:ext cx="4055816" cy="1323439"/>
          </a:xfrm>
          <a:prstGeom prst="rect">
            <a:avLst/>
          </a:prstGeom>
        </p:spPr>
        <p:txBody>
          <a:bodyPr wrap="square">
            <a:spAutoFit/>
          </a:bodyPr>
          <a:lstStyle/>
          <a:p>
            <a:r>
              <a:rPr lang="en-US" sz="2000" b="1" u="sng" dirty="0" smtClean="0">
                <a:solidFill>
                  <a:srgbClr val="0000B4"/>
                </a:solidFill>
                <a:latin typeface="Arial"/>
                <a:cs typeface="Arial"/>
              </a:rPr>
              <a:t>Hall B:</a:t>
            </a:r>
            <a:r>
              <a:rPr lang="en-US" sz="2000" b="1" dirty="0" smtClean="0">
                <a:solidFill>
                  <a:srgbClr val="0000B4"/>
                </a:solidFill>
                <a:latin typeface="Arial"/>
                <a:cs typeface="Arial"/>
              </a:rPr>
              <a:t> </a:t>
            </a:r>
          </a:p>
          <a:p>
            <a:r>
              <a:rPr lang="en-US" sz="2000" b="1" dirty="0" smtClean="0">
                <a:solidFill>
                  <a:srgbClr val="0000B4"/>
                </a:solidFill>
                <a:latin typeface="Arial"/>
                <a:cs typeface="Arial"/>
              </a:rPr>
              <a:t>very </a:t>
            </a:r>
            <a:r>
              <a:rPr lang="en-US" sz="2000" b="1" dirty="0">
                <a:solidFill>
                  <a:srgbClr val="0000B4"/>
                </a:solidFill>
                <a:latin typeface="Arial"/>
                <a:cs typeface="Arial"/>
              </a:rPr>
              <a:t>large </a:t>
            </a:r>
            <a:r>
              <a:rPr lang="en-US" sz="2000" b="1" dirty="0" smtClean="0">
                <a:solidFill>
                  <a:srgbClr val="0000B4"/>
                </a:solidFill>
                <a:latin typeface="Arial"/>
                <a:cs typeface="Arial"/>
              </a:rPr>
              <a:t>data set provides </a:t>
            </a:r>
            <a:r>
              <a:rPr lang="en-US" sz="2000" b="1" dirty="0">
                <a:solidFill>
                  <a:srgbClr val="0000B4"/>
                </a:solidFill>
                <a:latin typeface="Arial"/>
                <a:cs typeface="Arial"/>
              </a:rPr>
              <a:t>constraints on GPD models on a very large kinematic domain </a:t>
            </a:r>
          </a:p>
        </p:txBody>
      </p:sp>
      <p:pic>
        <p:nvPicPr>
          <p:cNvPr id="2" name="Picture 1" descr="Screen Shot 2013-06-03 at 14.44.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759" y="1293993"/>
            <a:ext cx="4163615" cy="2872713"/>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rot="19987881">
            <a:off x="6386287" y="2102484"/>
            <a:ext cx="1980380" cy="523220"/>
          </a:xfrm>
          <a:prstGeom prst="rect">
            <a:avLst/>
          </a:prstGeom>
          <a:noFill/>
        </p:spPr>
        <p:txBody>
          <a:bodyPr wrap="none" rtlCol="0">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P</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reliminary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19" name="TextBox 18"/>
          <p:cNvSpPr txBox="1"/>
          <p:nvPr/>
        </p:nvSpPr>
        <p:spPr>
          <a:xfrm>
            <a:off x="2082067" y="5655034"/>
            <a:ext cx="4414487" cy="584776"/>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PRC 83 025201 (</a:t>
            </a:r>
            <a:r>
              <a:rPr lang="en-US" sz="1400" b="1" dirty="0" smtClean="0">
                <a:solidFill>
                  <a:schemeClr val="tx1"/>
                </a:solidFill>
                <a:latin typeface="Tahoma"/>
                <a:cs typeface="Tahoma"/>
              </a:rPr>
              <a:t>2011</a:t>
            </a:r>
            <a:r>
              <a:rPr lang="en-US" sz="1400" dirty="0" smtClean="0">
                <a:solidFill>
                  <a:schemeClr val="tx1"/>
                </a:solidFill>
                <a:latin typeface="Tahoma"/>
                <a:cs typeface="Tahoma"/>
              </a:rPr>
              <a:t>)</a:t>
            </a:r>
            <a:endParaRPr lang="en-US" sz="1400" dirty="0">
              <a:solidFill>
                <a:schemeClr val="tx1"/>
              </a:solidFill>
              <a:latin typeface="Tahoma"/>
              <a:cs typeface="Tahoma"/>
            </a:endParaRPr>
          </a:p>
          <a:p>
            <a:r>
              <a:rPr lang="en-US" b="1" i="1" dirty="0" err="1">
                <a:solidFill>
                  <a:srgbClr val="CC0099"/>
                </a:solidFill>
                <a:latin typeface="Arial" pitchFamily="34" charset="0"/>
                <a:cs typeface="Arial" pitchFamily="34" charset="0"/>
              </a:rPr>
              <a:t>Burkert</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Camsonne</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Elouadhriri</a:t>
            </a:r>
            <a:r>
              <a:rPr lang="en-US" b="1" i="1" dirty="0">
                <a:solidFill>
                  <a:srgbClr val="CC0099"/>
                </a:solidFill>
                <a:latin typeface="Arial" pitchFamily="34" charset="0"/>
                <a:cs typeface="Arial" pitchFamily="34" charset="0"/>
              </a:rPr>
              <a:t>, </a:t>
            </a:r>
            <a:r>
              <a:rPr lang="en-US" b="1" i="1" dirty="0" err="1" smtClean="0">
                <a:solidFill>
                  <a:srgbClr val="CC0099"/>
                </a:solidFill>
                <a:latin typeface="Arial" pitchFamily="34" charset="0"/>
                <a:cs typeface="Arial" pitchFamily="34" charset="0"/>
              </a:rPr>
              <a:t>Girod</a:t>
            </a:r>
            <a:endParaRPr lang="en-US" b="1" i="1" dirty="0">
              <a:solidFill>
                <a:srgbClr val="CC0099"/>
              </a:solidFill>
              <a:latin typeface="Arial" pitchFamily="34" charset="0"/>
              <a:cs typeface="Arial" pitchFamily="34" charset="0"/>
            </a:endParaRPr>
          </a:p>
        </p:txBody>
      </p:sp>
    </p:spTree>
    <p:extLst>
      <p:ext uri="{BB962C8B-B14F-4D97-AF65-F5344CB8AC3E}">
        <p14:creationId xmlns:p14="http://schemas.microsoft.com/office/powerpoint/2010/main" val="3345291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2" cstate="print"/>
          <a:srcRect l="4264" t="10726" r="4521"/>
          <a:stretch>
            <a:fillRect/>
          </a:stretch>
        </p:blipFill>
        <p:spPr bwMode="auto">
          <a:xfrm>
            <a:off x="198230" y="1113597"/>
            <a:ext cx="4469294" cy="286155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GPDs</a:t>
            </a:r>
            <a:endParaRPr lang="en-US" sz="2800" b="1" dirty="0">
              <a:latin typeface="Arial" pitchFamily="34" charset="0"/>
              <a:cs typeface="Arial" pitchFamily="34" charset="0"/>
            </a:endParaRPr>
          </a:p>
        </p:txBody>
      </p:sp>
      <p:sp>
        <p:nvSpPr>
          <p:cNvPr id="12" name="Rectangle 11"/>
          <p:cNvSpPr/>
          <p:nvPr/>
        </p:nvSpPr>
        <p:spPr>
          <a:xfrm>
            <a:off x="355466" y="4238328"/>
            <a:ext cx="4469294" cy="1015663"/>
          </a:xfrm>
          <a:prstGeom prst="rect">
            <a:avLst/>
          </a:prstGeom>
        </p:spPr>
        <p:txBody>
          <a:bodyPr wrap="square">
            <a:spAutoFit/>
          </a:bodyPr>
          <a:lstStyle/>
          <a:p>
            <a:r>
              <a:rPr lang="en-US" sz="2000" b="1" u="sng" dirty="0" smtClean="0">
                <a:solidFill>
                  <a:srgbClr val="0000B4"/>
                </a:solidFill>
                <a:latin typeface="Arial"/>
                <a:cs typeface="Arial"/>
              </a:rPr>
              <a:t>Hall A:</a:t>
            </a:r>
            <a:r>
              <a:rPr lang="en-US" sz="2000" b="1" dirty="0" smtClean="0">
                <a:solidFill>
                  <a:srgbClr val="0000B4"/>
                </a:solidFill>
                <a:latin typeface="Arial"/>
                <a:cs typeface="Arial"/>
              </a:rPr>
              <a:t> </a:t>
            </a:r>
          </a:p>
          <a:p>
            <a:r>
              <a:rPr lang="en-US" sz="2000" b="1" dirty="0" smtClean="0">
                <a:solidFill>
                  <a:srgbClr val="0000B4"/>
                </a:solidFill>
                <a:latin typeface="Arial"/>
                <a:cs typeface="Arial"/>
              </a:rPr>
              <a:t>strong </a:t>
            </a:r>
            <a:r>
              <a:rPr lang="en-US" sz="2000" b="1" dirty="0">
                <a:solidFill>
                  <a:srgbClr val="0000B4"/>
                </a:solidFill>
                <a:latin typeface="Arial"/>
                <a:cs typeface="Arial"/>
              </a:rPr>
              <a:t>indication of handbag </a:t>
            </a:r>
            <a:r>
              <a:rPr lang="en-US" sz="2000" b="1" dirty="0" smtClean="0">
                <a:solidFill>
                  <a:srgbClr val="0000B4"/>
                </a:solidFill>
                <a:latin typeface="Arial"/>
                <a:cs typeface="Arial"/>
              </a:rPr>
              <a:t>dominance</a:t>
            </a:r>
            <a:endParaRPr lang="en-US" sz="2000" b="1" dirty="0">
              <a:solidFill>
                <a:srgbClr val="0000B4"/>
              </a:solidFill>
              <a:latin typeface="Arial"/>
              <a:cs typeface="Arial"/>
            </a:endParaRPr>
          </a:p>
        </p:txBody>
      </p:sp>
      <p:sp>
        <p:nvSpPr>
          <p:cNvPr id="20" name="Oval 19"/>
          <p:cNvSpPr/>
          <p:nvPr/>
        </p:nvSpPr>
        <p:spPr bwMode="auto">
          <a:xfrm>
            <a:off x="641050" y="1354670"/>
            <a:ext cx="828000" cy="828000"/>
          </a:xfrm>
          <a:prstGeom prst="ellipse">
            <a:avLst/>
          </a:prstGeom>
          <a:noFill/>
          <a:ln w="3810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1" name="Rectangle 20"/>
          <p:cNvSpPr/>
          <p:nvPr/>
        </p:nvSpPr>
        <p:spPr>
          <a:xfrm>
            <a:off x="4932559" y="4250811"/>
            <a:ext cx="4055816" cy="1323439"/>
          </a:xfrm>
          <a:prstGeom prst="rect">
            <a:avLst/>
          </a:prstGeom>
        </p:spPr>
        <p:txBody>
          <a:bodyPr wrap="square">
            <a:spAutoFit/>
          </a:bodyPr>
          <a:lstStyle/>
          <a:p>
            <a:r>
              <a:rPr lang="en-US" sz="2000" b="1" u="sng" dirty="0" smtClean="0">
                <a:solidFill>
                  <a:srgbClr val="0000B4"/>
                </a:solidFill>
                <a:latin typeface="Arial"/>
                <a:cs typeface="Arial"/>
              </a:rPr>
              <a:t>Hall B:</a:t>
            </a:r>
            <a:r>
              <a:rPr lang="en-US" sz="2000" b="1" dirty="0" smtClean="0">
                <a:solidFill>
                  <a:srgbClr val="0000B4"/>
                </a:solidFill>
                <a:latin typeface="Arial"/>
                <a:cs typeface="Arial"/>
              </a:rPr>
              <a:t> </a:t>
            </a:r>
          </a:p>
          <a:p>
            <a:r>
              <a:rPr lang="en-US" sz="2000" b="1" dirty="0" smtClean="0">
                <a:solidFill>
                  <a:srgbClr val="0000B4"/>
                </a:solidFill>
                <a:latin typeface="Arial"/>
                <a:cs typeface="Arial"/>
              </a:rPr>
              <a:t>very </a:t>
            </a:r>
            <a:r>
              <a:rPr lang="en-US" sz="2000" b="1" dirty="0">
                <a:solidFill>
                  <a:srgbClr val="0000B4"/>
                </a:solidFill>
                <a:latin typeface="Arial"/>
                <a:cs typeface="Arial"/>
              </a:rPr>
              <a:t>large </a:t>
            </a:r>
            <a:r>
              <a:rPr lang="en-US" sz="2000" b="1" dirty="0" smtClean="0">
                <a:solidFill>
                  <a:srgbClr val="0000B4"/>
                </a:solidFill>
                <a:latin typeface="Arial"/>
                <a:cs typeface="Arial"/>
              </a:rPr>
              <a:t>data set provides </a:t>
            </a:r>
            <a:r>
              <a:rPr lang="en-US" sz="2000" b="1" dirty="0">
                <a:solidFill>
                  <a:srgbClr val="0000B4"/>
                </a:solidFill>
                <a:latin typeface="Arial"/>
                <a:cs typeface="Arial"/>
              </a:rPr>
              <a:t>constraints on GPD models on a very large kinematic domain </a:t>
            </a:r>
          </a:p>
        </p:txBody>
      </p:sp>
      <p:pic>
        <p:nvPicPr>
          <p:cNvPr id="3" name="Picture 2" descr="Screen Shot 2013-06-03 at 14.31.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000" y="853610"/>
            <a:ext cx="4388068" cy="3384718"/>
          </a:xfrm>
          <a:prstGeom prst="rect">
            <a:avLst/>
          </a:prstGeom>
        </p:spPr>
      </p:pic>
      <p:sp>
        <p:nvSpPr>
          <p:cNvPr id="14" name="TextBox 13"/>
          <p:cNvSpPr txBox="1"/>
          <p:nvPr/>
        </p:nvSpPr>
        <p:spPr>
          <a:xfrm rot="19987881">
            <a:off x="5140478" y="1550944"/>
            <a:ext cx="1980380" cy="523220"/>
          </a:xfrm>
          <a:prstGeom prst="rect">
            <a:avLst/>
          </a:prstGeom>
          <a:noFill/>
        </p:spPr>
        <p:txBody>
          <a:bodyPr wrap="none" rtlCol="0">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P</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reliminary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11" name="TextBox 10"/>
          <p:cNvSpPr txBox="1"/>
          <p:nvPr/>
        </p:nvSpPr>
        <p:spPr>
          <a:xfrm>
            <a:off x="2082067" y="5655034"/>
            <a:ext cx="4414487" cy="584776"/>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PRC 83 025201 (</a:t>
            </a:r>
            <a:r>
              <a:rPr lang="en-US" sz="1400" b="1" dirty="0" smtClean="0">
                <a:solidFill>
                  <a:schemeClr val="tx1"/>
                </a:solidFill>
                <a:latin typeface="Tahoma"/>
                <a:cs typeface="Tahoma"/>
              </a:rPr>
              <a:t>2011</a:t>
            </a:r>
            <a:r>
              <a:rPr lang="en-US" sz="1400" dirty="0" smtClean="0">
                <a:solidFill>
                  <a:schemeClr val="tx1"/>
                </a:solidFill>
                <a:latin typeface="Tahoma"/>
                <a:cs typeface="Tahoma"/>
              </a:rPr>
              <a:t>)</a:t>
            </a:r>
            <a:endParaRPr lang="en-US" sz="1400" dirty="0">
              <a:solidFill>
                <a:schemeClr val="tx1"/>
              </a:solidFill>
              <a:latin typeface="Tahoma"/>
              <a:cs typeface="Tahoma"/>
            </a:endParaRPr>
          </a:p>
          <a:p>
            <a:r>
              <a:rPr lang="en-US" b="1" i="1" dirty="0" err="1">
                <a:solidFill>
                  <a:srgbClr val="CC0099"/>
                </a:solidFill>
                <a:latin typeface="Arial" pitchFamily="34" charset="0"/>
                <a:cs typeface="Arial" pitchFamily="34" charset="0"/>
              </a:rPr>
              <a:t>Burkert</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Camsonne</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Elouadhriri</a:t>
            </a:r>
            <a:r>
              <a:rPr lang="en-US" b="1" i="1" dirty="0">
                <a:solidFill>
                  <a:srgbClr val="CC0099"/>
                </a:solidFill>
                <a:latin typeface="Arial" pitchFamily="34" charset="0"/>
                <a:cs typeface="Arial" pitchFamily="34" charset="0"/>
              </a:rPr>
              <a:t>, </a:t>
            </a:r>
            <a:r>
              <a:rPr lang="en-US" b="1" i="1" dirty="0" err="1" smtClean="0">
                <a:solidFill>
                  <a:srgbClr val="CC0099"/>
                </a:solidFill>
                <a:latin typeface="Arial" pitchFamily="34" charset="0"/>
                <a:cs typeface="Arial" pitchFamily="34" charset="0"/>
              </a:rPr>
              <a:t>Girod</a:t>
            </a:r>
            <a:endParaRPr lang="en-US" b="1" i="1" dirty="0">
              <a:solidFill>
                <a:srgbClr val="CC0099"/>
              </a:solidFill>
              <a:latin typeface="Arial" pitchFamily="34" charset="0"/>
              <a:cs typeface="Arial" pitchFamily="34" charset="0"/>
            </a:endParaRPr>
          </a:p>
        </p:txBody>
      </p:sp>
    </p:spTree>
    <p:extLst>
      <p:ext uri="{BB962C8B-B14F-4D97-AF65-F5344CB8AC3E}">
        <p14:creationId xmlns:p14="http://schemas.microsoft.com/office/powerpoint/2010/main" val="748863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Role of </a:t>
            </a:r>
            <a:r>
              <a:rPr lang="en-US" sz="2800" b="1" dirty="0" err="1" smtClean="0">
                <a:latin typeface="Arial" pitchFamily="34" charset="0"/>
                <a:cs typeface="Arial" pitchFamily="34" charset="0"/>
              </a:rPr>
              <a:t>Transversity</a:t>
            </a:r>
            <a:r>
              <a:rPr lang="en-US" sz="2800" b="1" dirty="0" smtClean="0">
                <a:latin typeface="Arial" pitchFamily="34" charset="0"/>
                <a:cs typeface="Arial" pitchFamily="34" charset="0"/>
              </a:rPr>
              <a:t> GPDs</a:t>
            </a:r>
            <a:endParaRPr lang="en-US" sz="2800" b="1" dirty="0">
              <a:latin typeface="Arial" pitchFamily="34" charset="0"/>
              <a:cs typeface="Arial" pitchFamily="34" charset="0"/>
            </a:endParaRPr>
          </a:p>
        </p:txBody>
      </p:sp>
      <p:sp>
        <p:nvSpPr>
          <p:cNvPr id="18" name="TextBox 17"/>
          <p:cNvSpPr txBox="1"/>
          <p:nvPr/>
        </p:nvSpPr>
        <p:spPr>
          <a:xfrm>
            <a:off x="910416" y="5566862"/>
            <a:ext cx="2569289" cy="584776"/>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109 112001 (</a:t>
            </a:r>
            <a:r>
              <a:rPr lang="en-US" sz="1400" b="1" dirty="0" smtClean="0">
                <a:solidFill>
                  <a:schemeClr val="tx1"/>
                </a:solidFill>
                <a:latin typeface="Tahoma"/>
                <a:cs typeface="Tahoma"/>
              </a:rPr>
              <a:t>2012</a:t>
            </a:r>
            <a:r>
              <a:rPr lang="en-US" sz="1400" dirty="0" smtClean="0">
                <a:solidFill>
                  <a:schemeClr val="tx1"/>
                </a:solidFill>
                <a:latin typeface="Tahoma"/>
                <a:cs typeface="Tahoma"/>
              </a:rPr>
              <a:t>) </a:t>
            </a:r>
            <a:endParaRPr lang="en-US" sz="1400" dirty="0">
              <a:solidFill>
                <a:schemeClr val="tx1"/>
              </a:solidFill>
              <a:latin typeface="Tahoma"/>
              <a:cs typeface="Tahoma"/>
            </a:endParaRPr>
          </a:p>
          <a:p>
            <a:r>
              <a:rPr lang="en-US" b="1" i="1" dirty="0" err="1">
                <a:solidFill>
                  <a:srgbClr val="CC0099"/>
                </a:solidFill>
                <a:latin typeface="Arial" pitchFamily="34" charset="0"/>
                <a:cs typeface="Arial" pitchFamily="34" charset="0"/>
              </a:rPr>
              <a:t>Avakian</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Kubarovsky</a:t>
            </a:r>
            <a:r>
              <a:rPr lang="en-US" b="1" i="1" dirty="0">
                <a:solidFill>
                  <a:srgbClr val="CC0099"/>
                </a:solidFill>
                <a:latin typeface="Arial" pitchFamily="34" charset="0"/>
                <a:cs typeface="Arial" pitchFamily="34" charset="0"/>
              </a:rPr>
              <a:t> </a:t>
            </a:r>
          </a:p>
        </p:txBody>
      </p:sp>
      <p:sp>
        <p:nvSpPr>
          <p:cNvPr id="19" name="Rectangle 18"/>
          <p:cNvSpPr/>
          <p:nvPr/>
        </p:nvSpPr>
        <p:spPr>
          <a:xfrm>
            <a:off x="4454960" y="4088426"/>
            <a:ext cx="4572000" cy="2246769"/>
          </a:xfrm>
          <a:prstGeom prst="rect">
            <a:avLst/>
          </a:prstGeom>
        </p:spPr>
        <p:txBody>
          <a:bodyPr>
            <a:spAutoFit/>
          </a:bodyPr>
          <a:lstStyle/>
          <a:p>
            <a:r>
              <a:rPr lang="en-US" sz="2000" b="1" dirty="0">
                <a:solidFill>
                  <a:srgbClr val="0000B4"/>
                </a:solidFill>
                <a:latin typeface="Arial"/>
                <a:cs typeface="Arial"/>
              </a:rPr>
              <a:t>The measurement </a:t>
            </a:r>
            <a:r>
              <a:rPr lang="en-US" sz="2000" b="1" dirty="0" smtClean="0">
                <a:solidFill>
                  <a:srgbClr val="0000B4"/>
                </a:solidFill>
                <a:latin typeface="Arial"/>
                <a:cs typeface="Arial"/>
              </a:rPr>
              <a:t>shows </a:t>
            </a:r>
            <a:r>
              <a:rPr lang="en-US" sz="2000" b="1" dirty="0">
                <a:solidFill>
                  <a:srgbClr val="0000B4"/>
                </a:solidFill>
                <a:latin typeface="Arial"/>
                <a:cs typeface="Arial"/>
              </a:rPr>
              <a:t>that the position of the quark depends on how the spin is pointing: </a:t>
            </a:r>
            <a:endParaRPr lang="en-US" sz="2000" b="1" dirty="0" smtClean="0">
              <a:solidFill>
                <a:srgbClr val="0000B4"/>
              </a:solidFill>
              <a:latin typeface="Arial"/>
              <a:cs typeface="Arial"/>
            </a:endParaRPr>
          </a:p>
          <a:p>
            <a:r>
              <a:rPr lang="en-US" sz="1600" dirty="0" smtClean="0">
                <a:latin typeface="Arial"/>
                <a:cs typeface="Arial"/>
              </a:rPr>
              <a:t>transversely </a:t>
            </a:r>
            <a:r>
              <a:rPr lang="en-US" sz="1600" dirty="0">
                <a:latin typeface="Arial"/>
                <a:cs typeface="Arial"/>
              </a:rPr>
              <a:t>spinning quarks with their spin </a:t>
            </a:r>
            <a:r>
              <a:rPr lang="en-US" sz="1600" dirty="0" smtClean="0">
                <a:latin typeface="Arial"/>
                <a:cs typeface="Arial"/>
              </a:rPr>
              <a:t>up </a:t>
            </a:r>
            <a:r>
              <a:rPr lang="en-US" sz="1600" dirty="0">
                <a:latin typeface="Arial"/>
                <a:cs typeface="Arial"/>
              </a:rPr>
              <a:t>tend to gather in the left half of the proton </a:t>
            </a:r>
            <a:r>
              <a:rPr lang="en-US" sz="1600" dirty="0" smtClean="0">
                <a:latin typeface="Arial"/>
                <a:cs typeface="Arial"/>
              </a:rPr>
              <a:t>- as </a:t>
            </a:r>
            <a:r>
              <a:rPr lang="en-US" sz="1600" dirty="0">
                <a:latin typeface="Arial"/>
                <a:cs typeface="Arial"/>
              </a:rPr>
              <a:t>seen by the incoming </a:t>
            </a:r>
            <a:r>
              <a:rPr lang="en-US" sz="1600" dirty="0" smtClean="0">
                <a:latin typeface="Arial"/>
                <a:cs typeface="Arial"/>
              </a:rPr>
              <a:t>electron -  </a:t>
            </a:r>
            <a:r>
              <a:rPr lang="en-US" sz="1600" dirty="0">
                <a:latin typeface="Arial"/>
                <a:cs typeface="Arial"/>
              </a:rPr>
              <a:t>whereas transversely spinning quarks pointing </a:t>
            </a:r>
            <a:r>
              <a:rPr lang="en-US" sz="1600" dirty="0" smtClean="0">
                <a:latin typeface="Arial"/>
                <a:cs typeface="Arial"/>
              </a:rPr>
              <a:t>down </a:t>
            </a:r>
            <a:r>
              <a:rPr lang="en-US" sz="1600" dirty="0">
                <a:latin typeface="Arial"/>
                <a:cs typeface="Arial"/>
              </a:rPr>
              <a:t>gather in the right </a:t>
            </a:r>
            <a:r>
              <a:rPr lang="en-US" sz="1600" dirty="0" smtClean="0">
                <a:latin typeface="Arial"/>
                <a:cs typeface="Arial"/>
              </a:rPr>
              <a:t>half</a:t>
            </a:r>
            <a:endParaRPr lang="en-US" sz="1600" dirty="0">
              <a:latin typeface="Arial"/>
              <a:cs typeface="Arial"/>
            </a:endParaRPr>
          </a:p>
        </p:txBody>
      </p:sp>
      <p:pic>
        <p:nvPicPr>
          <p:cNvPr id="20" name="Picture 19" descr="proton_quark_version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423" y="915129"/>
            <a:ext cx="3250901" cy="3241451"/>
          </a:xfrm>
          <a:prstGeom prst="rect">
            <a:avLst/>
          </a:prstGeom>
        </p:spPr>
      </p:pic>
      <p:sp>
        <p:nvSpPr>
          <p:cNvPr id="22" name="Rectangle 21"/>
          <p:cNvSpPr/>
          <p:nvPr/>
        </p:nvSpPr>
        <p:spPr>
          <a:xfrm>
            <a:off x="332716" y="1053810"/>
            <a:ext cx="4122244" cy="646331"/>
          </a:xfrm>
          <a:prstGeom prst="rect">
            <a:avLst/>
          </a:prstGeom>
        </p:spPr>
        <p:txBody>
          <a:bodyPr wrap="square">
            <a:spAutoFit/>
          </a:bodyPr>
          <a:lstStyle/>
          <a:p>
            <a:r>
              <a:rPr lang="en-US" dirty="0" smtClean="0">
                <a:latin typeface="Arial"/>
                <a:cs typeface="Arial"/>
              </a:rPr>
              <a:t>Cross section </a:t>
            </a:r>
            <a:r>
              <a:rPr lang="en-US" dirty="0" err="1" smtClean="0">
                <a:latin typeface="Arial"/>
                <a:cs typeface="Arial"/>
              </a:rPr>
              <a:t>vs</a:t>
            </a:r>
            <a:r>
              <a:rPr lang="en-US" dirty="0" smtClean="0">
                <a:latin typeface="Arial"/>
                <a:cs typeface="Arial"/>
              </a:rPr>
              <a:t> t </a:t>
            </a:r>
            <a:r>
              <a:rPr lang="it-IT" dirty="0" smtClean="0">
                <a:latin typeface="Arial" pitchFamily="34" charset="0"/>
                <a:cs typeface="Arial" pitchFamily="34" charset="0"/>
                <a:sym typeface="Wingdings" pitchFamily="2" charset="2"/>
              </a:rPr>
              <a:t> </a:t>
            </a:r>
            <a:r>
              <a:rPr lang="it-IT" dirty="0" err="1">
                <a:latin typeface="Symbol" pitchFamily="18" charset="2"/>
                <a:cs typeface="Arial" pitchFamily="34" charset="0"/>
                <a:sym typeface="Wingdings" pitchFamily="2" charset="2"/>
              </a:rPr>
              <a:t>s</a:t>
            </a:r>
            <a:r>
              <a:rPr lang="it-IT" baseline="-25000" dirty="0" err="1">
                <a:latin typeface="Arial" pitchFamily="34" charset="0"/>
                <a:cs typeface="Arial" pitchFamily="34" charset="0"/>
                <a:sym typeface="Wingdings" pitchFamily="2" charset="2"/>
              </a:rPr>
              <a:t>T</a:t>
            </a:r>
            <a:r>
              <a:rPr lang="it-IT" dirty="0">
                <a:latin typeface="Arial" pitchFamily="34" charset="0"/>
                <a:cs typeface="Arial" pitchFamily="34" charset="0"/>
                <a:sym typeface="Wingdings" pitchFamily="2" charset="2"/>
              </a:rPr>
              <a:t> </a:t>
            </a:r>
            <a:r>
              <a:rPr lang="en-US" dirty="0" err="1" smtClean="0">
                <a:latin typeface="Arial"/>
                <a:cs typeface="Arial"/>
              </a:rPr>
              <a:t>parametrized</a:t>
            </a:r>
            <a:r>
              <a:rPr lang="en-US" dirty="0" smtClean="0">
                <a:latin typeface="Arial"/>
                <a:cs typeface="Arial"/>
              </a:rPr>
              <a:t> employing </a:t>
            </a:r>
            <a:r>
              <a:rPr lang="en-US" dirty="0" err="1" smtClean="0">
                <a:latin typeface="Arial"/>
                <a:cs typeface="Arial"/>
              </a:rPr>
              <a:t>transversity</a:t>
            </a:r>
            <a:r>
              <a:rPr lang="en-US" dirty="0" smtClean="0">
                <a:latin typeface="Arial"/>
                <a:cs typeface="Arial"/>
              </a:rPr>
              <a:t> GPDs</a:t>
            </a:r>
            <a:endParaRPr lang="en-US" dirty="0">
              <a:latin typeface="Arial"/>
              <a:cs typeface="Arial"/>
            </a:endParaRPr>
          </a:p>
        </p:txBody>
      </p:sp>
      <p:sp>
        <p:nvSpPr>
          <p:cNvPr id="24" name="Rectangle 23"/>
          <p:cNvSpPr/>
          <p:nvPr/>
        </p:nvSpPr>
        <p:spPr bwMode="auto">
          <a:xfrm>
            <a:off x="139658" y="1868315"/>
            <a:ext cx="3948532" cy="3501971"/>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23" name="Group 22"/>
          <p:cNvGrpSpPr/>
          <p:nvPr/>
        </p:nvGrpSpPr>
        <p:grpSpPr>
          <a:xfrm>
            <a:off x="139658" y="1868315"/>
            <a:ext cx="3827580" cy="3396000"/>
            <a:chOff x="363326" y="2726872"/>
            <a:chExt cx="3827580" cy="3396000"/>
          </a:xfrm>
        </p:grpSpPr>
        <p:grpSp>
          <p:nvGrpSpPr>
            <p:cNvPr id="21" name="Group 20"/>
            <p:cNvGrpSpPr/>
            <p:nvPr/>
          </p:nvGrpSpPr>
          <p:grpSpPr>
            <a:xfrm>
              <a:off x="363326" y="3051296"/>
              <a:ext cx="3827580" cy="3071576"/>
              <a:chOff x="670180" y="1994520"/>
              <a:chExt cx="3827580" cy="3071576"/>
            </a:xfrm>
          </p:grpSpPr>
          <p:pic>
            <p:nvPicPr>
              <p:cNvPr id="7" name="Picture 6"/>
              <p:cNvPicPr>
                <a:picLocks noChangeAspect="1" noChangeArrowheads="1"/>
              </p:cNvPicPr>
              <p:nvPr/>
            </p:nvPicPr>
            <p:blipFill>
              <a:blip r:embed="rId4" cstate="print"/>
              <a:srcRect/>
              <a:stretch>
                <a:fillRect/>
              </a:stretch>
            </p:blipFill>
            <p:spPr bwMode="auto">
              <a:xfrm>
                <a:off x="1143000" y="4724400"/>
                <a:ext cx="3312368" cy="341696"/>
              </a:xfrm>
              <a:prstGeom prst="rect">
                <a:avLst/>
              </a:prstGeom>
              <a:noFill/>
              <a:ln>
                <a:noFill/>
              </a:ln>
            </p:spPr>
          </p:pic>
          <p:grpSp>
            <p:nvGrpSpPr>
              <p:cNvPr id="16" name="Group 15"/>
              <p:cNvGrpSpPr/>
              <p:nvPr/>
            </p:nvGrpSpPr>
            <p:grpSpPr>
              <a:xfrm>
                <a:off x="670180" y="1994520"/>
                <a:ext cx="3827580" cy="2664296"/>
                <a:chOff x="670180" y="1994520"/>
                <a:chExt cx="3827580" cy="2664296"/>
              </a:xfrm>
            </p:grpSpPr>
            <p:grpSp>
              <p:nvGrpSpPr>
                <p:cNvPr id="3" name="Group 2"/>
                <p:cNvGrpSpPr/>
                <p:nvPr/>
              </p:nvGrpSpPr>
              <p:grpSpPr>
                <a:xfrm>
                  <a:off x="2345664" y="4080210"/>
                  <a:ext cx="2109704" cy="425398"/>
                  <a:chOff x="2066063" y="5652591"/>
                  <a:chExt cx="2109704" cy="425398"/>
                </a:xfrm>
              </p:grpSpPr>
              <p:cxnSp>
                <p:nvCxnSpPr>
                  <p:cNvPr id="9" name="Straight Connector 8"/>
                  <p:cNvCxnSpPr/>
                  <p:nvPr/>
                </p:nvCxnSpPr>
                <p:spPr>
                  <a:xfrm>
                    <a:off x="2066063" y="5796607"/>
                    <a:ext cx="5400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66063" y="5987879"/>
                    <a:ext cx="540000" cy="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Box 11"/>
                  <p:cNvSpPr txBox="1">
                    <a:spLocks noChangeArrowheads="1"/>
                  </p:cNvSpPr>
                  <p:nvPr/>
                </p:nvSpPr>
                <p:spPr bwMode="auto">
                  <a:xfrm>
                    <a:off x="2638755" y="5652591"/>
                    <a:ext cx="1537012" cy="246221"/>
                  </a:xfrm>
                  <a:prstGeom prst="rect">
                    <a:avLst/>
                  </a:prstGeom>
                  <a:noFill/>
                  <a:ln w="9525" algn="ctr">
                    <a:noFill/>
                    <a:miter lim="800000"/>
                    <a:headEnd/>
                    <a:tailEnd/>
                  </a:ln>
                  <a:effectLst/>
                </p:spPr>
                <p:txBody>
                  <a:bodyPr wrap="none">
                    <a:spAutoFit/>
                  </a:bodyPr>
                  <a:lstStyle/>
                  <a:p>
                    <a:r>
                      <a:rPr lang="en-US" sz="1000" dirty="0" smtClean="0">
                        <a:solidFill>
                          <a:schemeClr val="tx1">
                            <a:lumMod val="50000"/>
                            <a:lumOff val="50000"/>
                          </a:schemeClr>
                        </a:solidFill>
                      </a:rPr>
                      <a:t>[</a:t>
                    </a:r>
                    <a:r>
                      <a:rPr lang="en-US" sz="1000" dirty="0" err="1" smtClean="0">
                        <a:solidFill>
                          <a:schemeClr val="tx1">
                            <a:lumMod val="50000"/>
                            <a:lumOff val="50000"/>
                          </a:schemeClr>
                        </a:solidFill>
                      </a:rPr>
                      <a:t>Goloskokov</a:t>
                    </a:r>
                    <a:r>
                      <a:rPr lang="en-US" sz="1000" dirty="0" smtClean="0">
                        <a:solidFill>
                          <a:schemeClr val="tx1">
                            <a:lumMod val="50000"/>
                            <a:lumOff val="50000"/>
                          </a:schemeClr>
                        </a:solidFill>
                      </a:rPr>
                      <a:t> Kroll(2011)]</a:t>
                    </a:r>
                    <a:endParaRPr lang="it-IT" sz="1000" dirty="0">
                      <a:solidFill>
                        <a:schemeClr val="tx1">
                          <a:lumMod val="50000"/>
                          <a:lumOff val="50000"/>
                        </a:schemeClr>
                      </a:solidFill>
                    </a:endParaRPr>
                  </a:p>
                </p:txBody>
              </p:sp>
              <p:sp>
                <p:nvSpPr>
                  <p:cNvPr id="12" name="Text Box 11"/>
                  <p:cNvSpPr txBox="1">
                    <a:spLocks noChangeArrowheads="1"/>
                  </p:cNvSpPr>
                  <p:nvPr/>
                </p:nvSpPr>
                <p:spPr bwMode="auto">
                  <a:xfrm>
                    <a:off x="2638755" y="5831768"/>
                    <a:ext cx="1394432" cy="246221"/>
                  </a:xfrm>
                  <a:prstGeom prst="rect">
                    <a:avLst/>
                  </a:prstGeom>
                  <a:noFill/>
                  <a:ln w="9525" algn="ctr">
                    <a:noFill/>
                    <a:miter lim="800000"/>
                    <a:headEnd/>
                    <a:tailEnd/>
                  </a:ln>
                  <a:effectLst/>
                </p:spPr>
                <p:txBody>
                  <a:bodyPr wrap="none">
                    <a:spAutoFit/>
                  </a:bodyPr>
                  <a:lstStyle/>
                  <a:p>
                    <a:r>
                      <a:rPr lang="en-US" sz="1000" dirty="0">
                        <a:solidFill>
                          <a:schemeClr val="tx1">
                            <a:lumMod val="50000"/>
                            <a:lumOff val="50000"/>
                          </a:schemeClr>
                        </a:solidFill>
                      </a:rPr>
                      <a:t>[Goldstein et al.(2011)]</a:t>
                    </a:r>
                    <a:endParaRPr lang="it-IT" sz="1000" dirty="0">
                      <a:solidFill>
                        <a:schemeClr val="tx1">
                          <a:lumMod val="50000"/>
                          <a:lumOff val="50000"/>
                        </a:schemeClr>
                      </a:solidFill>
                    </a:endParaRPr>
                  </a:p>
                </p:txBody>
              </p:sp>
            </p:grpSp>
            <p:pic>
              <p:nvPicPr>
                <p:cNvPr id="6" name="Picture 4"/>
                <p:cNvPicPr>
                  <a:picLocks noChangeAspect="1" noChangeArrowheads="1"/>
                </p:cNvPicPr>
                <p:nvPr/>
              </p:nvPicPr>
              <p:blipFill>
                <a:blip r:embed="rId5" cstate="print"/>
                <a:srcRect/>
                <a:stretch>
                  <a:fillRect/>
                </a:stretch>
              </p:blipFill>
              <p:spPr bwMode="auto">
                <a:xfrm>
                  <a:off x="670180" y="1994520"/>
                  <a:ext cx="3827580" cy="2664296"/>
                </a:xfrm>
                <a:prstGeom prst="rect">
                  <a:avLst/>
                </a:prstGeom>
                <a:noFill/>
                <a:ln>
                  <a:noFill/>
                </a:ln>
              </p:spPr>
            </p:pic>
          </p:grpSp>
        </p:grpSp>
        <p:graphicFrame>
          <p:nvGraphicFramePr>
            <p:cNvPr id="13" name="Object 2"/>
            <p:cNvGraphicFramePr>
              <a:graphicFrameLocks noChangeAspect="1"/>
            </p:cNvGraphicFramePr>
            <p:nvPr>
              <p:extLst>
                <p:ext uri="{D42A27DB-BD31-4B8C-83A1-F6EECF244321}">
                  <p14:modId xmlns:p14="http://schemas.microsoft.com/office/powerpoint/2010/main" val="821536170"/>
                </p:ext>
              </p:extLst>
            </p:nvPr>
          </p:nvGraphicFramePr>
          <p:xfrm>
            <a:off x="1703161" y="2726872"/>
            <a:ext cx="1473200" cy="434975"/>
          </p:xfrm>
          <a:graphic>
            <a:graphicData uri="http://schemas.openxmlformats.org/presentationml/2006/ole">
              <mc:AlternateContent xmlns:mc="http://schemas.openxmlformats.org/markup-compatibility/2006">
                <mc:Choice xmlns:v="urn:schemas-microsoft-com:vml" Requires="v">
                  <p:oleObj spid="_x0000_s78996" name="Equation" r:id="rId6" imgW="774700" imgH="228600" progId="Equation.3">
                    <p:embed/>
                  </p:oleObj>
                </mc:Choice>
                <mc:Fallback>
                  <p:oleObj name="Equation" r:id="rId6" imgW="774700" imgH="228600" progId="Equation.3">
                    <p:embed/>
                    <p:pic>
                      <p:nvPicPr>
                        <p:cNvPr id="0" name=""/>
                        <p:cNvPicPr>
                          <a:picLocks noChangeAspect="1" noChangeArrowheads="1"/>
                        </p:cNvPicPr>
                        <p:nvPr/>
                      </p:nvPicPr>
                      <p:blipFill>
                        <a:blip r:embed="rId7"/>
                        <a:srcRect/>
                        <a:stretch>
                          <a:fillRect/>
                        </a:stretch>
                      </p:blipFill>
                      <p:spPr bwMode="auto">
                        <a:xfrm>
                          <a:off x="1703161" y="2726872"/>
                          <a:ext cx="14732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7131918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GPD in DVCS exp. @ 12 </a:t>
            </a:r>
            <a:r>
              <a:rPr lang="en-US" sz="2800" b="1" dirty="0" err="1" smtClean="0">
                <a:latin typeface="Arial" pitchFamily="34" charset="0"/>
                <a:cs typeface="Arial" pitchFamily="34" charset="0"/>
              </a:rPr>
              <a:t>GeV</a:t>
            </a:r>
            <a:r>
              <a:rPr lang="en-US" sz="2800" b="1" dirty="0" smtClean="0">
                <a:latin typeface="Arial" pitchFamily="34" charset="0"/>
                <a:cs typeface="Arial" pitchFamily="34" charset="0"/>
              </a:rPr>
              <a:t> (Hall A &amp; B)</a:t>
            </a:r>
            <a:endParaRPr lang="en-US" sz="2800" b="1" dirty="0">
              <a:latin typeface="Arial" pitchFamily="34" charset="0"/>
              <a:cs typeface="Arial" pitchFamily="34" charset="0"/>
            </a:endParaRPr>
          </a:p>
        </p:txBody>
      </p:sp>
      <p:pic>
        <p:nvPicPr>
          <p:cNvPr id="3" name="Picture 2"/>
          <p:cNvPicPr>
            <a:picLocks noChangeAspect="1"/>
          </p:cNvPicPr>
          <p:nvPr/>
        </p:nvPicPr>
        <p:blipFill rotWithShape="1">
          <a:blip r:embed="rId2"/>
          <a:srcRect l="1957" r="3787"/>
          <a:stretch/>
        </p:blipFill>
        <p:spPr>
          <a:xfrm>
            <a:off x="0" y="1421177"/>
            <a:ext cx="3866154" cy="4217623"/>
          </a:xfrm>
          <a:prstGeom prst="rect">
            <a:avLst/>
          </a:prstGeom>
          <a:ln>
            <a:noFill/>
          </a:ln>
          <a:effectLst>
            <a:outerShdw blurRad="292100" dist="139700" dir="2700000" algn="tl" rotWithShape="0">
              <a:srgbClr val="333333">
                <a:alpha val="65000"/>
              </a:srgbClr>
            </a:outerShdw>
          </a:effectLst>
        </p:spPr>
      </p:pic>
      <p:grpSp>
        <p:nvGrpSpPr>
          <p:cNvPr id="4" name="Group 24"/>
          <p:cNvGrpSpPr>
            <a:grpSpLocks/>
          </p:cNvGrpSpPr>
          <p:nvPr/>
        </p:nvGrpSpPr>
        <p:grpSpPr bwMode="auto">
          <a:xfrm>
            <a:off x="3975016" y="3766701"/>
            <a:ext cx="2906509" cy="2570440"/>
            <a:chOff x="985312" y="2280691"/>
            <a:chExt cx="3440353" cy="3020267"/>
          </a:xfrm>
        </p:grpSpPr>
        <p:sp>
          <p:nvSpPr>
            <p:cNvPr id="5" name="TextBox 9"/>
            <p:cNvSpPr txBox="1">
              <a:spLocks noChangeArrowheads="1"/>
            </p:cNvSpPr>
            <p:nvPr/>
          </p:nvSpPr>
          <p:spPr bwMode="auto">
            <a:xfrm>
              <a:off x="1834864" y="2280691"/>
              <a:ext cx="25908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1" dirty="0">
                  <a:solidFill>
                    <a:srgbClr val="7F7F7F"/>
                  </a:solidFill>
                  <a:latin typeface="Arial"/>
                  <a:cs typeface="Arial"/>
                </a:rPr>
                <a:t>Sensitivity to GPDs</a:t>
              </a:r>
            </a:p>
          </p:txBody>
        </p:sp>
        <p:sp>
          <p:nvSpPr>
            <p:cNvPr id="6" name="TextBox 31"/>
            <p:cNvSpPr txBox="1">
              <a:spLocks noChangeArrowheads="1"/>
            </p:cNvSpPr>
            <p:nvPr/>
          </p:nvSpPr>
          <p:spPr bwMode="auto">
            <a:xfrm>
              <a:off x="985312" y="2301688"/>
              <a:ext cx="955556" cy="3978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b="1" dirty="0" smtClean="0">
                  <a:solidFill>
                    <a:schemeClr val="tx1">
                      <a:lumMod val="50000"/>
                      <a:lumOff val="50000"/>
                    </a:schemeClr>
                  </a:solidFill>
                  <a:latin typeface="Arial"/>
                  <a:cs typeface="Arial"/>
                </a:rPr>
                <a:t>N-Pol.</a:t>
              </a:r>
              <a:endParaRPr lang="en-US" sz="1600" b="1" dirty="0">
                <a:solidFill>
                  <a:schemeClr val="tx1">
                    <a:lumMod val="50000"/>
                    <a:lumOff val="50000"/>
                  </a:schemeClr>
                </a:solidFill>
                <a:latin typeface="Arial"/>
                <a:cs typeface="Arial"/>
              </a:endParaRPr>
            </a:p>
          </p:txBody>
        </p:sp>
        <p:grpSp>
          <p:nvGrpSpPr>
            <p:cNvPr id="7" name="Group 11"/>
            <p:cNvGrpSpPr>
              <a:grpSpLocks/>
            </p:cNvGrpSpPr>
            <p:nvPr/>
          </p:nvGrpSpPr>
          <p:grpSpPr bwMode="auto">
            <a:xfrm>
              <a:off x="1772818" y="2730950"/>
              <a:ext cx="2566063" cy="2570008"/>
              <a:chOff x="2691214" y="2582497"/>
              <a:chExt cx="1441606" cy="1984733"/>
            </a:xfrm>
          </p:grpSpPr>
          <p:sp>
            <p:nvSpPr>
              <p:cNvPr id="11" name="Rectangle 10"/>
              <p:cNvSpPr/>
              <p:nvPr/>
            </p:nvSpPr>
            <p:spPr>
              <a:xfrm>
                <a:off x="2691214" y="2666987"/>
                <a:ext cx="1424051" cy="186691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2" name="Group 18"/>
              <p:cNvGrpSpPr>
                <a:grpSpLocks/>
              </p:cNvGrpSpPr>
              <p:nvPr/>
            </p:nvGrpSpPr>
            <p:grpSpPr bwMode="auto">
              <a:xfrm>
                <a:off x="2775122" y="2582497"/>
                <a:ext cx="1188128" cy="706793"/>
                <a:chOff x="6372608" y="3683722"/>
                <a:chExt cx="1188128" cy="706793"/>
              </a:xfrm>
            </p:grpSpPr>
            <p:sp>
              <p:nvSpPr>
                <p:cNvPr id="17" name="Text Box 26"/>
                <p:cNvSpPr txBox="1">
                  <a:spLocks noChangeArrowheads="1"/>
                </p:cNvSpPr>
                <p:nvPr/>
              </p:nvSpPr>
              <p:spPr bwMode="auto">
                <a:xfrm>
                  <a:off x="6372608" y="3804025"/>
                  <a:ext cx="1188128" cy="58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b="1" i="1" dirty="0">
                      <a:solidFill>
                        <a:srgbClr val="FF0000"/>
                      </a:solidFill>
                      <a:latin typeface="Arial" charset="0"/>
                      <a:ea typeface="Times New Roman" charset="0"/>
                    </a:rPr>
                    <a:t>H</a:t>
                  </a:r>
                  <a:r>
                    <a:rPr lang="en-US" sz="3600" b="1" i="1" dirty="0">
                      <a:latin typeface="Arial" charset="0"/>
                      <a:ea typeface="Times New Roman" charset="0"/>
                    </a:rPr>
                    <a:t>,</a:t>
                  </a:r>
                  <a:r>
                    <a:rPr lang="en-US" sz="3600" b="1" i="1" dirty="0">
                      <a:solidFill>
                        <a:srgbClr val="FF0000"/>
                      </a:solidFill>
                      <a:latin typeface="Arial" charset="0"/>
                      <a:ea typeface="Times New Roman" charset="0"/>
                    </a:rPr>
                    <a:t> </a:t>
                  </a:r>
                  <a:r>
                    <a:rPr lang="en-US" sz="3600" b="1" i="1" dirty="0">
                      <a:solidFill>
                        <a:srgbClr val="01CF04"/>
                      </a:solidFill>
                      <a:latin typeface="Arial" charset="0"/>
                      <a:ea typeface="Times New Roman" charset="0"/>
                    </a:rPr>
                    <a:t>H</a:t>
                  </a:r>
                  <a:r>
                    <a:rPr lang="en-US" sz="3600" b="1" i="1" dirty="0">
                      <a:solidFill>
                        <a:srgbClr val="000000"/>
                      </a:solidFill>
                      <a:latin typeface="Arial" charset="0"/>
                      <a:ea typeface="Times New Roman" charset="0"/>
                    </a:rPr>
                    <a:t>,</a:t>
                  </a:r>
                  <a:r>
                    <a:rPr lang="en-US" sz="3600" b="1" i="1" dirty="0">
                      <a:solidFill>
                        <a:srgbClr val="0000FF"/>
                      </a:solidFill>
                      <a:latin typeface="Arial" charset="0"/>
                      <a:ea typeface="Times New Roman" charset="0"/>
                    </a:rPr>
                    <a:t> E</a:t>
                  </a:r>
                </a:p>
              </p:txBody>
            </p:sp>
            <p:sp>
              <p:nvSpPr>
                <p:cNvPr id="18" name="Rectangle 41"/>
                <p:cNvSpPr>
                  <a:spLocks noChangeArrowheads="1"/>
                </p:cNvSpPr>
                <p:nvPr/>
              </p:nvSpPr>
              <p:spPr bwMode="auto">
                <a:xfrm>
                  <a:off x="6902003" y="3683722"/>
                  <a:ext cx="1920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800" b="1" dirty="0">
                      <a:solidFill>
                        <a:srgbClr val="01CF04"/>
                      </a:solidFill>
                      <a:latin typeface="Times New Roman" charset="0"/>
                    </a:rPr>
                    <a:t>~</a:t>
                  </a:r>
                  <a:endParaRPr lang="en-US" sz="2800" b="1" dirty="0">
                    <a:solidFill>
                      <a:srgbClr val="01CF04"/>
                    </a:solidFill>
                    <a:latin typeface="Tahoma" charset="0"/>
                  </a:endParaRPr>
                </a:p>
              </p:txBody>
            </p:sp>
          </p:grpSp>
          <p:sp>
            <p:nvSpPr>
              <p:cNvPr id="13" name="Text Box 26"/>
              <p:cNvSpPr txBox="1">
                <a:spLocks noChangeArrowheads="1"/>
              </p:cNvSpPr>
              <p:nvPr/>
            </p:nvSpPr>
            <p:spPr bwMode="auto">
              <a:xfrm>
                <a:off x="2747127" y="3358435"/>
                <a:ext cx="1188129" cy="58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b="1" i="1" dirty="0">
                    <a:solidFill>
                      <a:srgbClr val="01CF04"/>
                    </a:solidFill>
                    <a:latin typeface="Arial" charset="0"/>
                    <a:ea typeface="Times New Roman" charset="0"/>
                  </a:rPr>
                  <a:t>H</a:t>
                </a:r>
                <a:r>
                  <a:rPr lang="en-US" sz="3600" b="1" i="1" dirty="0">
                    <a:solidFill>
                      <a:srgbClr val="000000"/>
                    </a:solidFill>
                    <a:latin typeface="Arial" charset="0"/>
                    <a:ea typeface="Times New Roman" charset="0"/>
                  </a:rPr>
                  <a:t>, </a:t>
                </a:r>
                <a:r>
                  <a:rPr lang="en-US" sz="3600" b="1" i="1" dirty="0">
                    <a:solidFill>
                      <a:srgbClr val="FF0000"/>
                    </a:solidFill>
                    <a:latin typeface="Arial" charset="0"/>
                    <a:ea typeface="Times New Roman" charset="0"/>
                  </a:rPr>
                  <a:t>H</a:t>
                </a:r>
                <a:r>
                  <a:rPr lang="en-US" sz="3600" b="1" i="1" dirty="0">
                    <a:solidFill>
                      <a:srgbClr val="000000"/>
                    </a:solidFill>
                    <a:latin typeface="Arial" charset="0"/>
                    <a:ea typeface="Times New Roman" charset="0"/>
                  </a:rPr>
                  <a:t>, </a:t>
                </a:r>
                <a:r>
                  <a:rPr lang="en-US" sz="3600" b="1" i="1" dirty="0">
                    <a:solidFill>
                      <a:srgbClr val="0000FF"/>
                    </a:solidFill>
                    <a:latin typeface="Arial" charset="0"/>
                    <a:ea typeface="Times New Roman" charset="0"/>
                  </a:rPr>
                  <a:t>E</a:t>
                </a:r>
              </a:p>
            </p:txBody>
          </p:sp>
          <p:sp>
            <p:nvSpPr>
              <p:cNvPr id="14" name="Rectangle 41"/>
              <p:cNvSpPr>
                <a:spLocks noChangeArrowheads="1"/>
              </p:cNvSpPr>
              <p:nvPr/>
            </p:nvSpPr>
            <p:spPr bwMode="auto">
              <a:xfrm>
                <a:off x="2899142" y="3220146"/>
                <a:ext cx="1920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800" b="1" dirty="0">
                    <a:solidFill>
                      <a:srgbClr val="01CF04"/>
                    </a:solidFill>
                    <a:latin typeface="Times New Roman" charset="0"/>
                  </a:rPr>
                  <a:t>~</a:t>
                </a:r>
                <a:endParaRPr lang="en-US" sz="2800" b="1" dirty="0">
                  <a:solidFill>
                    <a:srgbClr val="01CF04"/>
                  </a:solidFill>
                  <a:latin typeface="Tahoma" charset="0"/>
                </a:endParaRPr>
              </a:p>
            </p:txBody>
          </p:sp>
          <p:sp>
            <p:nvSpPr>
              <p:cNvPr id="15" name="Text Box 26"/>
              <p:cNvSpPr txBox="1">
                <a:spLocks noChangeArrowheads="1"/>
              </p:cNvSpPr>
              <p:nvPr/>
            </p:nvSpPr>
            <p:spPr bwMode="auto">
              <a:xfrm>
                <a:off x="2949814" y="3980740"/>
                <a:ext cx="795835" cy="58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b="1" i="1" dirty="0">
                    <a:solidFill>
                      <a:srgbClr val="0000FF"/>
                    </a:solidFill>
                    <a:latin typeface="Arial" charset="0"/>
                    <a:ea typeface="Times New Roman" charset="0"/>
                  </a:rPr>
                  <a:t>E</a:t>
                </a:r>
                <a:r>
                  <a:rPr lang="en-US" sz="3600" b="1" i="1" dirty="0">
                    <a:latin typeface="Arial" charset="0"/>
                    <a:ea typeface="Times New Roman" charset="0"/>
                  </a:rPr>
                  <a:t>,</a:t>
                </a:r>
                <a:r>
                  <a:rPr lang="en-US" sz="3600" b="1" i="1" dirty="0">
                    <a:solidFill>
                      <a:srgbClr val="008000"/>
                    </a:solidFill>
                    <a:latin typeface="Arial" charset="0"/>
                    <a:ea typeface="Times New Roman" charset="0"/>
                  </a:rPr>
                  <a:t> </a:t>
                </a:r>
                <a:r>
                  <a:rPr lang="en-US" sz="3600" b="1" i="1" dirty="0">
                    <a:solidFill>
                      <a:srgbClr val="FF0000"/>
                    </a:solidFill>
                    <a:latin typeface="Arial" charset="0"/>
                    <a:ea typeface="Times New Roman" charset="0"/>
                  </a:rPr>
                  <a:t>H</a:t>
                </a:r>
                <a:endParaRPr lang="en-US" sz="3600" b="1" i="1" dirty="0">
                  <a:solidFill>
                    <a:srgbClr val="008000"/>
                  </a:solidFill>
                  <a:latin typeface="Arial" charset="0"/>
                  <a:ea typeface="Times New Roman" charset="0"/>
                </a:endParaRPr>
              </a:p>
            </p:txBody>
          </p:sp>
          <p:cxnSp>
            <p:nvCxnSpPr>
              <p:cNvPr id="16" name="Straight Connector 17"/>
              <p:cNvCxnSpPr>
                <a:cxnSpLocks noChangeShapeType="1"/>
              </p:cNvCxnSpPr>
              <p:nvPr/>
            </p:nvCxnSpPr>
            <p:spPr bwMode="auto">
              <a:xfrm>
                <a:off x="2696454" y="3349975"/>
                <a:ext cx="1436366" cy="84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8" name="Rectangle 7"/>
            <p:cNvSpPr/>
            <p:nvPr/>
          </p:nvSpPr>
          <p:spPr bwMode="auto">
            <a:xfrm>
              <a:off x="1230061" y="2840355"/>
              <a:ext cx="486772" cy="80581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endParaRPr lang="en-US" sz="1200" b="1" dirty="0">
                <a:solidFill>
                  <a:schemeClr val="tx1"/>
                </a:solidFill>
                <a:latin typeface="Times New Roman" pitchFamily="18" charset="0"/>
              </a:endParaRPr>
            </a:p>
            <a:p>
              <a:pPr algn="ctr">
                <a:defRPr/>
              </a:pPr>
              <a:r>
                <a:rPr lang="en-US" sz="1600" b="1" dirty="0" smtClean="0">
                  <a:solidFill>
                    <a:schemeClr val="tx1"/>
                  </a:solidFill>
                  <a:latin typeface="Calibri"/>
                  <a:cs typeface="Calibri"/>
                </a:rPr>
                <a:t>U</a:t>
              </a:r>
              <a:endParaRPr lang="en-US" sz="1600" b="1" dirty="0">
                <a:solidFill>
                  <a:schemeClr val="tx1"/>
                </a:solidFill>
                <a:latin typeface="Calibri"/>
                <a:cs typeface="Calibri"/>
              </a:endParaRPr>
            </a:p>
          </p:txBody>
        </p:sp>
        <p:sp>
          <p:nvSpPr>
            <p:cNvPr id="9" name="Rectangle 8"/>
            <p:cNvSpPr/>
            <p:nvPr/>
          </p:nvSpPr>
          <p:spPr bwMode="auto">
            <a:xfrm>
              <a:off x="1230060" y="3735705"/>
              <a:ext cx="461890" cy="68580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lgn="ctr">
                <a:defRPr/>
              </a:pPr>
              <a:r>
                <a:rPr lang="en-US" sz="2000" b="1" dirty="0" smtClean="0">
                  <a:solidFill>
                    <a:schemeClr val="tx1"/>
                  </a:solidFill>
                  <a:latin typeface="Arial"/>
                  <a:cs typeface="Arial"/>
                </a:rPr>
                <a:t>L</a:t>
              </a:r>
              <a:endParaRPr lang="en-US" sz="2000" b="1" dirty="0">
                <a:solidFill>
                  <a:schemeClr val="tx1"/>
                </a:solidFill>
                <a:latin typeface="Arial"/>
                <a:cs typeface="Arial"/>
              </a:endParaRPr>
            </a:p>
          </p:txBody>
        </p:sp>
        <p:sp>
          <p:nvSpPr>
            <p:cNvPr id="10" name="Rectangle 9"/>
            <p:cNvSpPr/>
            <p:nvPr/>
          </p:nvSpPr>
          <p:spPr bwMode="auto">
            <a:xfrm>
              <a:off x="1230060" y="4559300"/>
              <a:ext cx="461891" cy="69647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en-US" sz="2000" b="1" dirty="0" smtClean="0">
                  <a:solidFill>
                    <a:schemeClr val="tx1"/>
                  </a:solidFill>
                  <a:latin typeface="Arial"/>
                  <a:cs typeface="Arial"/>
                </a:rPr>
                <a:t>T</a:t>
              </a:r>
              <a:endParaRPr lang="en-US" sz="2000" b="1" dirty="0">
                <a:solidFill>
                  <a:schemeClr val="tx1"/>
                </a:solidFill>
                <a:latin typeface="Arial"/>
                <a:cs typeface="Arial"/>
              </a:endParaRPr>
            </a:p>
          </p:txBody>
        </p:sp>
      </p:grpSp>
      <p:grpSp>
        <p:nvGrpSpPr>
          <p:cNvPr id="19" name="Group 25"/>
          <p:cNvGrpSpPr>
            <a:grpSpLocks/>
          </p:cNvGrpSpPr>
          <p:nvPr/>
        </p:nvGrpSpPr>
        <p:grpSpPr bwMode="auto">
          <a:xfrm>
            <a:off x="6858000" y="4166810"/>
            <a:ext cx="2209800" cy="2131872"/>
            <a:chOff x="4495800" y="2436672"/>
            <a:chExt cx="2209800" cy="2131872"/>
          </a:xfrm>
        </p:grpSpPr>
        <p:sp>
          <p:nvSpPr>
            <p:cNvPr id="20" name="Rectangle 19"/>
            <p:cNvSpPr/>
            <p:nvPr/>
          </p:nvSpPr>
          <p:spPr bwMode="auto">
            <a:xfrm>
              <a:off x="4495800" y="2512872"/>
              <a:ext cx="2209800" cy="76027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21" name="Rectangle 20"/>
            <p:cNvSpPr/>
            <p:nvPr/>
          </p:nvSpPr>
          <p:spPr bwMode="auto">
            <a:xfrm>
              <a:off x="4495800" y="3351072"/>
              <a:ext cx="2209800" cy="533400"/>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a:lstStyle/>
            <a:p>
              <a:pPr>
                <a:defRPr/>
              </a:pPr>
              <a:r>
                <a:rPr lang="en-US" sz="1600" b="1" dirty="0">
                  <a:solidFill>
                    <a:srgbClr val="008000"/>
                  </a:solidFill>
                  <a:latin typeface="Calibri"/>
                  <a:cs typeface="Calibri"/>
                </a:rPr>
                <a:t>E12-06-119: proton  NH3 (B)</a:t>
              </a:r>
            </a:p>
          </p:txBody>
        </p:sp>
        <p:sp>
          <p:nvSpPr>
            <p:cNvPr id="22" name="Rectangle 21"/>
            <p:cNvSpPr/>
            <p:nvPr/>
          </p:nvSpPr>
          <p:spPr bwMode="auto">
            <a:xfrm>
              <a:off x="4495800" y="4036872"/>
              <a:ext cx="2209800" cy="531672"/>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defRPr/>
              </a:pPr>
              <a:r>
                <a:rPr lang="en-US" sz="1600" b="1" dirty="0">
                  <a:solidFill>
                    <a:srgbClr val="0000FF"/>
                  </a:solidFill>
                  <a:latin typeface="Calibri"/>
                  <a:cs typeface="Calibri"/>
                </a:rPr>
                <a:t>E12-12-010: proton  HD (B)</a:t>
              </a:r>
            </a:p>
          </p:txBody>
        </p:sp>
        <p:sp>
          <p:nvSpPr>
            <p:cNvPr id="23" name="TextBox 10"/>
            <p:cNvSpPr txBox="1">
              <a:spLocks noChangeArrowheads="1"/>
            </p:cNvSpPr>
            <p:nvPr/>
          </p:nvSpPr>
          <p:spPr bwMode="auto">
            <a:xfrm>
              <a:off x="4495800" y="2436672"/>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1" dirty="0">
                  <a:solidFill>
                    <a:srgbClr val="FF0000"/>
                  </a:solidFill>
                  <a:latin typeface="Calibri" charset="0"/>
                  <a:cs typeface="Calibri" charset="0"/>
                </a:rPr>
                <a:t>E12-06-114: proton (A)</a:t>
              </a:r>
            </a:p>
            <a:p>
              <a:r>
                <a:rPr lang="en-US" sz="1600" b="1" dirty="0">
                  <a:solidFill>
                    <a:srgbClr val="FF0000"/>
                  </a:solidFill>
                  <a:latin typeface="Calibri" charset="0"/>
                  <a:cs typeface="Calibri" charset="0"/>
                </a:rPr>
                <a:t>E12-06-119: proton (B)</a:t>
              </a:r>
            </a:p>
            <a:p>
              <a:r>
                <a:rPr lang="en-US" sz="1600" b="1" dirty="0">
                  <a:solidFill>
                    <a:srgbClr val="0000FF"/>
                  </a:solidFill>
                  <a:latin typeface="Calibri" charset="0"/>
                  <a:cs typeface="Calibri" charset="0"/>
                </a:rPr>
                <a:t>E12-11-003: neutron (B)</a:t>
              </a:r>
            </a:p>
          </p:txBody>
        </p:sp>
      </p:grpSp>
      <p:sp>
        <p:nvSpPr>
          <p:cNvPr id="24" name="Rectangle 23"/>
          <p:cNvSpPr/>
          <p:nvPr/>
        </p:nvSpPr>
        <p:spPr>
          <a:xfrm>
            <a:off x="4036115" y="904724"/>
            <a:ext cx="5192552" cy="2616101"/>
          </a:xfrm>
          <a:prstGeom prst="rect">
            <a:avLst/>
          </a:prstGeom>
        </p:spPr>
        <p:txBody>
          <a:bodyPr wrap="square">
            <a:spAutoFit/>
          </a:bodyPr>
          <a:lstStyle/>
          <a:p>
            <a:pPr marL="144000" indent="-144000">
              <a:buClr>
                <a:srgbClr val="4A6CF6"/>
              </a:buClr>
              <a:buFont typeface="Wingdings" charset="2"/>
              <a:buChar char="§"/>
            </a:pPr>
            <a:r>
              <a:rPr lang="en-US" dirty="0">
                <a:solidFill>
                  <a:srgbClr val="000000"/>
                </a:solidFill>
                <a:latin typeface="Arial" pitchFamily="34" charset="0"/>
                <a:cs typeface="Arial" pitchFamily="34" charset="0"/>
              </a:rPr>
              <a:t>The </a:t>
            </a:r>
            <a:r>
              <a:rPr lang="en-US" b="1" dirty="0">
                <a:solidFill>
                  <a:srgbClr val="000000"/>
                </a:solidFill>
                <a:latin typeface="Arial" pitchFamily="34" charset="0"/>
                <a:cs typeface="Arial" pitchFamily="34" charset="0"/>
              </a:rPr>
              <a:t>feasibility of high luminosity exclusive measurements </a:t>
            </a:r>
            <a:r>
              <a:rPr lang="en-US" dirty="0">
                <a:solidFill>
                  <a:srgbClr val="000000"/>
                </a:solidFill>
                <a:latin typeface="Arial" pitchFamily="34" charset="0"/>
                <a:cs typeface="Arial" pitchFamily="34" charset="0"/>
              </a:rPr>
              <a:t>in complementary high precision (Hall-A) and large acceptance (CLAS) spectrometers </a:t>
            </a:r>
            <a:r>
              <a:rPr lang="en-US" b="1" dirty="0">
                <a:solidFill>
                  <a:srgbClr val="000000"/>
                </a:solidFill>
                <a:latin typeface="Arial" pitchFamily="34" charset="0"/>
                <a:cs typeface="Arial" pitchFamily="34" charset="0"/>
              </a:rPr>
              <a:t>has been demonstrated</a:t>
            </a:r>
            <a:r>
              <a:rPr lang="en-US" dirty="0">
                <a:solidFill>
                  <a:srgbClr val="000000"/>
                </a:solidFill>
                <a:latin typeface="Arial" pitchFamily="34" charset="0"/>
                <a:cs typeface="Arial" pitchFamily="34" charset="0"/>
              </a:rPr>
              <a:t>. </a:t>
            </a:r>
            <a:endParaRPr lang="en-US" dirty="0" smtClean="0">
              <a:solidFill>
                <a:srgbClr val="000000"/>
              </a:solidFill>
              <a:latin typeface="Arial" pitchFamily="34" charset="0"/>
              <a:cs typeface="Arial" pitchFamily="34" charset="0"/>
            </a:endParaRPr>
          </a:p>
          <a:p>
            <a:pPr>
              <a:buClr>
                <a:srgbClr val="4A6CF6"/>
              </a:buClr>
            </a:pPr>
            <a:endParaRPr lang="en-US" sz="1000" dirty="0">
              <a:latin typeface="Tahoma"/>
              <a:cs typeface="Tahoma"/>
            </a:endParaRPr>
          </a:p>
          <a:p>
            <a:pPr marL="144000" indent="-144000">
              <a:buClr>
                <a:srgbClr val="4A6CF6"/>
              </a:buClr>
              <a:buFont typeface="Wingdings" charset="2"/>
              <a:buChar char="§"/>
            </a:pPr>
            <a:r>
              <a:rPr lang="en-US" dirty="0">
                <a:solidFill>
                  <a:srgbClr val="000000"/>
                </a:solidFill>
                <a:latin typeface="Arial" pitchFamily="34" charset="0"/>
                <a:cs typeface="Arial" pitchFamily="34" charset="0"/>
              </a:rPr>
              <a:t>Several approaches investigate </a:t>
            </a:r>
            <a:r>
              <a:rPr lang="en-US" b="1" dirty="0" smtClean="0">
                <a:solidFill>
                  <a:srgbClr val="000000"/>
                </a:solidFill>
                <a:latin typeface="Arial" pitchFamily="34" charset="0"/>
                <a:cs typeface="Arial" pitchFamily="34" charset="0"/>
              </a:rPr>
              <a:t>GPD </a:t>
            </a:r>
            <a:r>
              <a:rPr lang="en-US" b="1" dirty="0">
                <a:solidFill>
                  <a:srgbClr val="000000"/>
                </a:solidFill>
                <a:latin typeface="Arial" pitchFamily="34" charset="0"/>
                <a:cs typeface="Arial" pitchFamily="34" charset="0"/>
              </a:rPr>
              <a:t>extraction methods</a:t>
            </a:r>
            <a:r>
              <a:rPr lang="en-US" dirty="0">
                <a:solidFill>
                  <a:srgbClr val="000000"/>
                </a:solidFill>
                <a:latin typeface="Arial" pitchFamily="34" charset="0"/>
                <a:cs typeface="Arial" pitchFamily="34" charset="0"/>
              </a:rPr>
              <a:t> from data </a:t>
            </a:r>
            <a:endParaRPr lang="en-US" dirty="0" smtClean="0">
              <a:solidFill>
                <a:srgbClr val="000000"/>
              </a:solidFill>
              <a:latin typeface="Arial" pitchFamily="34" charset="0"/>
              <a:cs typeface="Arial" pitchFamily="34" charset="0"/>
            </a:endParaRPr>
          </a:p>
          <a:p>
            <a:pPr marL="342900" indent="-342900">
              <a:buClr>
                <a:srgbClr val="4A6CF6"/>
              </a:buClr>
              <a:buFont typeface="Wingdings" charset="2"/>
              <a:buChar char="§"/>
            </a:pPr>
            <a:endParaRPr lang="en-US" sz="1000" dirty="0">
              <a:solidFill>
                <a:srgbClr val="000000"/>
              </a:solidFill>
              <a:latin typeface="Arial" pitchFamily="34" charset="0"/>
              <a:cs typeface="Arial" pitchFamily="34" charset="0"/>
            </a:endParaRPr>
          </a:p>
          <a:p>
            <a:pPr marL="144000" indent="-144000">
              <a:buClr>
                <a:srgbClr val="4A6CF6"/>
              </a:buClr>
              <a:buFont typeface="Wingdings" charset="2"/>
              <a:buChar char="§"/>
            </a:pPr>
            <a:r>
              <a:rPr lang="en-US" b="1" dirty="0">
                <a:solidFill>
                  <a:srgbClr val="000000"/>
                </a:solidFill>
                <a:latin typeface="Arial" pitchFamily="34" charset="0"/>
                <a:cs typeface="Arial" pitchFamily="34" charset="0"/>
              </a:rPr>
              <a:t>Ground prepared for a </a:t>
            </a:r>
            <a:r>
              <a:rPr lang="en-US" b="1" dirty="0" smtClean="0">
                <a:solidFill>
                  <a:srgbClr val="000000"/>
                </a:solidFill>
                <a:latin typeface="Arial" pitchFamily="34" charset="0"/>
                <a:cs typeface="Arial" pitchFamily="34" charset="0"/>
              </a:rPr>
              <a:t>wide </a:t>
            </a:r>
            <a:r>
              <a:rPr lang="en-US" b="1" dirty="0">
                <a:solidFill>
                  <a:srgbClr val="000000"/>
                </a:solidFill>
                <a:latin typeface="Arial" pitchFamily="34" charset="0"/>
                <a:cs typeface="Arial" pitchFamily="34" charset="0"/>
              </a:rPr>
              <a:t>program </a:t>
            </a:r>
            <a:r>
              <a:rPr lang="en-US" b="1" dirty="0" smtClean="0">
                <a:solidFill>
                  <a:srgbClr val="000000"/>
                </a:solidFill>
                <a:latin typeface="Arial" pitchFamily="34" charset="0"/>
                <a:cs typeface="Arial" pitchFamily="34" charset="0"/>
              </a:rPr>
              <a:t>@ </a:t>
            </a:r>
            <a:r>
              <a:rPr lang="en-US" b="1" dirty="0">
                <a:solidFill>
                  <a:srgbClr val="000000"/>
                </a:solidFill>
                <a:latin typeface="Arial" pitchFamily="34" charset="0"/>
                <a:cs typeface="Arial" pitchFamily="34" charset="0"/>
              </a:rPr>
              <a:t>12 </a:t>
            </a:r>
            <a:r>
              <a:rPr lang="en-US" b="1" dirty="0" err="1">
                <a:solidFill>
                  <a:srgbClr val="000000"/>
                </a:solidFill>
                <a:latin typeface="Arial" pitchFamily="34" charset="0"/>
                <a:cs typeface="Arial" pitchFamily="34" charset="0"/>
              </a:rPr>
              <a:t>GeV</a:t>
            </a:r>
            <a:endParaRPr lang="en-US" b="1" dirty="0">
              <a:solidFill>
                <a:srgbClr val="000000"/>
              </a:solidFill>
              <a:latin typeface="Arial" pitchFamily="34" charset="0"/>
              <a:cs typeface="Arial" pitchFamily="34" charset="0"/>
            </a:endParaRPr>
          </a:p>
        </p:txBody>
      </p:sp>
      <p:sp>
        <p:nvSpPr>
          <p:cNvPr id="25" name="TextBox 9"/>
          <p:cNvSpPr txBox="1">
            <a:spLocks noChangeArrowheads="1"/>
          </p:cNvSpPr>
          <p:nvPr/>
        </p:nvSpPr>
        <p:spPr bwMode="auto">
          <a:xfrm>
            <a:off x="7122676" y="3766701"/>
            <a:ext cx="182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1" dirty="0" smtClean="0">
                <a:solidFill>
                  <a:srgbClr val="7F7F7F"/>
                </a:solidFill>
                <a:latin typeface="Arial"/>
                <a:cs typeface="Arial"/>
              </a:rPr>
              <a:t>Exp. @ 12 </a:t>
            </a:r>
            <a:r>
              <a:rPr lang="en-US" sz="1600" b="1" dirty="0" err="1" smtClean="0">
                <a:solidFill>
                  <a:srgbClr val="7F7F7F"/>
                </a:solidFill>
                <a:latin typeface="Arial"/>
                <a:cs typeface="Arial"/>
              </a:rPr>
              <a:t>GeV</a:t>
            </a:r>
            <a:endParaRPr lang="en-US" sz="1600" b="1" dirty="0">
              <a:solidFill>
                <a:srgbClr val="7F7F7F"/>
              </a:solidFill>
              <a:latin typeface="Arial"/>
              <a:cs typeface="Arial"/>
            </a:endParaRPr>
          </a:p>
        </p:txBody>
      </p:sp>
      <p:sp>
        <p:nvSpPr>
          <p:cNvPr id="26" name="Down Arrow 25"/>
          <p:cNvSpPr/>
          <p:nvPr/>
        </p:nvSpPr>
        <p:spPr bwMode="auto">
          <a:xfrm>
            <a:off x="6132689" y="3252470"/>
            <a:ext cx="756845" cy="536710"/>
          </a:xfrm>
          <a:prstGeom prst="down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526910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TMDs</a:t>
            </a:r>
            <a:endParaRPr lang="en-US" sz="2800" b="1" dirty="0">
              <a:latin typeface="Arial" pitchFamily="34" charset="0"/>
              <a:cs typeface="Arial" pitchFamily="34" charset="0"/>
            </a:endParaRPr>
          </a:p>
        </p:txBody>
      </p:sp>
      <p:grpSp>
        <p:nvGrpSpPr>
          <p:cNvPr id="4" name="Group 7"/>
          <p:cNvGrpSpPr>
            <a:grpSpLocks/>
          </p:cNvGrpSpPr>
          <p:nvPr/>
        </p:nvGrpSpPr>
        <p:grpSpPr bwMode="auto">
          <a:xfrm>
            <a:off x="131476" y="1353759"/>
            <a:ext cx="4316235" cy="4103899"/>
            <a:chOff x="3070901" y="714375"/>
            <a:chExt cx="5188470" cy="5543480"/>
          </a:xfrm>
        </p:grpSpPr>
        <p:sp>
          <p:nvSpPr>
            <p:cNvPr id="5" name="Rectangle 2"/>
            <p:cNvSpPr>
              <a:spLocks noChangeArrowheads="1"/>
            </p:cNvSpPr>
            <p:nvPr/>
          </p:nvSpPr>
          <p:spPr bwMode="auto">
            <a:xfrm>
              <a:off x="3443288" y="1200150"/>
              <a:ext cx="4733925" cy="478472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 name="Text Box 3"/>
            <p:cNvSpPr txBox="1">
              <a:spLocks noChangeArrowheads="1"/>
            </p:cNvSpPr>
            <p:nvPr/>
          </p:nvSpPr>
          <p:spPr bwMode="auto">
            <a:xfrm>
              <a:off x="5285534" y="5909846"/>
              <a:ext cx="1308531"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err="1">
                  <a:solidFill>
                    <a:srgbClr val="993366"/>
                  </a:solidFill>
                  <a:latin typeface="Arial" charset="0"/>
                </a:rPr>
                <a:t>transversity</a:t>
              </a:r>
              <a:endParaRPr lang="en-GB" sz="1400" b="1" dirty="0">
                <a:solidFill>
                  <a:srgbClr val="993366"/>
                </a:solidFill>
                <a:latin typeface="Arial" charset="0"/>
              </a:endParaRPr>
            </a:p>
          </p:txBody>
        </p:sp>
        <p:sp>
          <p:nvSpPr>
            <p:cNvPr id="7" name="Text Box 4"/>
            <p:cNvSpPr txBox="1">
              <a:spLocks noChangeArrowheads="1"/>
            </p:cNvSpPr>
            <p:nvPr/>
          </p:nvSpPr>
          <p:spPr bwMode="auto">
            <a:xfrm>
              <a:off x="6972874" y="5909846"/>
              <a:ext cx="1286497"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err="1">
                  <a:solidFill>
                    <a:srgbClr val="993366"/>
                  </a:solidFill>
                  <a:latin typeface="Arial" charset="0"/>
                </a:rPr>
                <a:t>pretzelosity</a:t>
              </a:r>
              <a:endParaRPr lang="en-GB" sz="1400" b="1" dirty="0">
                <a:solidFill>
                  <a:srgbClr val="993366"/>
                </a:solidFill>
                <a:latin typeface="Arial" charset="0"/>
              </a:endParaRPr>
            </a:p>
          </p:txBody>
        </p:sp>
        <p:sp>
          <p:nvSpPr>
            <p:cNvPr id="8" name="Rectangle 5"/>
            <p:cNvSpPr>
              <a:spLocks noChangeArrowheads="1"/>
            </p:cNvSpPr>
            <p:nvPr/>
          </p:nvSpPr>
          <p:spPr bwMode="auto">
            <a:xfrm rot="5400000">
              <a:off x="5327650" y="-1171574"/>
              <a:ext cx="701675" cy="49847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6"/>
            <p:cNvSpPr>
              <a:spLocks noChangeArrowheads="1"/>
            </p:cNvSpPr>
            <p:nvPr/>
          </p:nvSpPr>
          <p:spPr bwMode="auto">
            <a:xfrm>
              <a:off x="3157538" y="952500"/>
              <a:ext cx="723900" cy="50307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Line 7"/>
            <p:cNvSpPr>
              <a:spLocks noChangeShapeType="1"/>
            </p:cNvSpPr>
            <p:nvPr/>
          </p:nvSpPr>
          <p:spPr bwMode="auto">
            <a:xfrm flipV="1">
              <a:off x="3163888" y="1662142"/>
              <a:ext cx="5010149"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3163888" y="3108325"/>
              <a:ext cx="5014912"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a:off x="3167063" y="5983288"/>
              <a:ext cx="5005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p:cNvSpPr>
              <a:spLocks noChangeShapeType="1"/>
            </p:cNvSpPr>
            <p:nvPr/>
          </p:nvSpPr>
          <p:spPr bwMode="auto">
            <a:xfrm>
              <a:off x="3168650" y="963613"/>
              <a:ext cx="0" cy="5021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1"/>
            <p:cNvSpPr>
              <a:spLocks noChangeShapeType="1"/>
            </p:cNvSpPr>
            <p:nvPr/>
          </p:nvSpPr>
          <p:spPr bwMode="auto">
            <a:xfrm>
              <a:off x="3890963" y="949325"/>
              <a:ext cx="0" cy="5029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2"/>
            <p:cNvSpPr>
              <a:spLocks noChangeShapeType="1"/>
            </p:cNvSpPr>
            <p:nvPr/>
          </p:nvSpPr>
          <p:spPr bwMode="auto">
            <a:xfrm>
              <a:off x="5330825" y="974725"/>
              <a:ext cx="6350" cy="5003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3"/>
            <p:cNvSpPr>
              <a:spLocks noChangeShapeType="1"/>
            </p:cNvSpPr>
            <p:nvPr/>
          </p:nvSpPr>
          <p:spPr bwMode="auto">
            <a:xfrm>
              <a:off x="6746875" y="973138"/>
              <a:ext cx="25400" cy="4999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H="1">
              <a:off x="8170863" y="946150"/>
              <a:ext cx="11112" cy="5041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3157538" y="957263"/>
              <a:ext cx="5022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 name="Group 16"/>
            <p:cNvGrpSpPr>
              <a:grpSpLocks/>
            </p:cNvGrpSpPr>
            <p:nvPr/>
          </p:nvGrpSpPr>
          <p:grpSpPr bwMode="auto">
            <a:xfrm>
              <a:off x="3449638" y="2139950"/>
              <a:ext cx="441325" cy="3384550"/>
              <a:chOff x="2077" y="1492"/>
              <a:chExt cx="278" cy="2132"/>
            </a:xfrm>
          </p:grpSpPr>
          <p:sp>
            <p:nvSpPr>
              <p:cNvPr id="56" name="Text Box 17"/>
              <p:cNvSpPr txBox="1">
                <a:spLocks noChangeArrowheads="1"/>
              </p:cNvSpPr>
              <p:nvPr/>
            </p:nvSpPr>
            <p:spPr bwMode="auto">
              <a:xfrm>
                <a:off x="2077" y="1492"/>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U</a:t>
                </a:r>
              </a:p>
            </p:txBody>
          </p:sp>
          <p:sp>
            <p:nvSpPr>
              <p:cNvPr id="57" name="Text Box 18"/>
              <p:cNvSpPr txBox="1">
                <a:spLocks noChangeArrowheads="1"/>
              </p:cNvSpPr>
              <p:nvPr/>
            </p:nvSpPr>
            <p:spPr bwMode="auto">
              <a:xfrm>
                <a:off x="2090" y="2401"/>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L</a:t>
                </a:r>
              </a:p>
            </p:txBody>
          </p:sp>
          <p:sp>
            <p:nvSpPr>
              <p:cNvPr id="58" name="Text Box 19"/>
              <p:cNvSpPr txBox="1">
                <a:spLocks noChangeArrowheads="1"/>
              </p:cNvSpPr>
              <p:nvPr/>
            </p:nvSpPr>
            <p:spPr bwMode="auto">
              <a:xfrm>
                <a:off x="2090" y="3297"/>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T</a:t>
                </a:r>
              </a:p>
            </p:txBody>
          </p:sp>
        </p:grpSp>
        <p:grpSp>
          <p:nvGrpSpPr>
            <p:cNvPr id="20" name="Group 20"/>
            <p:cNvGrpSpPr>
              <a:grpSpLocks/>
            </p:cNvGrpSpPr>
            <p:nvPr/>
          </p:nvGrpSpPr>
          <p:grpSpPr bwMode="auto">
            <a:xfrm>
              <a:off x="4384675" y="1174750"/>
              <a:ext cx="3300413" cy="519113"/>
              <a:chOff x="2650" y="908"/>
              <a:chExt cx="2079" cy="327"/>
            </a:xfrm>
          </p:grpSpPr>
          <p:sp>
            <p:nvSpPr>
              <p:cNvPr id="53" name="Text Box 21"/>
              <p:cNvSpPr txBox="1">
                <a:spLocks noChangeArrowheads="1"/>
              </p:cNvSpPr>
              <p:nvPr/>
            </p:nvSpPr>
            <p:spPr bwMode="auto">
              <a:xfrm>
                <a:off x="2650" y="908"/>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U</a:t>
                </a:r>
              </a:p>
            </p:txBody>
          </p:sp>
          <p:sp>
            <p:nvSpPr>
              <p:cNvPr id="54" name="Text Box 22"/>
              <p:cNvSpPr txBox="1">
                <a:spLocks noChangeArrowheads="1"/>
              </p:cNvSpPr>
              <p:nvPr/>
            </p:nvSpPr>
            <p:spPr bwMode="auto">
              <a:xfrm>
                <a:off x="3556" y="908"/>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L</a:t>
                </a:r>
              </a:p>
            </p:txBody>
          </p:sp>
          <p:sp>
            <p:nvSpPr>
              <p:cNvPr id="55" name="Text Box 23"/>
              <p:cNvSpPr txBox="1">
                <a:spLocks noChangeArrowheads="1"/>
              </p:cNvSpPr>
              <p:nvPr/>
            </p:nvSpPr>
            <p:spPr bwMode="auto">
              <a:xfrm>
                <a:off x="4476" y="908"/>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b="1" dirty="0">
                    <a:latin typeface="Arial" charset="0"/>
                  </a:rPr>
                  <a:t>T</a:t>
                </a:r>
              </a:p>
            </p:txBody>
          </p:sp>
        </p:grpSp>
        <p:sp>
          <p:nvSpPr>
            <p:cNvPr id="21" name="Text Box 24"/>
            <p:cNvSpPr txBox="1">
              <a:spLocks noChangeArrowheads="1"/>
            </p:cNvSpPr>
            <p:nvPr/>
          </p:nvSpPr>
          <p:spPr bwMode="auto">
            <a:xfrm>
              <a:off x="4348163" y="2130425"/>
              <a:ext cx="477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f</a:t>
              </a:r>
              <a:r>
                <a:rPr lang="en-GB" sz="3200" b="1" baseline="-25000">
                  <a:solidFill>
                    <a:srgbClr val="FF0000"/>
                  </a:solidFill>
                  <a:latin typeface="Arial" charset="0"/>
                </a:rPr>
                <a:t>1</a:t>
              </a:r>
            </a:p>
          </p:txBody>
        </p:sp>
        <p:sp>
          <p:nvSpPr>
            <p:cNvPr id="22" name="Text Box 25"/>
            <p:cNvSpPr txBox="1">
              <a:spLocks noChangeArrowheads="1"/>
            </p:cNvSpPr>
            <p:nvPr/>
          </p:nvSpPr>
          <p:spPr bwMode="auto">
            <a:xfrm>
              <a:off x="5657850" y="3544888"/>
              <a:ext cx="714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g</a:t>
              </a:r>
              <a:r>
                <a:rPr lang="en-GB" sz="3200" b="1" baseline="-25000">
                  <a:solidFill>
                    <a:srgbClr val="FF0000"/>
                  </a:solidFill>
                  <a:latin typeface="Arial" charset="0"/>
                </a:rPr>
                <a:t>1L</a:t>
              </a:r>
            </a:p>
          </p:txBody>
        </p:sp>
        <p:sp>
          <p:nvSpPr>
            <p:cNvPr id="23" name="Text Box 26"/>
            <p:cNvSpPr txBox="1">
              <a:spLocks noChangeArrowheads="1"/>
            </p:cNvSpPr>
            <p:nvPr/>
          </p:nvSpPr>
          <p:spPr bwMode="auto">
            <a:xfrm>
              <a:off x="5657850" y="5018088"/>
              <a:ext cx="714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g</a:t>
              </a:r>
              <a:r>
                <a:rPr lang="en-GB" sz="3200" b="1" baseline="-25000">
                  <a:solidFill>
                    <a:srgbClr val="FF0000"/>
                  </a:solidFill>
                  <a:latin typeface="Arial" charset="0"/>
                </a:rPr>
                <a:t>1T</a:t>
              </a:r>
            </a:p>
          </p:txBody>
        </p:sp>
        <p:sp>
          <p:nvSpPr>
            <p:cNvPr id="24" name="Text Box 27"/>
            <p:cNvSpPr txBox="1">
              <a:spLocks noChangeArrowheads="1"/>
            </p:cNvSpPr>
            <p:nvPr/>
          </p:nvSpPr>
          <p:spPr bwMode="auto">
            <a:xfrm>
              <a:off x="7138988" y="2120900"/>
              <a:ext cx="568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h</a:t>
              </a:r>
              <a:r>
                <a:rPr lang="en-GB" sz="3200" b="1" baseline="-25000">
                  <a:solidFill>
                    <a:srgbClr val="FF0000"/>
                  </a:solidFill>
                  <a:latin typeface="Arial" charset="0"/>
                </a:rPr>
                <a:t>1</a:t>
              </a:r>
            </a:p>
          </p:txBody>
        </p:sp>
        <p:sp>
          <p:nvSpPr>
            <p:cNvPr id="25" name="Text Box 28"/>
            <p:cNvSpPr txBox="1">
              <a:spLocks noChangeArrowheads="1"/>
            </p:cNvSpPr>
            <p:nvPr/>
          </p:nvSpPr>
          <p:spPr bwMode="auto">
            <a:xfrm flipV="1">
              <a:off x="7496175" y="20335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a:solidFill>
                    <a:srgbClr val="FF0000"/>
                  </a:solidFill>
                  <a:latin typeface="Arial" charset="0"/>
                </a:rPr>
                <a:t>T</a:t>
              </a:r>
            </a:p>
          </p:txBody>
        </p:sp>
        <p:sp>
          <p:nvSpPr>
            <p:cNvPr id="26" name="Text Box 29"/>
            <p:cNvSpPr txBox="1">
              <a:spLocks noChangeArrowheads="1"/>
            </p:cNvSpPr>
            <p:nvPr/>
          </p:nvSpPr>
          <p:spPr bwMode="auto">
            <a:xfrm>
              <a:off x="7115175" y="3636963"/>
              <a:ext cx="731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h</a:t>
              </a:r>
              <a:r>
                <a:rPr lang="en-GB" sz="3200" b="1" baseline="-25000">
                  <a:solidFill>
                    <a:srgbClr val="FF0000"/>
                  </a:solidFill>
                  <a:latin typeface="Arial" charset="0"/>
                </a:rPr>
                <a:t>1L</a:t>
              </a:r>
            </a:p>
          </p:txBody>
        </p:sp>
        <p:sp>
          <p:nvSpPr>
            <p:cNvPr id="27" name="Text Box 30"/>
            <p:cNvSpPr txBox="1">
              <a:spLocks noChangeArrowheads="1"/>
            </p:cNvSpPr>
            <p:nvPr/>
          </p:nvSpPr>
          <p:spPr bwMode="auto">
            <a:xfrm flipV="1">
              <a:off x="7445375" y="35194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a:solidFill>
                    <a:srgbClr val="FF0000"/>
                  </a:solidFill>
                  <a:latin typeface="Arial" charset="0"/>
                </a:rPr>
                <a:t>T</a:t>
              </a:r>
            </a:p>
          </p:txBody>
        </p:sp>
        <p:sp>
          <p:nvSpPr>
            <p:cNvPr id="28" name="Text Box 31"/>
            <p:cNvSpPr txBox="1">
              <a:spLocks noChangeArrowheads="1"/>
            </p:cNvSpPr>
            <p:nvPr/>
          </p:nvSpPr>
          <p:spPr bwMode="auto">
            <a:xfrm>
              <a:off x="4348163" y="4999038"/>
              <a:ext cx="641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f</a:t>
              </a:r>
              <a:r>
                <a:rPr lang="en-GB" sz="3200" b="1" baseline="-25000">
                  <a:solidFill>
                    <a:srgbClr val="FF0000"/>
                  </a:solidFill>
                  <a:latin typeface="Arial" charset="0"/>
                </a:rPr>
                <a:t>1T</a:t>
              </a:r>
            </a:p>
          </p:txBody>
        </p:sp>
        <p:sp>
          <p:nvSpPr>
            <p:cNvPr id="29" name="Text Box 32"/>
            <p:cNvSpPr txBox="1">
              <a:spLocks noChangeArrowheads="1"/>
            </p:cNvSpPr>
            <p:nvPr/>
          </p:nvSpPr>
          <p:spPr bwMode="auto">
            <a:xfrm flipV="1">
              <a:off x="4619625" y="490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a:solidFill>
                    <a:srgbClr val="FF0000"/>
                  </a:solidFill>
                  <a:latin typeface="Arial" charset="0"/>
                </a:rPr>
                <a:t>T</a:t>
              </a:r>
            </a:p>
          </p:txBody>
        </p:sp>
        <p:sp>
          <p:nvSpPr>
            <p:cNvPr id="30" name="Text Box 33"/>
            <p:cNvSpPr txBox="1">
              <a:spLocks noChangeArrowheads="1"/>
            </p:cNvSpPr>
            <p:nvPr/>
          </p:nvSpPr>
          <p:spPr bwMode="auto">
            <a:xfrm>
              <a:off x="6834188" y="5026025"/>
              <a:ext cx="568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h</a:t>
              </a:r>
              <a:r>
                <a:rPr lang="en-GB" sz="3200" b="1" baseline="-25000">
                  <a:solidFill>
                    <a:srgbClr val="FF0000"/>
                  </a:solidFill>
                  <a:latin typeface="Arial" charset="0"/>
                </a:rPr>
                <a:t>1</a:t>
              </a:r>
            </a:p>
          </p:txBody>
        </p:sp>
        <p:grpSp>
          <p:nvGrpSpPr>
            <p:cNvPr id="31" name="Group 30"/>
            <p:cNvGrpSpPr>
              <a:grpSpLocks/>
            </p:cNvGrpSpPr>
            <p:nvPr/>
          </p:nvGrpSpPr>
          <p:grpSpPr bwMode="auto">
            <a:xfrm>
              <a:off x="7253288" y="4903788"/>
              <a:ext cx="866775" cy="636587"/>
              <a:chOff x="3641" y="2825"/>
              <a:chExt cx="546" cy="401"/>
            </a:xfrm>
          </p:grpSpPr>
          <p:grpSp>
            <p:nvGrpSpPr>
              <p:cNvPr id="49" name="Group 35"/>
              <p:cNvGrpSpPr>
                <a:grpSpLocks/>
              </p:cNvGrpSpPr>
              <p:nvPr/>
            </p:nvGrpSpPr>
            <p:grpSpPr bwMode="auto">
              <a:xfrm>
                <a:off x="3726" y="2825"/>
                <a:ext cx="461" cy="401"/>
                <a:chOff x="4838" y="3569"/>
                <a:chExt cx="461" cy="401"/>
              </a:xfrm>
            </p:grpSpPr>
            <p:sp>
              <p:nvSpPr>
                <p:cNvPr id="51" name="Text Box 36"/>
                <p:cNvSpPr txBox="1">
                  <a:spLocks noChangeArrowheads="1"/>
                </p:cNvSpPr>
                <p:nvPr/>
              </p:nvSpPr>
              <p:spPr bwMode="auto">
                <a:xfrm>
                  <a:off x="4838" y="3643"/>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Lucida Calligraphy" charset="0"/>
                    </a:rPr>
                    <a:t>h</a:t>
                  </a:r>
                  <a:r>
                    <a:rPr lang="en-GB" sz="3200" b="1" baseline="-25000">
                      <a:solidFill>
                        <a:srgbClr val="FF0000"/>
                      </a:solidFill>
                      <a:latin typeface="Arial" charset="0"/>
                    </a:rPr>
                    <a:t>1T</a:t>
                  </a:r>
                  <a:endParaRPr lang="en-GB" sz="3200" b="1" baseline="-25000">
                    <a:solidFill>
                      <a:srgbClr val="FF0000"/>
                    </a:solidFill>
                    <a:latin typeface="Lucida Calligraphy" charset="0"/>
                  </a:endParaRPr>
                </a:p>
              </p:txBody>
            </p:sp>
            <p:sp>
              <p:nvSpPr>
                <p:cNvPr id="52" name="Text Box 37"/>
                <p:cNvSpPr txBox="1">
                  <a:spLocks noChangeArrowheads="1"/>
                </p:cNvSpPr>
                <p:nvPr/>
              </p:nvSpPr>
              <p:spPr bwMode="auto">
                <a:xfrm flipV="1">
                  <a:off x="5070" y="356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a:solidFill>
                        <a:srgbClr val="FF0000"/>
                      </a:solidFill>
                      <a:latin typeface="Arial" charset="0"/>
                    </a:rPr>
                    <a:t>T</a:t>
                  </a:r>
                </a:p>
              </p:txBody>
            </p:sp>
          </p:grpSp>
          <p:sp>
            <p:nvSpPr>
              <p:cNvPr id="50" name="Text Box 38"/>
              <p:cNvSpPr txBox="1">
                <a:spLocks noChangeArrowheads="1"/>
              </p:cNvSpPr>
              <p:nvPr/>
            </p:nvSpPr>
            <p:spPr bwMode="auto">
              <a:xfrm>
                <a:off x="3641" y="2864"/>
                <a:ext cx="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2800" b="1">
                    <a:solidFill>
                      <a:srgbClr val="FF0000"/>
                    </a:solidFill>
                    <a:latin typeface="Arial" charset="0"/>
                  </a:rPr>
                  <a:t>,</a:t>
                </a:r>
              </a:p>
            </p:txBody>
          </p:sp>
        </p:grpSp>
        <p:sp>
          <p:nvSpPr>
            <p:cNvPr id="32" name="Text Box 40"/>
            <p:cNvSpPr txBox="1">
              <a:spLocks noChangeArrowheads="1"/>
            </p:cNvSpPr>
            <p:nvPr/>
          </p:nvSpPr>
          <p:spPr bwMode="auto">
            <a:xfrm>
              <a:off x="5348289" y="5614988"/>
              <a:ext cx="1205571"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a:solidFill>
                    <a:srgbClr val="993366"/>
                  </a:solidFill>
                  <a:latin typeface="Arial" charset="0"/>
                </a:rPr>
                <a:t>worm-gear</a:t>
              </a:r>
            </a:p>
          </p:txBody>
        </p:sp>
        <p:sp>
          <p:nvSpPr>
            <p:cNvPr id="33" name="Line 41"/>
            <p:cNvSpPr>
              <a:spLocks noChangeShapeType="1"/>
            </p:cNvSpPr>
            <p:nvPr/>
          </p:nvSpPr>
          <p:spPr bwMode="auto">
            <a:xfrm>
              <a:off x="3152775" y="4556125"/>
              <a:ext cx="5014913"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42"/>
            <p:cNvSpPr txBox="1">
              <a:spLocks noChangeArrowheads="1"/>
            </p:cNvSpPr>
            <p:nvPr/>
          </p:nvSpPr>
          <p:spPr bwMode="auto">
            <a:xfrm rot="16200000">
              <a:off x="1898591" y="3390000"/>
              <a:ext cx="2746478" cy="401858"/>
            </a:xfrm>
            <a:prstGeom prst="rect">
              <a:avLst/>
            </a:prstGeom>
            <a:solidFill>
              <a:srgbClr val="FFFF99"/>
            </a:solidFill>
            <a:ln w="9525">
              <a:solidFill>
                <a:schemeClr val="tx1"/>
              </a:solidFill>
              <a:miter lim="800000"/>
              <a:headEnd/>
              <a:tailEnd/>
            </a:ln>
            <a:effectLst>
              <a:outerShdw blurRad="63500" dist="107763" dir="2700000" algn="ctr" rotWithShape="0">
                <a:schemeClr val="bg2">
                  <a:alpha val="50000"/>
                </a:scheme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600" b="1" dirty="0">
                  <a:solidFill>
                    <a:srgbClr val="0000CC"/>
                  </a:solidFill>
                </a:rPr>
                <a:t>nucleon polarization</a:t>
              </a:r>
            </a:p>
          </p:txBody>
        </p:sp>
        <p:sp>
          <p:nvSpPr>
            <p:cNvPr id="35" name="Text Box 48"/>
            <p:cNvSpPr txBox="1">
              <a:spLocks noChangeArrowheads="1"/>
            </p:cNvSpPr>
            <p:nvPr/>
          </p:nvSpPr>
          <p:spPr bwMode="auto">
            <a:xfrm>
              <a:off x="4654710" y="714375"/>
              <a:ext cx="2262982" cy="417449"/>
            </a:xfrm>
            <a:prstGeom prst="rect">
              <a:avLst/>
            </a:prstGeom>
            <a:solidFill>
              <a:srgbClr val="FFFF99"/>
            </a:solidFill>
            <a:ln w="9525">
              <a:solidFill>
                <a:schemeClr val="tx1"/>
              </a:solidFill>
              <a:miter lim="800000"/>
              <a:headEnd/>
              <a:tailEnd/>
            </a:ln>
            <a:effectLst>
              <a:outerShdw blurRad="63500" dist="107763" dir="2700000" algn="ctr" rotWithShape="0">
                <a:schemeClr val="bg2">
                  <a:alpha val="50000"/>
                </a:scheme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600" b="1" dirty="0">
                  <a:solidFill>
                    <a:srgbClr val="0000CC"/>
                  </a:solidFill>
                </a:rPr>
                <a:t>quark polarization</a:t>
              </a:r>
            </a:p>
          </p:txBody>
        </p:sp>
        <p:pic>
          <p:nvPicPr>
            <p:cNvPr id="36" name="Picture 35" descr="g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264631"/>
              <a:ext cx="1217613" cy="10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g1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790914"/>
              <a:ext cx="13811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f1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825" y="4622800"/>
              <a:ext cx="1381125" cy="1198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38" descr="h1h1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854575"/>
              <a:ext cx="13811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h1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0688" y="1908175"/>
              <a:ext cx="1379537" cy="105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 name="Picture 40" descr="h1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3388" y="3305175"/>
              <a:ext cx="13541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f1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6525" y="1917700"/>
              <a:ext cx="13350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56"/>
            <p:cNvSpPr txBox="1">
              <a:spLocks noChangeArrowheads="1"/>
            </p:cNvSpPr>
            <p:nvPr/>
          </p:nvSpPr>
          <p:spPr bwMode="auto">
            <a:xfrm>
              <a:off x="6748463" y="2763837"/>
              <a:ext cx="1460002"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a:solidFill>
                    <a:srgbClr val="993366"/>
                  </a:solidFill>
                  <a:latin typeface="Arial" charset="0"/>
                </a:rPr>
                <a:t>Boer-Mulders</a:t>
              </a:r>
            </a:p>
          </p:txBody>
        </p:sp>
        <p:sp>
          <p:nvSpPr>
            <p:cNvPr id="44" name="Text Box 57"/>
            <p:cNvSpPr txBox="1">
              <a:spLocks noChangeArrowheads="1"/>
            </p:cNvSpPr>
            <p:nvPr/>
          </p:nvSpPr>
          <p:spPr bwMode="auto">
            <a:xfrm>
              <a:off x="6796088" y="4171950"/>
              <a:ext cx="1205571"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a:solidFill>
                    <a:srgbClr val="993366"/>
                  </a:solidFill>
                  <a:latin typeface="Arial" charset="0"/>
                </a:rPr>
                <a:t>worm-gear</a:t>
              </a:r>
            </a:p>
          </p:txBody>
        </p:sp>
        <p:sp>
          <p:nvSpPr>
            <p:cNvPr id="45" name="Text Box 58"/>
            <p:cNvSpPr txBox="1">
              <a:spLocks noChangeArrowheads="1"/>
            </p:cNvSpPr>
            <p:nvPr/>
          </p:nvSpPr>
          <p:spPr bwMode="auto">
            <a:xfrm>
              <a:off x="4154488" y="5616575"/>
              <a:ext cx="787446"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err="1">
                  <a:solidFill>
                    <a:srgbClr val="993366"/>
                  </a:solidFill>
                  <a:latin typeface="Arial" charset="0"/>
                </a:rPr>
                <a:t>Sivers</a:t>
              </a:r>
              <a:endParaRPr lang="en-GB" sz="1400" b="1" dirty="0">
                <a:solidFill>
                  <a:srgbClr val="993366"/>
                </a:solidFill>
                <a:latin typeface="Arial" charset="0"/>
              </a:endParaRPr>
            </a:p>
          </p:txBody>
        </p:sp>
        <p:sp>
          <p:nvSpPr>
            <p:cNvPr id="46" name="Line 59"/>
            <p:cNvSpPr>
              <a:spLocks noChangeShapeType="1"/>
            </p:cNvSpPr>
            <p:nvPr/>
          </p:nvSpPr>
          <p:spPr bwMode="auto">
            <a:xfrm flipV="1">
              <a:off x="6867415" y="5692194"/>
              <a:ext cx="250824" cy="442913"/>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60"/>
            <p:cNvSpPr>
              <a:spLocks noChangeShapeType="1"/>
            </p:cNvSpPr>
            <p:nvPr/>
          </p:nvSpPr>
          <p:spPr bwMode="auto">
            <a:xfrm flipH="1" flipV="1">
              <a:off x="7922003" y="5579062"/>
              <a:ext cx="254001" cy="442913"/>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Text Box 39"/>
            <p:cNvSpPr txBox="1">
              <a:spLocks noChangeArrowheads="1"/>
            </p:cNvSpPr>
            <p:nvPr/>
          </p:nvSpPr>
          <p:spPr bwMode="auto">
            <a:xfrm>
              <a:off x="5487988" y="4129087"/>
              <a:ext cx="874055"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400" b="1" dirty="0" err="1">
                  <a:solidFill>
                    <a:srgbClr val="993366"/>
                  </a:solidFill>
                  <a:latin typeface="Arial" charset="0"/>
                </a:rPr>
                <a:t>helicity</a:t>
              </a:r>
              <a:endParaRPr lang="en-GB" sz="1400" b="1" dirty="0">
                <a:solidFill>
                  <a:srgbClr val="993366"/>
                </a:solidFill>
                <a:latin typeface="Arial" charset="0"/>
              </a:endParaRPr>
            </a:p>
          </p:txBody>
        </p:sp>
      </p:grpSp>
      <p:pic>
        <p:nvPicPr>
          <p:cNvPr id="67" name="Picture 1062" descr="txp_fig"/>
          <p:cNvPicPr>
            <a:picLocks noChangeAspect="1" noChangeArrowheads="1"/>
          </p:cNvPicPr>
          <p:nvPr>
            <p:custDataLst>
              <p:tags r:id="rId1"/>
            </p:custDataLst>
          </p:nvPr>
        </p:nvPicPr>
        <p:blipFill rotWithShape="1">
          <a:blip r:embed="rId10">
            <a:extLst>
              <a:ext uri="{28A0092B-C50C-407E-A947-70E740481C1C}">
                <a14:useLocalDpi xmlns:a14="http://schemas.microsoft.com/office/drawing/2010/main" val="0"/>
              </a:ext>
            </a:extLst>
          </a:blip>
          <a:srcRect l="54618"/>
          <a:stretch/>
        </p:blipFill>
        <p:spPr bwMode="auto">
          <a:xfrm>
            <a:off x="5050409" y="2946574"/>
            <a:ext cx="250569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 name="Rectangle 72"/>
          <p:cNvSpPr/>
          <p:nvPr/>
        </p:nvSpPr>
        <p:spPr>
          <a:xfrm>
            <a:off x="4504266" y="878309"/>
            <a:ext cx="4639733" cy="1938992"/>
          </a:xfrm>
          <a:prstGeom prst="rect">
            <a:avLst/>
          </a:prstGeom>
        </p:spPr>
        <p:txBody>
          <a:bodyPr wrap="square">
            <a:spAutoFit/>
          </a:bodyPr>
          <a:lstStyle/>
          <a:p>
            <a:pPr marL="144000" indent="-144000">
              <a:buClr>
                <a:srgbClr val="0000FF"/>
              </a:buClr>
              <a:buFont typeface="Wingdings" charset="2"/>
              <a:buChar char="§"/>
            </a:pPr>
            <a:r>
              <a:rPr lang="en-US" sz="2000" b="1" dirty="0" smtClean="0">
                <a:latin typeface="Arial"/>
                <a:cs typeface="Arial"/>
              </a:rPr>
              <a:t>Access orbital </a:t>
            </a:r>
            <a:r>
              <a:rPr lang="en-US" sz="2000" b="1" dirty="0">
                <a:latin typeface="Arial"/>
                <a:cs typeface="Arial"/>
              </a:rPr>
              <a:t>motion of quarks </a:t>
            </a:r>
            <a:endParaRPr lang="en-US" sz="2000" b="1" dirty="0" smtClean="0">
              <a:latin typeface="Arial"/>
              <a:cs typeface="Arial"/>
            </a:endParaRPr>
          </a:p>
          <a:p>
            <a:pPr marL="144000">
              <a:buClr>
                <a:srgbClr val="0000FF"/>
              </a:buClr>
            </a:pPr>
            <a:r>
              <a:rPr lang="en-US" sz="2000" b="1" dirty="0" smtClean="0">
                <a:latin typeface="Wingdings"/>
                <a:ea typeface="Wingdings"/>
                <a:cs typeface="Wingdings"/>
                <a:sym typeface="Wingdings"/>
              </a:rPr>
              <a:t></a:t>
            </a:r>
            <a:r>
              <a:rPr lang="en-US" sz="2000" b="1" dirty="0" smtClean="0">
                <a:latin typeface="Arial"/>
                <a:cs typeface="Arial"/>
              </a:rPr>
              <a:t> </a:t>
            </a:r>
            <a:r>
              <a:rPr lang="en-US" sz="2000" b="1" dirty="0">
                <a:latin typeface="Arial"/>
                <a:cs typeface="Arial"/>
              </a:rPr>
              <a:t>contribution to the proton’s </a:t>
            </a:r>
            <a:r>
              <a:rPr lang="en-US" sz="2000" b="1" dirty="0" smtClean="0">
                <a:latin typeface="Arial"/>
                <a:cs typeface="Arial"/>
              </a:rPr>
              <a:t>spin</a:t>
            </a:r>
          </a:p>
          <a:p>
            <a:pPr marL="342900" indent="-342900">
              <a:buFont typeface="Arial"/>
              <a:buChar char="•"/>
            </a:pPr>
            <a:endParaRPr lang="en-US" sz="2000" dirty="0" smtClean="0">
              <a:latin typeface="Arial"/>
              <a:cs typeface="Arial"/>
            </a:endParaRPr>
          </a:p>
          <a:p>
            <a:pPr marL="144000" indent="-144000">
              <a:buClr>
                <a:srgbClr val="0000FF"/>
              </a:buClr>
              <a:buFont typeface="Wingdings" charset="2"/>
              <a:buChar char="§"/>
            </a:pPr>
            <a:r>
              <a:rPr lang="en-US" sz="2000" dirty="0">
                <a:latin typeface="Arial"/>
                <a:cs typeface="Arial"/>
              </a:rPr>
              <a:t>Observables: Azimuthal asymmetries due to correlations of spin q/n and transverse momentum of quarks </a:t>
            </a:r>
          </a:p>
        </p:txBody>
      </p:sp>
      <p:sp>
        <p:nvSpPr>
          <p:cNvPr id="65" name="Rectangle 64"/>
          <p:cNvSpPr/>
          <p:nvPr/>
        </p:nvSpPr>
        <p:spPr>
          <a:xfrm>
            <a:off x="4504267" y="3895932"/>
            <a:ext cx="4572000" cy="1938992"/>
          </a:xfrm>
          <a:prstGeom prst="rect">
            <a:avLst/>
          </a:prstGeom>
        </p:spPr>
        <p:txBody>
          <a:bodyPr>
            <a:spAutoFit/>
          </a:bodyPr>
          <a:lstStyle/>
          <a:p>
            <a:pPr marL="144000" indent="-144000">
              <a:buClr>
                <a:srgbClr val="0000FF"/>
              </a:buClr>
              <a:buFont typeface="Wingdings" charset="2"/>
              <a:buChar char="§"/>
            </a:pPr>
            <a:r>
              <a:rPr lang="en-US" sz="2000" dirty="0" smtClean="0">
                <a:latin typeface="Arial"/>
                <a:cs typeface="Arial"/>
              </a:rPr>
              <a:t>Two major asymmetries:</a:t>
            </a:r>
          </a:p>
          <a:p>
            <a:pPr>
              <a:buClr>
                <a:srgbClr val="0000FF"/>
              </a:buClr>
            </a:pPr>
            <a:r>
              <a:rPr lang="en-US" sz="2000" dirty="0" smtClean="0">
                <a:latin typeface="Arial"/>
                <a:cs typeface="Arial"/>
              </a:rPr>
              <a:t>  </a:t>
            </a:r>
            <a:r>
              <a:rPr lang="en-US" sz="2000" dirty="0" err="1" smtClean="0">
                <a:latin typeface="Arial"/>
                <a:cs typeface="Arial"/>
              </a:rPr>
              <a:t>Sivers</a:t>
            </a:r>
            <a:r>
              <a:rPr lang="en-US" sz="2000" dirty="0" smtClean="0">
                <a:latin typeface="Arial"/>
                <a:cs typeface="Arial"/>
              </a:rPr>
              <a:t>: effect </a:t>
            </a:r>
            <a:r>
              <a:rPr lang="en-US" sz="2000" dirty="0">
                <a:latin typeface="Arial"/>
                <a:cs typeface="Arial"/>
              </a:rPr>
              <a:t>in distribution </a:t>
            </a:r>
            <a:r>
              <a:rPr lang="en-US" sz="2000" dirty="0" err="1" smtClean="0">
                <a:latin typeface="Arial"/>
                <a:cs typeface="Arial"/>
              </a:rPr>
              <a:t>funct</a:t>
            </a:r>
            <a:r>
              <a:rPr lang="en-US" sz="2000" dirty="0" smtClean="0">
                <a:latin typeface="Arial"/>
                <a:cs typeface="Arial"/>
              </a:rPr>
              <a:t>.</a:t>
            </a:r>
            <a:endParaRPr lang="en-US" sz="2000" dirty="0">
              <a:latin typeface="Arial"/>
              <a:cs typeface="Arial"/>
            </a:endParaRPr>
          </a:p>
          <a:p>
            <a:pPr>
              <a:buClr>
                <a:srgbClr val="0000FF"/>
              </a:buClr>
            </a:pPr>
            <a:r>
              <a:rPr lang="en-US" sz="2000" dirty="0" smtClean="0">
                <a:latin typeface="Arial"/>
                <a:cs typeface="Arial"/>
              </a:rPr>
              <a:t>  Collins: effect </a:t>
            </a:r>
            <a:r>
              <a:rPr lang="en-US" sz="2000" dirty="0">
                <a:latin typeface="Arial"/>
                <a:cs typeface="Arial"/>
              </a:rPr>
              <a:t>in fragmentation </a:t>
            </a:r>
            <a:r>
              <a:rPr lang="en-US" sz="2000" dirty="0" err="1" smtClean="0">
                <a:latin typeface="Arial"/>
                <a:cs typeface="Arial"/>
              </a:rPr>
              <a:t>funct</a:t>
            </a:r>
            <a:r>
              <a:rPr lang="en-US" sz="2000" dirty="0" smtClean="0">
                <a:latin typeface="Arial"/>
                <a:cs typeface="Arial"/>
              </a:rPr>
              <a:t>.</a:t>
            </a:r>
            <a:endParaRPr lang="en-US" sz="2000" dirty="0">
              <a:latin typeface="Arial"/>
              <a:cs typeface="Arial"/>
            </a:endParaRPr>
          </a:p>
          <a:p>
            <a:r>
              <a:rPr lang="en-US" sz="2000" dirty="0" smtClean="0">
                <a:latin typeface="Arial"/>
                <a:cs typeface="Arial"/>
              </a:rPr>
              <a:t> </a:t>
            </a:r>
          </a:p>
          <a:p>
            <a:pPr marL="144000" indent="-144000">
              <a:buClr>
                <a:srgbClr val="0000FF"/>
              </a:buClr>
              <a:buFont typeface="Wingdings" charset="2"/>
              <a:buChar char="§"/>
            </a:pPr>
            <a:r>
              <a:rPr lang="en-US" sz="2000" dirty="0">
                <a:latin typeface="Arial"/>
                <a:cs typeface="Arial"/>
              </a:rPr>
              <a:t>TMDs Accessible through </a:t>
            </a:r>
            <a:r>
              <a:rPr lang="en-US" sz="2000" dirty="0" smtClean="0">
                <a:latin typeface="Arial"/>
                <a:cs typeface="Arial"/>
              </a:rPr>
              <a:t>Semi</a:t>
            </a:r>
            <a:r>
              <a:rPr lang="en-US" sz="2000" dirty="0">
                <a:latin typeface="Arial"/>
                <a:cs typeface="Arial"/>
              </a:rPr>
              <a:t>-Inclusive Reactions (SIDIS)</a:t>
            </a:r>
          </a:p>
        </p:txBody>
      </p:sp>
      <p:cxnSp>
        <p:nvCxnSpPr>
          <p:cNvPr id="61" name="Straight Arrow Connector 60"/>
          <p:cNvCxnSpPr/>
          <p:nvPr/>
        </p:nvCxnSpPr>
        <p:spPr bwMode="auto">
          <a:xfrm>
            <a:off x="4281703" y="2803520"/>
            <a:ext cx="689439" cy="349303"/>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63315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TMDs</a:t>
            </a:r>
            <a:endParaRPr lang="en-US" sz="2800" b="1" dirty="0">
              <a:latin typeface="Arial" pitchFamily="34" charset="0"/>
              <a:cs typeface="Arial" pitchFamily="34" charset="0"/>
            </a:endParaRPr>
          </a:p>
        </p:txBody>
      </p:sp>
      <p:pic>
        <p:nvPicPr>
          <p:cNvPr id="4" name="Picture 3" descr="Screen Shot 2013-05-27 at 22.34.50.png"/>
          <p:cNvPicPr>
            <a:picLocks noChangeAspect="1"/>
          </p:cNvPicPr>
          <p:nvPr/>
        </p:nvPicPr>
        <p:blipFill rotWithShape="1">
          <a:blip r:embed="rId2">
            <a:extLst>
              <a:ext uri="{28A0092B-C50C-407E-A947-70E740481C1C}">
                <a14:useLocalDpi xmlns:a14="http://schemas.microsoft.com/office/drawing/2010/main" val="0"/>
              </a:ext>
            </a:extLst>
          </a:blip>
          <a:srcRect l="3218" t="6691" r="2772" b="2965"/>
          <a:stretch/>
        </p:blipFill>
        <p:spPr>
          <a:xfrm>
            <a:off x="152400" y="3790645"/>
            <a:ext cx="4746117" cy="2598206"/>
          </a:xfrm>
          <a:prstGeom prst="rect">
            <a:avLst/>
          </a:prstGeom>
          <a:ln>
            <a:noFill/>
          </a:ln>
          <a:effectLst>
            <a:outerShdw blurRad="292100" dist="139700" dir="2700000" algn="tl" rotWithShape="0">
              <a:srgbClr val="333333">
                <a:alpha val="65000"/>
              </a:srgbClr>
            </a:outerShdw>
          </a:effectLst>
        </p:spPr>
      </p:pic>
      <p:sp>
        <p:nvSpPr>
          <p:cNvPr id="5" name="Rectangle 24"/>
          <p:cNvSpPr>
            <a:spLocks noChangeArrowheads="1"/>
          </p:cNvSpPr>
          <p:nvPr/>
        </p:nvSpPr>
        <p:spPr bwMode="auto">
          <a:xfrm>
            <a:off x="5068332" y="5280855"/>
            <a:ext cx="35789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b="1" dirty="0">
                <a:solidFill>
                  <a:srgbClr val="0000B4"/>
                </a:solidFill>
                <a:latin typeface="Arial"/>
                <a:cs typeface="Arial"/>
              </a:rPr>
              <a:t>Different width of TMDs of quarks with different flavor and polarizations</a:t>
            </a:r>
          </a:p>
        </p:txBody>
      </p:sp>
      <p:grpSp>
        <p:nvGrpSpPr>
          <p:cNvPr id="15" name="Group 14"/>
          <p:cNvGrpSpPr/>
          <p:nvPr/>
        </p:nvGrpSpPr>
        <p:grpSpPr>
          <a:xfrm>
            <a:off x="152400" y="914400"/>
            <a:ext cx="4746117" cy="2330779"/>
            <a:chOff x="2704" y="834563"/>
            <a:chExt cx="4898517" cy="2442037"/>
          </a:xfrm>
        </p:grpSpPr>
        <p:pic>
          <p:nvPicPr>
            <p:cNvPr id="16" name="Picture 15" descr="du-rat-xz.jpg"/>
            <p:cNvPicPr>
              <a:picLocks noChangeAspect="1"/>
            </p:cNvPicPr>
            <p:nvPr/>
          </p:nvPicPr>
          <p:blipFill>
            <a:blip r:embed="rId3"/>
            <a:srcRect r="94537" b="50566"/>
            <a:stretch>
              <a:fillRect/>
            </a:stretch>
          </p:blipFill>
          <p:spPr>
            <a:xfrm>
              <a:off x="2704" y="921596"/>
              <a:ext cx="277838" cy="2355004"/>
            </a:xfrm>
            <a:prstGeom prst="rect">
              <a:avLst/>
            </a:prstGeom>
            <a:ln>
              <a:noFill/>
            </a:ln>
            <a:effectLst>
              <a:outerShdw blurRad="292100" dist="139700" dir="2700000" algn="tl" rotWithShape="0">
                <a:srgbClr val="333333">
                  <a:alpha val="65000"/>
                </a:srgbClr>
              </a:outerShdw>
            </a:effectLst>
          </p:spPr>
        </p:pic>
        <p:pic>
          <p:nvPicPr>
            <p:cNvPr id="17" name="Picture 16" descr="du-rat-xz.jpg"/>
            <p:cNvPicPr>
              <a:picLocks noChangeAspect="1"/>
            </p:cNvPicPr>
            <p:nvPr/>
          </p:nvPicPr>
          <p:blipFill rotWithShape="1">
            <a:blip r:embed="rId3"/>
            <a:srcRect l="7519" t="-1676" r="1018" b="50566"/>
            <a:stretch/>
          </p:blipFill>
          <p:spPr>
            <a:xfrm>
              <a:off x="249270" y="834563"/>
              <a:ext cx="4651951" cy="2434843"/>
            </a:xfrm>
            <a:prstGeom prst="rect">
              <a:avLst/>
            </a:prstGeom>
            <a:ln>
              <a:noFill/>
            </a:ln>
            <a:effectLst>
              <a:outerShdw blurRad="292100" dist="139700" dir="2700000" algn="tl" rotWithShape="0">
                <a:srgbClr val="333333">
                  <a:alpha val="65000"/>
                </a:srgbClr>
              </a:outerShdw>
            </a:effectLst>
          </p:spPr>
        </p:pic>
      </p:grpSp>
      <p:pic>
        <p:nvPicPr>
          <p:cNvPr id="19" name="Picture 18" descr="x04_xsec_q2.jpg"/>
          <p:cNvPicPr>
            <a:picLocks noChangeAspect="1"/>
          </p:cNvPicPr>
          <p:nvPr/>
        </p:nvPicPr>
        <p:blipFill rotWithShape="1">
          <a:blip r:embed="rId4"/>
          <a:srcRect l="54736" t="50525" b="5090"/>
          <a:stretch/>
        </p:blipFill>
        <p:spPr>
          <a:xfrm>
            <a:off x="5105399" y="914399"/>
            <a:ext cx="3168887" cy="2330779"/>
          </a:xfrm>
          <a:prstGeom prst="rect">
            <a:avLst/>
          </a:prstGeom>
          <a:ln>
            <a:noFill/>
          </a:ln>
          <a:effectLst>
            <a:outerShdw blurRad="292100" dist="139700" dir="2700000" algn="tl" rotWithShape="0">
              <a:srgbClr val="333333">
                <a:alpha val="65000"/>
              </a:srgbClr>
            </a:outerShdw>
          </a:effectLst>
        </p:spPr>
      </p:pic>
      <p:sp>
        <p:nvSpPr>
          <p:cNvPr id="20" name="TextBox 6"/>
          <p:cNvSpPr txBox="1">
            <a:spLocks noChangeArrowheads="1"/>
          </p:cNvSpPr>
          <p:nvPr/>
        </p:nvSpPr>
        <p:spPr bwMode="auto">
          <a:xfrm>
            <a:off x="1080051" y="3245179"/>
            <a:ext cx="6988683" cy="430887"/>
          </a:xfrm>
          <a:prstGeom prst="rect">
            <a:avLst/>
          </a:prstGeom>
          <a:noFill/>
          <a:ln w="9525">
            <a:noFill/>
            <a:miter lim="800000"/>
            <a:headEnd/>
            <a:tailEnd/>
          </a:ln>
        </p:spPr>
        <p:txBody>
          <a:bodyPr wrap="square">
            <a:spAutoFit/>
          </a:bodyPr>
          <a:lstStyle/>
          <a:p>
            <a:r>
              <a:rPr lang="en-US" sz="2200" b="1" dirty="0">
                <a:solidFill>
                  <a:srgbClr val="0000B4"/>
                </a:solidFill>
                <a:latin typeface="Arial"/>
                <a:cs typeface="Arial"/>
              </a:rPr>
              <a:t>Agreement with the </a:t>
            </a:r>
            <a:r>
              <a:rPr lang="en-US" sz="2200" b="1" dirty="0" err="1">
                <a:solidFill>
                  <a:srgbClr val="0000B4"/>
                </a:solidFill>
                <a:latin typeface="Arial"/>
                <a:cs typeface="Arial"/>
              </a:rPr>
              <a:t>parton</a:t>
            </a:r>
            <a:r>
              <a:rPr lang="en-US" sz="2200" b="1" dirty="0">
                <a:solidFill>
                  <a:srgbClr val="0000B4"/>
                </a:solidFill>
                <a:latin typeface="Arial"/>
                <a:cs typeface="Arial"/>
              </a:rPr>
              <a:t> model expectation </a:t>
            </a:r>
          </a:p>
        </p:txBody>
      </p:sp>
      <p:sp>
        <p:nvSpPr>
          <p:cNvPr id="21" name="Rectangle 37"/>
          <p:cNvSpPr>
            <a:spLocks noChangeArrowheads="1"/>
          </p:cNvSpPr>
          <p:nvPr/>
        </p:nvSpPr>
        <p:spPr bwMode="auto">
          <a:xfrm>
            <a:off x="7004315" y="3016560"/>
            <a:ext cx="144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smtClean="0">
                <a:latin typeface="Tahoma" charset="0"/>
              </a:rPr>
              <a:t>Q</a:t>
            </a:r>
            <a:r>
              <a:rPr lang="en-US" sz="1000" b="1" baseline="30000" dirty="0" smtClean="0">
                <a:latin typeface="Tahoma" charset="0"/>
              </a:rPr>
              <a:t>2</a:t>
            </a:r>
            <a:r>
              <a:rPr lang="en-US" sz="1000" b="1" dirty="0" smtClean="0">
                <a:latin typeface="Tahoma" charset="0"/>
              </a:rPr>
              <a:t> [(</a:t>
            </a:r>
            <a:r>
              <a:rPr lang="en-US" sz="1000" b="1" dirty="0" err="1" smtClean="0">
                <a:latin typeface="Tahoma" charset="0"/>
              </a:rPr>
              <a:t>GeV</a:t>
            </a:r>
            <a:r>
              <a:rPr lang="en-US" sz="1000" b="1" dirty="0" smtClean="0">
                <a:latin typeface="Tahoma" charset="0"/>
              </a:rPr>
              <a:t>/c)</a:t>
            </a:r>
            <a:r>
              <a:rPr lang="en-US" sz="1000" b="1" baseline="30000" dirty="0" smtClean="0">
                <a:latin typeface="Tahoma" charset="0"/>
              </a:rPr>
              <a:t>2</a:t>
            </a:r>
            <a:r>
              <a:rPr lang="en-US" sz="1000" b="1" dirty="0" smtClean="0">
                <a:latin typeface="Tahoma" charset="0"/>
              </a:rPr>
              <a:t>]</a:t>
            </a:r>
            <a:endParaRPr lang="en-US" sz="1000" b="1" dirty="0">
              <a:latin typeface="Symbol" charset="0"/>
            </a:endParaRPr>
          </a:p>
        </p:txBody>
      </p:sp>
      <p:sp>
        <p:nvSpPr>
          <p:cNvPr id="22" name="TextBox 21"/>
          <p:cNvSpPr txBox="1"/>
          <p:nvPr/>
        </p:nvSpPr>
        <p:spPr>
          <a:xfrm>
            <a:off x="5692963" y="3815912"/>
            <a:ext cx="2569289"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105 262002 (</a:t>
            </a:r>
            <a:r>
              <a:rPr lang="en-US" sz="1400" b="1" dirty="0" smtClean="0">
                <a:solidFill>
                  <a:schemeClr val="tx1"/>
                </a:solidFill>
                <a:latin typeface="Tahoma"/>
                <a:cs typeface="Tahoma"/>
              </a:rPr>
              <a:t>2010</a:t>
            </a:r>
            <a:r>
              <a:rPr lang="en-US" sz="1400" dirty="0" smtClean="0">
                <a:solidFill>
                  <a:schemeClr val="tx1"/>
                </a:solidFill>
                <a:latin typeface="Tahoma"/>
                <a:cs typeface="Tahoma"/>
              </a:rPr>
              <a:t>) </a:t>
            </a:r>
          </a:p>
          <a:p>
            <a:r>
              <a:rPr lang="en-US" sz="1400" dirty="0" smtClean="0">
                <a:solidFill>
                  <a:schemeClr val="tx1"/>
                </a:solidFill>
                <a:latin typeface="Tahoma"/>
                <a:cs typeface="Tahoma"/>
              </a:rPr>
              <a:t>PRC 85 015202 (</a:t>
            </a:r>
            <a:r>
              <a:rPr lang="en-US" sz="1400" b="1" dirty="0" smtClean="0">
                <a:solidFill>
                  <a:schemeClr val="tx1"/>
                </a:solidFill>
                <a:latin typeface="Tahoma"/>
                <a:cs typeface="Tahoma"/>
              </a:rPr>
              <a:t>2012</a:t>
            </a:r>
            <a:r>
              <a:rPr lang="en-US" sz="1400" dirty="0" smtClean="0">
                <a:solidFill>
                  <a:schemeClr val="tx1"/>
                </a:solidFill>
                <a:latin typeface="Tahoma"/>
                <a:cs typeface="Tahoma"/>
              </a:rPr>
              <a:t>)</a:t>
            </a:r>
            <a:endParaRPr lang="en-US" sz="1400" dirty="0">
              <a:solidFill>
                <a:schemeClr val="tx1"/>
              </a:solidFill>
              <a:latin typeface="Tahoma"/>
              <a:cs typeface="Tahoma"/>
            </a:endParaRPr>
          </a:p>
          <a:p>
            <a:r>
              <a:rPr lang="en-US" b="1" i="1" dirty="0" err="1">
                <a:solidFill>
                  <a:srgbClr val="CC0099"/>
                </a:solidFill>
                <a:latin typeface="Arial" pitchFamily="34" charset="0"/>
                <a:cs typeface="Arial" pitchFamily="34" charset="0"/>
              </a:rPr>
              <a:t>Avakian</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Ent</a:t>
            </a:r>
            <a:r>
              <a:rPr lang="en-US" b="1" i="1" dirty="0">
                <a:solidFill>
                  <a:srgbClr val="CC0099"/>
                </a:solidFill>
                <a:latin typeface="Arial" pitchFamily="34" charset="0"/>
                <a:cs typeface="Arial" pitchFamily="34" charset="0"/>
              </a:rPr>
              <a:t>, Gaskell, Rossi </a:t>
            </a:r>
          </a:p>
        </p:txBody>
      </p:sp>
    </p:spTree>
    <p:extLst>
      <p:ext uri="{BB962C8B-B14F-4D97-AF65-F5344CB8AC3E}">
        <p14:creationId xmlns:p14="http://schemas.microsoft.com/office/powerpoint/2010/main" val="42435114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33"/>
          <p:cNvGrpSpPr>
            <a:grpSpLocks/>
          </p:cNvGrpSpPr>
          <p:nvPr/>
        </p:nvGrpSpPr>
        <p:grpSpPr bwMode="auto">
          <a:xfrm>
            <a:off x="559872" y="2344040"/>
            <a:ext cx="3827978" cy="2720975"/>
            <a:chOff x="81844" y="3415102"/>
            <a:chExt cx="3810000" cy="2899578"/>
          </a:xfrm>
        </p:grpSpPr>
        <p:pic>
          <p:nvPicPr>
            <p:cNvPr id="12" name="Picture 125" descr="HallA_neutron_h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44" y="3415102"/>
              <a:ext cx="3810000" cy="2899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9"/>
            <p:cNvSpPr txBox="1">
              <a:spLocks noChangeArrowheads="1"/>
            </p:cNvSpPr>
            <p:nvPr/>
          </p:nvSpPr>
          <p:spPr bwMode="auto">
            <a:xfrm>
              <a:off x="3186288" y="3493286"/>
              <a:ext cx="59609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baseline="30000">
                  <a:latin typeface="Tahoma" charset="0"/>
                  <a:cs typeface="Tahoma" charset="0"/>
                </a:rPr>
                <a:t>3</a:t>
              </a:r>
              <a:r>
                <a:rPr lang="en-US" sz="1800" b="1">
                  <a:latin typeface="Tahoma" charset="0"/>
                  <a:cs typeface="Tahoma" charset="0"/>
                </a:rPr>
                <a:t>He</a:t>
              </a:r>
            </a:p>
          </p:txBody>
        </p:sp>
        <p:sp>
          <p:nvSpPr>
            <p:cNvPr id="14" name="Rectangle 132"/>
            <p:cNvSpPr>
              <a:spLocks noChangeArrowheads="1"/>
            </p:cNvSpPr>
            <p:nvPr/>
          </p:nvSpPr>
          <p:spPr bwMode="auto">
            <a:xfrm>
              <a:off x="575733" y="3493286"/>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TextBox 138"/>
          <p:cNvSpPr txBox="1">
            <a:spLocks noChangeArrowheads="1"/>
          </p:cNvSpPr>
          <p:nvPr/>
        </p:nvSpPr>
        <p:spPr bwMode="auto">
          <a:xfrm>
            <a:off x="1129863" y="5071589"/>
            <a:ext cx="7161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Tahoma" charset="0"/>
                <a:cs typeface="Tahoma" charset="0"/>
              </a:rPr>
              <a:t>Collins</a:t>
            </a:r>
            <a:r>
              <a:rPr lang="en-US" sz="1600" dirty="0">
                <a:latin typeface="Tahoma" charset="0"/>
                <a:cs typeface="Tahoma" charset="0"/>
              </a:rPr>
              <a:t> small, largely compatible to 0; </a:t>
            </a:r>
            <a:r>
              <a:rPr lang="en-US" sz="1600" b="1" dirty="0" err="1">
                <a:latin typeface="Tahoma" charset="0"/>
                <a:cs typeface="Tahoma" charset="0"/>
              </a:rPr>
              <a:t>Sivers</a:t>
            </a:r>
            <a:r>
              <a:rPr lang="en-US" sz="1600" dirty="0">
                <a:latin typeface="Tahoma" charset="0"/>
                <a:cs typeface="Tahoma" charset="0"/>
              </a:rPr>
              <a:t> negative (?) for </a:t>
            </a:r>
            <a:r>
              <a:rPr lang="en-US" sz="1600" dirty="0">
                <a:latin typeface="Symbol" charset="0"/>
                <a:cs typeface="Symbol" charset="0"/>
              </a:rPr>
              <a:t>p</a:t>
            </a:r>
            <a:r>
              <a:rPr lang="en-US" sz="1600" baseline="30000" dirty="0">
                <a:latin typeface="Tahoma" charset="0"/>
                <a:cs typeface="Tahoma" charset="0"/>
              </a:rPr>
              <a:t>+</a:t>
            </a:r>
            <a:r>
              <a:rPr lang="en-US" sz="1600" dirty="0">
                <a:latin typeface="Tahoma" charset="0"/>
                <a:cs typeface="Tahoma" charset="0"/>
              </a:rPr>
              <a:t>, zero for </a:t>
            </a:r>
            <a:r>
              <a:rPr lang="en-US" sz="1600" dirty="0">
                <a:latin typeface="Symbol" charset="0"/>
                <a:cs typeface="Symbol" charset="0"/>
              </a:rPr>
              <a:t>p</a:t>
            </a:r>
            <a:r>
              <a:rPr lang="en-US" sz="1600" baseline="30000" dirty="0">
                <a:latin typeface="Tahoma" charset="0"/>
                <a:cs typeface="Tahoma" charset="0"/>
              </a:rPr>
              <a:t>-</a:t>
            </a:r>
          </a:p>
        </p:txBody>
      </p:sp>
      <p:grpSp>
        <p:nvGrpSpPr>
          <p:cNvPr id="2" name="Group 1"/>
          <p:cNvGrpSpPr/>
          <p:nvPr/>
        </p:nvGrpSpPr>
        <p:grpSpPr>
          <a:xfrm>
            <a:off x="4779391" y="2350389"/>
            <a:ext cx="3931146" cy="2641258"/>
            <a:chOff x="4616450" y="1403048"/>
            <a:chExt cx="4114800" cy="2819400"/>
          </a:xfrm>
        </p:grpSpPr>
        <p:pic>
          <p:nvPicPr>
            <p:cNvPr id="9" name="Picture 126" descr="HallA_neutr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403048"/>
              <a:ext cx="41148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1"/>
            <p:cNvSpPr txBox="1">
              <a:spLocks noChangeArrowheads="1"/>
            </p:cNvSpPr>
            <p:nvPr/>
          </p:nvSpPr>
          <p:spPr bwMode="auto">
            <a:xfrm>
              <a:off x="7816850" y="1507823"/>
              <a:ext cx="7969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baseline="30000" dirty="0">
                  <a:latin typeface="Tahoma" charset="0"/>
                  <a:cs typeface="Tahoma" charset="0"/>
                </a:rPr>
                <a:t>neutron</a:t>
              </a:r>
              <a:endParaRPr lang="en-US" sz="1800" b="1" dirty="0">
                <a:latin typeface="Tahoma" charset="0"/>
                <a:cs typeface="Tahoma" charset="0"/>
              </a:endParaRPr>
            </a:p>
          </p:txBody>
        </p:sp>
      </p:grpSp>
      <p:sp>
        <p:nvSpPr>
          <p:cNvPr id="15" name="TextBox 14"/>
          <p:cNvSpPr txBox="1"/>
          <p:nvPr/>
        </p:nvSpPr>
        <p:spPr>
          <a:xfrm>
            <a:off x="6791051" y="901179"/>
            <a:ext cx="2228657" cy="80021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107 072003 (</a:t>
            </a:r>
            <a:r>
              <a:rPr lang="en-US" sz="1400" b="1" dirty="0" smtClean="0">
                <a:solidFill>
                  <a:schemeClr val="tx1"/>
                </a:solidFill>
                <a:latin typeface="Tahoma"/>
                <a:cs typeface="Tahoma"/>
              </a:rPr>
              <a:t>2011</a:t>
            </a:r>
            <a:r>
              <a:rPr lang="en-US" sz="1400" dirty="0" smtClean="0">
                <a:solidFill>
                  <a:schemeClr val="tx1"/>
                </a:solidFill>
                <a:latin typeface="Tahoma"/>
                <a:cs typeface="Tahoma"/>
              </a:rPr>
              <a:t>) </a:t>
            </a:r>
          </a:p>
          <a:p>
            <a:r>
              <a:rPr lang="hu-HU" sz="1400" dirty="0" smtClean="0">
                <a:solidFill>
                  <a:schemeClr val="tx1"/>
                </a:solidFill>
                <a:latin typeface="Tahoma"/>
                <a:cs typeface="Tahoma"/>
              </a:rPr>
              <a:t>PRL </a:t>
            </a:r>
            <a:r>
              <a:rPr lang="hu-HU" sz="1400" dirty="0">
                <a:solidFill>
                  <a:schemeClr val="tx1"/>
                </a:solidFill>
                <a:latin typeface="Tahoma"/>
                <a:cs typeface="Tahoma"/>
              </a:rPr>
              <a:t>108 </a:t>
            </a:r>
            <a:r>
              <a:rPr lang="hu-HU" sz="1400" dirty="0" smtClean="0">
                <a:solidFill>
                  <a:schemeClr val="tx1"/>
                </a:solidFill>
                <a:latin typeface="Tahoma"/>
                <a:cs typeface="Tahoma"/>
              </a:rPr>
              <a:t>052001 (</a:t>
            </a:r>
            <a:r>
              <a:rPr lang="hu-HU" sz="1400" b="1" dirty="0">
                <a:solidFill>
                  <a:schemeClr val="tx1"/>
                </a:solidFill>
                <a:latin typeface="Tahoma"/>
                <a:cs typeface="Tahoma"/>
              </a:rPr>
              <a:t>2012</a:t>
            </a:r>
            <a:r>
              <a:rPr lang="hu-HU" sz="1400" dirty="0">
                <a:solidFill>
                  <a:schemeClr val="tx1"/>
                </a:solidFill>
                <a:latin typeface="Tahoma"/>
                <a:cs typeface="Tahoma"/>
              </a:rPr>
              <a:t>) </a:t>
            </a:r>
            <a:r>
              <a:rPr lang="en-US" b="1" i="1" dirty="0">
                <a:solidFill>
                  <a:srgbClr val="CC0099"/>
                </a:solidFill>
                <a:latin typeface="Arial" pitchFamily="34" charset="0"/>
                <a:cs typeface="Arial" pitchFamily="34" charset="0"/>
              </a:rPr>
              <a:t>Chen, </a:t>
            </a:r>
            <a:r>
              <a:rPr lang="en-US" b="1" i="1" dirty="0" err="1">
                <a:solidFill>
                  <a:srgbClr val="CC0099"/>
                </a:solidFill>
                <a:latin typeface="Arial" pitchFamily="34" charset="0"/>
                <a:cs typeface="Arial" pitchFamily="34" charset="0"/>
              </a:rPr>
              <a:t>Allada</a:t>
            </a:r>
            <a:endParaRPr lang="en-US" b="1" i="1" dirty="0">
              <a:solidFill>
                <a:srgbClr val="CC0099"/>
              </a:solidFill>
              <a:latin typeface="Arial" pitchFamily="34" charset="0"/>
              <a:cs typeface="Arial" pitchFamily="34" charset="0"/>
            </a:endParaRPr>
          </a:p>
        </p:txBody>
      </p:sp>
      <p:sp>
        <p:nvSpPr>
          <p:cNvPr id="17" name="Rectangle 16"/>
          <p:cNvSpPr/>
          <p:nvPr/>
        </p:nvSpPr>
        <p:spPr>
          <a:xfrm>
            <a:off x="1416335" y="870401"/>
            <a:ext cx="3631930" cy="830997"/>
          </a:xfrm>
          <a:prstGeom prst="rect">
            <a:avLst/>
          </a:prstGeom>
        </p:spPr>
        <p:txBody>
          <a:bodyPr wrap="square">
            <a:spAutoFit/>
          </a:bodyPr>
          <a:lstStyle/>
          <a:p>
            <a:r>
              <a:rPr lang="en-US" sz="1600" b="1" dirty="0" smtClean="0">
                <a:solidFill>
                  <a:srgbClr val="0033CC"/>
                </a:solidFill>
                <a:latin typeface="Arial" pitchFamily="34" charset="0"/>
                <a:cs typeface="Arial" pitchFamily="34" charset="0"/>
              </a:rPr>
              <a:t>Target: </a:t>
            </a:r>
          </a:p>
          <a:p>
            <a:r>
              <a:rPr lang="en-US" sz="1600" b="1" dirty="0" smtClean="0">
                <a:solidFill>
                  <a:srgbClr val="0033CC"/>
                </a:solidFill>
                <a:latin typeface="Arial" pitchFamily="34" charset="0"/>
                <a:cs typeface="Arial" pitchFamily="34" charset="0"/>
              </a:rPr>
              <a:t>(transversely) polarized </a:t>
            </a:r>
            <a:r>
              <a:rPr lang="en-US" sz="1600" b="1" baseline="30000" dirty="0" smtClean="0">
                <a:solidFill>
                  <a:srgbClr val="0033CC"/>
                </a:solidFill>
                <a:latin typeface="Arial" pitchFamily="34" charset="0"/>
                <a:cs typeface="Arial" pitchFamily="34" charset="0"/>
              </a:rPr>
              <a:t>3</a:t>
            </a:r>
            <a:r>
              <a:rPr lang="en-US" sz="1600" b="1" dirty="0" smtClean="0">
                <a:solidFill>
                  <a:srgbClr val="0033CC"/>
                </a:solidFill>
                <a:latin typeface="Arial" pitchFamily="34" charset="0"/>
                <a:cs typeface="Arial" pitchFamily="34" charset="0"/>
              </a:rPr>
              <a:t>He ~ polarized neutron</a:t>
            </a:r>
            <a:endParaRPr lang="en-US" sz="1600" b="1" dirty="0">
              <a:solidFill>
                <a:srgbClr val="0033CC"/>
              </a:solidFill>
              <a:latin typeface="Arial" pitchFamily="34" charset="0"/>
              <a:cs typeface="Arial" pitchFamily="34" charset="0"/>
            </a:endParaRPr>
          </a:p>
        </p:txBody>
      </p:sp>
      <p:pic>
        <p:nvPicPr>
          <p:cNvPr id="18" name="Picture 2" descr="D:\Dropbox\A_LTPaper\He-3.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16" y="135913"/>
            <a:ext cx="1438251" cy="2028826"/>
          </a:xfrm>
          <a:prstGeom prst="rect">
            <a:avLst/>
          </a:prstGeom>
          <a:noFill/>
        </p:spPr>
      </p:pic>
      <p:sp>
        <p:nvSpPr>
          <p:cNvPr id="16" name="TextBox 6"/>
          <p:cNvSpPr txBox="1">
            <a:spLocks noChangeArrowheads="1"/>
          </p:cNvSpPr>
          <p:nvPr/>
        </p:nvSpPr>
        <p:spPr bwMode="auto">
          <a:xfrm>
            <a:off x="849032" y="1744200"/>
            <a:ext cx="8294968" cy="430887"/>
          </a:xfrm>
          <a:prstGeom prst="rect">
            <a:avLst/>
          </a:prstGeom>
          <a:noFill/>
          <a:ln w="9525">
            <a:noFill/>
            <a:miter lim="800000"/>
            <a:headEnd/>
            <a:tailEnd/>
          </a:ln>
        </p:spPr>
        <p:txBody>
          <a:bodyPr wrap="square">
            <a:spAutoFit/>
          </a:bodyPr>
          <a:lstStyle/>
          <a:p>
            <a:r>
              <a:rPr lang="en-US" sz="2200" b="1" dirty="0" smtClean="0">
                <a:solidFill>
                  <a:srgbClr val="FF0000"/>
                </a:solidFill>
                <a:latin typeface="Arial"/>
                <a:cs typeface="Arial"/>
              </a:rPr>
              <a:t>1st</a:t>
            </a:r>
            <a:r>
              <a:rPr lang="en-US" sz="2200" b="1" dirty="0" smtClean="0">
                <a:solidFill>
                  <a:srgbClr val="0000FF"/>
                </a:solidFill>
                <a:latin typeface="Arial"/>
                <a:cs typeface="Arial"/>
              </a:rPr>
              <a:t> </a:t>
            </a:r>
            <a:r>
              <a:rPr lang="en-US" sz="2200" b="1" dirty="0">
                <a:solidFill>
                  <a:srgbClr val="0000B4"/>
                </a:solidFill>
                <a:latin typeface="Arial"/>
                <a:cs typeface="Arial"/>
              </a:rPr>
              <a:t>measurements of 3He (neutron) single-spin </a:t>
            </a:r>
            <a:r>
              <a:rPr lang="en-US" sz="2200" b="1" dirty="0" smtClean="0">
                <a:solidFill>
                  <a:srgbClr val="0000B4"/>
                </a:solidFill>
                <a:latin typeface="Arial"/>
                <a:cs typeface="Arial"/>
              </a:rPr>
              <a:t>asymmetries</a:t>
            </a:r>
            <a:endParaRPr lang="en-US" sz="2200" b="1" dirty="0">
              <a:solidFill>
                <a:srgbClr val="0000B4"/>
              </a:solidFill>
              <a:latin typeface="Arial"/>
              <a:cs typeface="Arial"/>
            </a:endParaRPr>
          </a:p>
        </p:txBody>
      </p:sp>
      <p:sp>
        <p:nvSpPr>
          <p:cNvPr id="19" name="TextBox 18"/>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TMDs</a:t>
            </a:r>
            <a:endParaRPr lang="en-US" sz="2800" b="1" dirty="0">
              <a:latin typeface="Arial" pitchFamily="34" charset="0"/>
              <a:cs typeface="Arial" pitchFamily="34" charset="0"/>
            </a:endParaRPr>
          </a:p>
        </p:txBody>
      </p:sp>
      <p:sp>
        <p:nvSpPr>
          <p:cNvPr id="3" name="Rectangle 2"/>
          <p:cNvSpPr/>
          <p:nvPr/>
        </p:nvSpPr>
        <p:spPr>
          <a:xfrm>
            <a:off x="124292" y="5478413"/>
            <a:ext cx="9019708" cy="877163"/>
          </a:xfrm>
          <a:prstGeom prst="rect">
            <a:avLst/>
          </a:prstGeom>
        </p:spPr>
        <p:txBody>
          <a:bodyPr wrap="square">
            <a:spAutoFit/>
          </a:bodyPr>
          <a:lstStyle/>
          <a:p>
            <a:r>
              <a:rPr lang="en-US" sz="1700" b="1" dirty="0">
                <a:solidFill>
                  <a:srgbClr val="0000B4"/>
                </a:solidFill>
                <a:latin typeface="Arial"/>
                <a:cs typeface="Arial"/>
              </a:rPr>
              <a:t>Inaugural American Physical Society Dissertation Award in </a:t>
            </a:r>
            <a:r>
              <a:rPr lang="en-US" sz="1700" b="1" dirty="0" err="1">
                <a:solidFill>
                  <a:srgbClr val="0000B4"/>
                </a:solidFill>
                <a:latin typeface="Arial"/>
                <a:cs typeface="Arial"/>
              </a:rPr>
              <a:t>Hadronic</a:t>
            </a:r>
            <a:r>
              <a:rPr lang="en-US" sz="1700" b="1" dirty="0">
                <a:solidFill>
                  <a:srgbClr val="0000B4"/>
                </a:solidFill>
                <a:latin typeface="Arial"/>
                <a:cs typeface="Arial"/>
              </a:rPr>
              <a:t> </a:t>
            </a:r>
            <a:r>
              <a:rPr lang="en-US" sz="1700" b="1" dirty="0" smtClean="0">
                <a:solidFill>
                  <a:srgbClr val="0000B4"/>
                </a:solidFill>
                <a:latin typeface="Arial"/>
                <a:cs typeface="Arial"/>
              </a:rPr>
              <a:t>Physics:</a:t>
            </a:r>
          </a:p>
          <a:p>
            <a:r>
              <a:rPr lang="en-US" sz="1700" b="1" i="1" dirty="0" smtClean="0">
                <a:solidFill>
                  <a:srgbClr val="0000B4"/>
                </a:solidFill>
                <a:latin typeface="Arial"/>
                <a:cs typeface="Arial"/>
              </a:rPr>
              <a:t>Jin </a:t>
            </a:r>
            <a:r>
              <a:rPr lang="en-US" sz="1700" b="1" i="1" dirty="0">
                <a:solidFill>
                  <a:srgbClr val="0000B4"/>
                </a:solidFill>
                <a:latin typeface="Arial"/>
                <a:cs typeface="Arial"/>
              </a:rPr>
              <a:t>Huang for his thesis, "Measurement of Double Spin Asymmetries in Charged Pion Production from Deep Inelastic Scattering on a Transversely Polarized 3He </a:t>
            </a:r>
            <a:r>
              <a:rPr lang="en-US" sz="1700" b="1" i="1" dirty="0" smtClean="0">
                <a:solidFill>
                  <a:srgbClr val="0000B4"/>
                </a:solidFill>
                <a:latin typeface="Arial"/>
                <a:cs typeface="Arial"/>
              </a:rPr>
              <a:t>Target”</a:t>
            </a:r>
            <a:endParaRPr lang="en-US" sz="1700" b="1" i="1" dirty="0">
              <a:solidFill>
                <a:srgbClr val="0000B4"/>
              </a:solidFill>
              <a:latin typeface="Arial"/>
              <a:cs typeface="Arial"/>
            </a:endParaRPr>
          </a:p>
        </p:txBody>
      </p:sp>
    </p:spTree>
    <p:extLst>
      <p:ext uri="{BB962C8B-B14F-4D97-AF65-F5344CB8AC3E}">
        <p14:creationId xmlns:p14="http://schemas.microsoft.com/office/powerpoint/2010/main" val="3952954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5"/>
          <p:cNvGrpSpPr>
            <a:grpSpLocks/>
          </p:cNvGrpSpPr>
          <p:nvPr/>
        </p:nvGrpSpPr>
        <p:grpSpPr bwMode="auto">
          <a:xfrm>
            <a:off x="0" y="0"/>
            <a:ext cx="9144000" cy="6477000"/>
            <a:chOff x="0" y="0"/>
            <a:chExt cx="5760" cy="4320"/>
          </a:xfrm>
        </p:grpSpPr>
        <p:sp>
          <p:nvSpPr>
            <p:cNvPr id="5126" name="Rectangle 6"/>
            <p:cNvSpPr>
              <a:spLocks noChangeArrowheads="1"/>
            </p:cNvSpPr>
            <p:nvPr/>
          </p:nvSpPr>
          <p:spPr bwMode="auto">
            <a:xfrm>
              <a:off x="0" y="0"/>
              <a:ext cx="5760" cy="432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12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0"/>
              <a:ext cx="432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5122" name="Rectangle 2"/>
          <p:cNvSpPr>
            <a:spLocks noGrp="1" noChangeArrowheads="1"/>
          </p:cNvSpPr>
          <p:nvPr>
            <p:ph type="title"/>
          </p:nvPr>
        </p:nvSpPr>
        <p:spPr>
          <a:xfrm>
            <a:off x="0" y="0"/>
            <a:ext cx="7924800" cy="685800"/>
          </a:xfrm>
          <a:noFill/>
          <a:ln>
            <a:noFill/>
          </a:ln>
        </p:spPr>
        <p:style>
          <a:lnRef idx="2">
            <a:schemeClr val="accent3"/>
          </a:lnRef>
          <a:fillRef idx="1">
            <a:schemeClr val="lt1"/>
          </a:fillRef>
          <a:effectRef idx="0">
            <a:schemeClr val="accent3"/>
          </a:effectRef>
          <a:fontRef idx="minor">
            <a:schemeClr val="dk1"/>
          </a:fontRef>
        </p:style>
        <p:txBody>
          <a:bodyPr/>
          <a:lstStyle/>
          <a:p>
            <a:pPr algn="l"/>
            <a:r>
              <a:rPr lang="en-US" sz="3600" kern="1200" dirty="0">
                <a:solidFill>
                  <a:schemeClr val="tx1"/>
                </a:solidFill>
              </a:rPr>
              <a:t>The nucleon: a complex object </a:t>
            </a:r>
          </a:p>
        </p:txBody>
      </p:sp>
      <p:sp>
        <p:nvSpPr>
          <p:cNvPr id="5128" name="AutoShape 8"/>
          <p:cNvSpPr>
            <a:spLocks noChangeArrowheads="1"/>
          </p:cNvSpPr>
          <p:nvPr/>
        </p:nvSpPr>
        <p:spPr bwMode="auto">
          <a:xfrm>
            <a:off x="0" y="762000"/>
            <a:ext cx="2514600" cy="1752600"/>
          </a:xfrm>
          <a:prstGeom prst="cloudCallout">
            <a:avLst>
              <a:gd name="adj1" fmla="val 37625"/>
              <a:gd name="adj2" fmla="val 39583"/>
            </a:avLst>
          </a:prstGeom>
          <a:solidFill>
            <a:schemeClr val="accent1"/>
          </a:solidFill>
          <a:ln w="9525">
            <a:solidFill>
              <a:schemeClr val="tx1"/>
            </a:solidFill>
            <a:round/>
            <a:headEnd/>
            <a:tailEnd/>
          </a:ln>
        </p:spPr>
        <p:txBody>
          <a:bodyPr wrap="none" anchor="ctr"/>
          <a:lstStyle/>
          <a:p>
            <a:pPr algn="ctr" eaLnBrk="1" hangingPunct="1"/>
            <a:r>
              <a:rPr lang="fr-FR" b="0" dirty="0" err="1">
                <a:latin typeface="Tahoma" charset="0"/>
              </a:rPr>
              <a:t>nucleon</a:t>
            </a:r>
            <a:endParaRPr lang="fr-FR" b="0" dirty="0">
              <a:latin typeface="Tahoma" charset="0"/>
            </a:endParaRPr>
          </a:p>
          <a:p>
            <a:pPr algn="ctr" eaLnBrk="1" hangingPunct="1"/>
            <a:r>
              <a:rPr lang="fr-FR" b="0" dirty="0" err="1">
                <a:latin typeface="Tahoma" charset="0"/>
              </a:rPr>
              <a:t>form</a:t>
            </a:r>
            <a:endParaRPr lang="fr-FR" b="0" dirty="0">
              <a:latin typeface="Tahoma" charset="0"/>
            </a:endParaRPr>
          </a:p>
          <a:p>
            <a:pPr algn="ctr" eaLnBrk="1" hangingPunct="1"/>
            <a:r>
              <a:rPr lang="fr-FR" b="0" dirty="0" err="1">
                <a:latin typeface="Tahoma" charset="0"/>
              </a:rPr>
              <a:t>factors</a:t>
            </a:r>
            <a:endParaRPr lang="en-US" u="sng" dirty="0">
              <a:solidFill>
                <a:srgbClr val="FF0000"/>
              </a:solidFill>
              <a:latin typeface="Comic Sans MS" charset="0"/>
            </a:endParaRPr>
          </a:p>
        </p:txBody>
      </p:sp>
      <p:sp>
        <p:nvSpPr>
          <p:cNvPr id="5129" name="AutoShape 9"/>
          <p:cNvSpPr>
            <a:spLocks noChangeArrowheads="1"/>
          </p:cNvSpPr>
          <p:nvPr/>
        </p:nvSpPr>
        <p:spPr bwMode="auto">
          <a:xfrm>
            <a:off x="6073226" y="3733800"/>
            <a:ext cx="2514600" cy="1752600"/>
          </a:xfrm>
          <a:prstGeom prst="cloudCallout">
            <a:avLst>
              <a:gd name="adj1" fmla="val -58701"/>
              <a:gd name="adj2" fmla="val 19728"/>
            </a:avLst>
          </a:prstGeom>
          <a:solidFill>
            <a:srgbClr val="FF9A00"/>
          </a:solidFill>
          <a:ln w="9525">
            <a:solidFill>
              <a:schemeClr val="tx1"/>
            </a:solidFill>
            <a:round/>
            <a:headEnd/>
            <a:tailEnd/>
          </a:ln>
        </p:spPr>
        <p:txBody>
          <a:bodyPr wrap="none" anchor="ctr"/>
          <a:lstStyle/>
          <a:p>
            <a:pPr algn="ctr" eaLnBrk="1" hangingPunct="1"/>
            <a:r>
              <a:rPr lang="fr-FR" b="0" dirty="0" err="1">
                <a:latin typeface="Tahoma" charset="0"/>
              </a:rPr>
              <a:t>nucleon</a:t>
            </a:r>
            <a:r>
              <a:rPr lang="fr-FR" b="0" dirty="0">
                <a:latin typeface="Tahoma" charset="0"/>
              </a:rPr>
              <a:t> </a:t>
            </a:r>
          </a:p>
          <a:p>
            <a:pPr algn="ctr" eaLnBrk="1" hangingPunct="1"/>
            <a:r>
              <a:rPr lang="fr-FR" dirty="0" err="1">
                <a:latin typeface="Tahoma" charset="0"/>
              </a:rPr>
              <a:t>r</a:t>
            </a:r>
            <a:r>
              <a:rPr lang="fr-FR" b="0" dirty="0" err="1" smtClean="0">
                <a:latin typeface="Tahoma" charset="0"/>
              </a:rPr>
              <a:t>esonances</a:t>
            </a:r>
            <a:endParaRPr lang="fr-FR" b="0" dirty="0">
              <a:latin typeface="Tahoma" charset="0"/>
            </a:endParaRPr>
          </a:p>
        </p:txBody>
      </p:sp>
      <p:sp>
        <p:nvSpPr>
          <p:cNvPr id="5130" name="AutoShape 10"/>
          <p:cNvSpPr>
            <a:spLocks noChangeArrowheads="1"/>
          </p:cNvSpPr>
          <p:nvPr/>
        </p:nvSpPr>
        <p:spPr bwMode="auto">
          <a:xfrm>
            <a:off x="6073226" y="1295400"/>
            <a:ext cx="3070774" cy="1828800"/>
          </a:xfrm>
          <a:prstGeom prst="cloudCallout">
            <a:avLst>
              <a:gd name="adj1" fmla="val -61500"/>
              <a:gd name="adj2" fmla="val 17708"/>
            </a:avLst>
          </a:prstGeom>
          <a:solidFill>
            <a:srgbClr val="FFFF99"/>
          </a:solidFill>
          <a:ln w="9525">
            <a:solidFill>
              <a:schemeClr val="tx1"/>
            </a:solidFill>
            <a:round/>
            <a:headEnd/>
            <a:tailEnd/>
          </a:ln>
        </p:spPr>
        <p:txBody>
          <a:bodyPr wrap="none" anchor="ctr"/>
          <a:lstStyle/>
          <a:p>
            <a:pPr algn="ctr"/>
            <a:endParaRPr lang="en-US" b="0"/>
          </a:p>
        </p:txBody>
      </p:sp>
      <p:sp>
        <p:nvSpPr>
          <p:cNvPr id="5131" name="Rectangle 11"/>
          <p:cNvSpPr>
            <a:spLocks noChangeArrowheads="1"/>
          </p:cNvSpPr>
          <p:nvPr/>
        </p:nvSpPr>
        <p:spPr bwMode="auto">
          <a:xfrm>
            <a:off x="6510867" y="1600200"/>
            <a:ext cx="235494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b="0" dirty="0" smtClean="0">
                <a:solidFill>
                  <a:srgbClr val="FF0D21"/>
                </a:solidFill>
                <a:latin typeface="Tahoma" charset="0"/>
              </a:rPr>
              <a:t>3D</a:t>
            </a:r>
            <a:r>
              <a:rPr lang="en-US" b="0" dirty="0">
                <a:solidFill>
                  <a:srgbClr val="FF0D21"/>
                </a:solidFill>
                <a:latin typeface="Tahoma" charset="0"/>
              </a:rPr>
              <a:t/>
            </a:r>
            <a:br>
              <a:rPr lang="en-US" b="0" dirty="0">
                <a:solidFill>
                  <a:srgbClr val="FF0D21"/>
                </a:solidFill>
                <a:latin typeface="Tahoma" charset="0"/>
              </a:rPr>
            </a:br>
            <a:r>
              <a:rPr lang="en-US" b="0" dirty="0" err="1">
                <a:solidFill>
                  <a:srgbClr val="FF0D21"/>
                </a:solidFill>
                <a:latin typeface="Tahoma" charset="0"/>
              </a:rPr>
              <a:t>parton</a:t>
            </a:r>
            <a:r>
              <a:rPr lang="en-US" b="0" dirty="0">
                <a:solidFill>
                  <a:srgbClr val="FF0D21"/>
                </a:solidFill>
                <a:latin typeface="Tahoma" charset="0"/>
              </a:rPr>
              <a:t> </a:t>
            </a:r>
            <a:r>
              <a:rPr lang="en-US" b="0" dirty="0" smtClean="0">
                <a:solidFill>
                  <a:srgbClr val="FF0D21"/>
                </a:solidFill>
                <a:latin typeface="Tahoma" charset="0"/>
              </a:rPr>
              <a:t>distributions: GPD &amp; TMD</a:t>
            </a:r>
            <a:endParaRPr lang="en-US" sz="4400" b="0" dirty="0">
              <a:solidFill>
                <a:schemeClr val="tx2"/>
              </a:solidFill>
            </a:endParaRPr>
          </a:p>
        </p:txBody>
      </p:sp>
      <p:sp>
        <p:nvSpPr>
          <p:cNvPr id="11" name="AutoShape 8"/>
          <p:cNvSpPr>
            <a:spLocks noChangeArrowheads="1"/>
          </p:cNvSpPr>
          <p:nvPr/>
        </p:nvSpPr>
        <p:spPr bwMode="auto">
          <a:xfrm>
            <a:off x="0" y="3733800"/>
            <a:ext cx="2667000" cy="1752600"/>
          </a:xfrm>
          <a:prstGeom prst="cloudCallout">
            <a:avLst>
              <a:gd name="adj1" fmla="val 37625"/>
              <a:gd name="adj2" fmla="val 39583"/>
            </a:avLst>
          </a:prstGeom>
          <a:solidFill>
            <a:srgbClr val="20FF3B"/>
          </a:solidFill>
          <a:ln w="9525">
            <a:solidFill>
              <a:schemeClr val="tx1"/>
            </a:solidFill>
            <a:round/>
            <a:headEnd/>
            <a:tailEnd/>
          </a:ln>
        </p:spPr>
        <p:txBody>
          <a:bodyPr wrap="none" anchor="ctr"/>
          <a:lstStyle/>
          <a:p>
            <a:pPr algn="ctr" eaLnBrk="1" hangingPunct="1"/>
            <a:r>
              <a:rPr lang="fr-FR" b="0" dirty="0" smtClean="0">
                <a:latin typeface="Tahoma" charset="0"/>
              </a:rPr>
              <a:t>1D parton distributions</a:t>
            </a:r>
            <a:endParaRPr lang="en-US" u="sng" dirty="0">
              <a:solidFill>
                <a:srgbClr val="FF0000"/>
              </a:solidFill>
              <a:latin typeface="Comic Sans MS" charset="0"/>
            </a:endParaRPr>
          </a:p>
        </p:txBody>
      </p:sp>
    </p:spTree>
    <p:extLst>
      <p:ext uri="{BB962C8B-B14F-4D97-AF65-F5344CB8AC3E}">
        <p14:creationId xmlns:p14="http://schemas.microsoft.com/office/powerpoint/2010/main" val="169854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3D Parton Distributions: IMPACT</a:t>
            </a:r>
            <a:endParaRPr lang="en-US" sz="2800" b="1" dirty="0">
              <a:latin typeface="Arial" pitchFamily="34" charset="0"/>
              <a:cs typeface="Arial" pitchFamily="34" charset="0"/>
            </a:endParaRPr>
          </a:p>
        </p:txBody>
      </p:sp>
      <p:grpSp>
        <p:nvGrpSpPr>
          <p:cNvPr id="16" name="Group 15"/>
          <p:cNvGrpSpPr/>
          <p:nvPr/>
        </p:nvGrpSpPr>
        <p:grpSpPr>
          <a:xfrm>
            <a:off x="48343" y="1674036"/>
            <a:ext cx="4572000" cy="1050542"/>
            <a:chOff x="57273" y="962048"/>
            <a:chExt cx="4572000" cy="1050542"/>
          </a:xfrm>
        </p:grpSpPr>
        <p:sp>
          <p:nvSpPr>
            <p:cNvPr id="4" name="Rectangle 3"/>
            <p:cNvSpPr/>
            <p:nvPr/>
          </p:nvSpPr>
          <p:spPr bwMode="auto">
            <a:xfrm>
              <a:off x="57273" y="962048"/>
              <a:ext cx="4572000" cy="9906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2" name="Group 1"/>
            <p:cNvGrpSpPr/>
            <p:nvPr/>
          </p:nvGrpSpPr>
          <p:grpSpPr>
            <a:xfrm>
              <a:off x="57274" y="988236"/>
              <a:ext cx="4523790" cy="1024354"/>
              <a:chOff x="57274" y="988236"/>
              <a:chExt cx="4523790" cy="1024354"/>
            </a:xfrm>
          </p:grpSpPr>
          <p:graphicFrame>
            <p:nvGraphicFramePr>
              <p:cNvPr id="7" name="Object 4"/>
              <p:cNvGraphicFramePr>
                <a:graphicFrameLocks noChangeAspect="1"/>
              </p:cNvGraphicFramePr>
              <p:nvPr>
                <p:extLst>
                  <p:ext uri="{D42A27DB-BD31-4B8C-83A1-F6EECF244321}">
                    <p14:modId xmlns:p14="http://schemas.microsoft.com/office/powerpoint/2010/main" val="3209714609"/>
                  </p:ext>
                </p:extLst>
              </p:nvPr>
            </p:nvGraphicFramePr>
            <p:xfrm>
              <a:off x="57274" y="988236"/>
              <a:ext cx="4523790" cy="685800"/>
            </p:xfrm>
            <a:graphic>
              <a:graphicData uri="http://schemas.openxmlformats.org/presentationml/2006/ole">
                <mc:AlternateContent xmlns:mc="http://schemas.openxmlformats.org/markup-compatibility/2006">
                  <mc:Choice xmlns:v="urn:schemas-microsoft-com:vml" Requires="v">
                    <p:oleObj spid="_x0000_s82210" name="Equation" r:id="rId3" imgW="2616120" imgH="393480" progId="Equation.3">
                      <p:embed/>
                    </p:oleObj>
                  </mc:Choice>
                  <mc:Fallback>
                    <p:oleObj name="Equation" r:id="rId3" imgW="26161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4" y="988236"/>
                            <a:ext cx="4523790" cy="685800"/>
                          </a:xfrm>
                          <a:prstGeom prst="rect">
                            <a:avLst/>
                          </a:prstGeom>
                          <a:noFill/>
                        </p:spPr>
                      </p:pic>
                    </p:oleObj>
                  </mc:Fallback>
                </mc:AlternateContent>
              </a:graphicData>
            </a:graphic>
          </p:graphicFrame>
          <p:cxnSp>
            <p:nvCxnSpPr>
              <p:cNvPr id="8" name="Straight Arrow Connector 7"/>
              <p:cNvCxnSpPr/>
              <p:nvPr/>
            </p:nvCxnSpPr>
            <p:spPr>
              <a:xfrm flipV="1">
                <a:off x="2952873" y="1521636"/>
                <a:ext cx="0" cy="2286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37127" y="1521636"/>
                <a:ext cx="0" cy="2286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24273" y="1674036"/>
                <a:ext cx="1732766" cy="338554"/>
              </a:xfrm>
              <a:prstGeom prst="rect">
                <a:avLst/>
              </a:prstGeom>
              <a:noFill/>
            </p:spPr>
            <p:txBody>
              <a:bodyPr wrap="none" rtlCol="0">
                <a:spAutoFit/>
              </a:bodyPr>
              <a:lstStyle/>
              <a:p>
                <a:r>
                  <a:rPr lang="it-IT" sz="1600" dirty="0" smtClean="0">
                    <a:solidFill>
                      <a:srgbClr val="F0720A"/>
                    </a:solidFill>
                    <a:latin typeface="Arial" pitchFamily="34" charset="0"/>
                    <a:cs typeface="Arial" pitchFamily="34" charset="0"/>
                  </a:rPr>
                  <a:t>≈30%         ≈zero</a:t>
                </a:r>
              </a:p>
            </p:txBody>
          </p:sp>
        </p:grpSp>
      </p:grpSp>
      <p:pic>
        <p:nvPicPr>
          <p:cNvPr id="11" name="Picture 10" descr="Figure3_2.jpg"/>
          <p:cNvPicPr/>
          <p:nvPr/>
        </p:nvPicPr>
        <p:blipFill>
          <a:blip r:embed="rId5" cstate="print"/>
          <a:stretch>
            <a:fillRect/>
          </a:stretch>
        </p:blipFill>
        <p:spPr>
          <a:xfrm>
            <a:off x="611782" y="3578755"/>
            <a:ext cx="3124200" cy="2721779"/>
          </a:xfrm>
          <a:prstGeom prst="rect">
            <a:avLst/>
          </a:prstGeom>
          <a:ln>
            <a:noFill/>
          </a:ln>
          <a:effectLst>
            <a:outerShdw blurRad="292100" dist="139700" dir="2700000" algn="tl" rotWithShape="0">
              <a:srgbClr val="333333">
                <a:alpha val="65000"/>
              </a:srgbClr>
            </a:outerShdw>
          </a:effectLst>
        </p:spPr>
      </p:pic>
      <p:graphicFrame>
        <p:nvGraphicFramePr>
          <p:cNvPr id="13" name="Object 3"/>
          <p:cNvGraphicFramePr>
            <a:graphicFrameLocks noChangeAspect="1"/>
          </p:cNvGraphicFramePr>
          <p:nvPr>
            <p:extLst>
              <p:ext uri="{D42A27DB-BD31-4B8C-83A1-F6EECF244321}">
                <p14:modId xmlns:p14="http://schemas.microsoft.com/office/powerpoint/2010/main" val="3879184103"/>
              </p:ext>
            </p:extLst>
          </p:nvPr>
        </p:nvGraphicFramePr>
        <p:xfrm>
          <a:off x="75339" y="2629982"/>
          <a:ext cx="4381700" cy="838200"/>
        </p:xfrm>
        <a:graphic>
          <a:graphicData uri="http://schemas.openxmlformats.org/presentationml/2006/ole">
            <mc:AlternateContent xmlns:mc="http://schemas.openxmlformats.org/markup-compatibility/2006">
              <mc:Choice xmlns:v="urn:schemas-microsoft-com:vml" Requires="v">
                <p:oleObj spid="_x0000_s82211" name="Equation" r:id="rId6" imgW="2476440" imgH="469800" progId="Equation.3">
                  <p:embed/>
                </p:oleObj>
              </mc:Choice>
              <mc:Fallback>
                <p:oleObj name="Equation" r:id="rId6" imgW="247644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9" y="2629982"/>
                        <a:ext cx="4381700" cy="838200"/>
                      </a:xfrm>
                      <a:prstGeom prst="rect">
                        <a:avLst/>
                      </a:prstGeom>
                      <a:noFill/>
                    </p:spPr>
                  </p:pic>
                </p:oleObj>
              </mc:Fallback>
            </mc:AlternateContent>
          </a:graphicData>
        </a:graphic>
      </p:graphicFrame>
      <p:sp>
        <p:nvSpPr>
          <p:cNvPr id="14" name="TextBox 13"/>
          <p:cNvSpPr txBox="1"/>
          <p:nvPr/>
        </p:nvSpPr>
        <p:spPr>
          <a:xfrm>
            <a:off x="75339" y="859842"/>
            <a:ext cx="4333491" cy="830997"/>
          </a:xfrm>
          <a:prstGeom prst="rect">
            <a:avLst/>
          </a:prstGeom>
          <a:noFill/>
        </p:spPr>
        <p:txBody>
          <a:bodyPr wrap="square" rtlCol="0">
            <a:spAutoFit/>
          </a:bodyPr>
          <a:lstStyle/>
          <a:p>
            <a:pPr algn="ctr"/>
            <a:r>
              <a:rPr lang="en-US" sz="2400" b="1" dirty="0">
                <a:solidFill>
                  <a:srgbClr val="0000B4"/>
                </a:solidFill>
                <a:latin typeface="Arial"/>
                <a:cs typeface="Arial"/>
              </a:rPr>
              <a:t>Access to </a:t>
            </a:r>
            <a:r>
              <a:rPr lang="en-US" sz="2400" b="1" dirty="0" smtClean="0">
                <a:solidFill>
                  <a:srgbClr val="0000B4"/>
                </a:solidFill>
                <a:latin typeface="Arial"/>
                <a:cs typeface="Arial"/>
              </a:rPr>
              <a:t>quark orbital </a:t>
            </a:r>
            <a:r>
              <a:rPr lang="en-US" sz="2400" b="1" dirty="0">
                <a:solidFill>
                  <a:srgbClr val="0000B4"/>
                </a:solidFill>
                <a:latin typeface="Arial"/>
                <a:cs typeface="Arial"/>
              </a:rPr>
              <a:t>angular </a:t>
            </a:r>
            <a:r>
              <a:rPr lang="en-US" sz="2400" b="1" dirty="0" smtClean="0">
                <a:solidFill>
                  <a:srgbClr val="0000B4"/>
                </a:solidFill>
                <a:latin typeface="Arial"/>
                <a:cs typeface="Arial"/>
              </a:rPr>
              <a:t>momentum</a:t>
            </a:r>
            <a:endParaRPr lang="en-US" sz="2400" b="1" dirty="0">
              <a:solidFill>
                <a:srgbClr val="0000B4"/>
              </a:solidFill>
              <a:latin typeface="Arial"/>
              <a:cs typeface="Arial"/>
            </a:endParaRPr>
          </a:p>
        </p:txBody>
      </p:sp>
      <p:sp>
        <p:nvSpPr>
          <p:cNvPr id="17" name="TextBox 16"/>
          <p:cNvSpPr txBox="1"/>
          <p:nvPr/>
        </p:nvSpPr>
        <p:spPr>
          <a:xfrm>
            <a:off x="5128380" y="843039"/>
            <a:ext cx="3614980" cy="830997"/>
          </a:xfrm>
          <a:prstGeom prst="rect">
            <a:avLst/>
          </a:prstGeom>
          <a:noFill/>
        </p:spPr>
        <p:txBody>
          <a:bodyPr wrap="square" rtlCol="0">
            <a:spAutoFit/>
          </a:bodyPr>
          <a:lstStyle/>
          <a:p>
            <a:pPr algn="ctr"/>
            <a:r>
              <a:rPr lang="en-US" sz="2400" b="1" dirty="0">
                <a:solidFill>
                  <a:srgbClr val="0000B4"/>
                </a:solidFill>
                <a:latin typeface="Arial"/>
                <a:cs typeface="Arial"/>
              </a:rPr>
              <a:t>Access to </a:t>
            </a:r>
            <a:r>
              <a:rPr lang="en-US" sz="2400" b="1" dirty="0" smtClean="0">
                <a:solidFill>
                  <a:srgbClr val="0000B4"/>
                </a:solidFill>
                <a:latin typeface="Arial"/>
                <a:cs typeface="Arial"/>
              </a:rPr>
              <a:t>the nucleon 3D view</a:t>
            </a:r>
            <a:endParaRPr lang="en-US" sz="2400" b="1" dirty="0">
              <a:solidFill>
                <a:srgbClr val="0000B4"/>
              </a:solidFill>
              <a:latin typeface="Arial"/>
              <a:cs typeface="Arial"/>
            </a:endParaRPr>
          </a:p>
        </p:txBody>
      </p:sp>
      <p:pic>
        <p:nvPicPr>
          <p:cNvPr id="18" name="Picture 17" descr="profile.png"/>
          <p:cNvPicPr/>
          <p:nvPr/>
        </p:nvPicPr>
        <p:blipFill rotWithShape="1">
          <a:blip r:embed="rId8" cstate="print"/>
          <a:srcRect l="7356" t="49129" r="12267"/>
          <a:stretch/>
        </p:blipFill>
        <p:spPr>
          <a:xfrm>
            <a:off x="5150871" y="1836770"/>
            <a:ext cx="3595264" cy="2398956"/>
          </a:xfrm>
          <a:prstGeom prst="rect">
            <a:avLst/>
          </a:prstGeom>
        </p:spPr>
      </p:pic>
      <p:pic>
        <p:nvPicPr>
          <p:cNvPr id="19" name="Picture 1"/>
          <p:cNvPicPr>
            <a:picLocks noChangeAspect="1" noChangeArrowheads="1"/>
          </p:cNvPicPr>
          <p:nvPr/>
        </p:nvPicPr>
        <p:blipFill rotWithShape="1">
          <a:blip r:embed="rId9" cstate="print"/>
          <a:srcRect l="-484" t="-4178" r="-6565" b="-1202"/>
          <a:stretch/>
        </p:blipFill>
        <p:spPr bwMode="auto">
          <a:xfrm>
            <a:off x="5298297" y="4134490"/>
            <a:ext cx="4066410" cy="2311527"/>
          </a:xfrm>
          <a:prstGeom prst="rect">
            <a:avLst/>
          </a:prstGeom>
          <a:noFill/>
          <a:ln w="9525">
            <a:noFill/>
            <a:miter lim="800000"/>
            <a:headEnd/>
            <a:tailEnd/>
          </a:ln>
        </p:spPr>
      </p:pic>
      <p:sp>
        <p:nvSpPr>
          <p:cNvPr id="20" name="Rectangle 19"/>
          <p:cNvSpPr/>
          <p:nvPr/>
        </p:nvSpPr>
        <p:spPr>
          <a:xfrm>
            <a:off x="5150871" y="1674036"/>
            <a:ext cx="3236849" cy="369332"/>
          </a:xfrm>
          <a:prstGeom prst="rect">
            <a:avLst/>
          </a:prstGeom>
        </p:spPr>
        <p:txBody>
          <a:bodyPr wrap="none">
            <a:spAutoFit/>
          </a:bodyPr>
          <a:lstStyle/>
          <a:p>
            <a:r>
              <a:rPr lang="en-US" b="1" i="1" dirty="0">
                <a:solidFill>
                  <a:srgbClr val="000000"/>
                </a:solidFill>
                <a:latin typeface="Arial"/>
                <a:cs typeface="Arial"/>
              </a:rPr>
              <a:t>Transverse Spatial Imaging </a:t>
            </a:r>
          </a:p>
        </p:txBody>
      </p:sp>
      <p:sp>
        <p:nvSpPr>
          <p:cNvPr id="21" name="Rectangle 20"/>
          <p:cNvSpPr/>
          <p:nvPr/>
        </p:nvSpPr>
        <p:spPr>
          <a:xfrm>
            <a:off x="5128380" y="4083899"/>
            <a:ext cx="3505084" cy="369332"/>
          </a:xfrm>
          <a:prstGeom prst="rect">
            <a:avLst/>
          </a:prstGeom>
        </p:spPr>
        <p:txBody>
          <a:bodyPr wrap="none">
            <a:spAutoFit/>
          </a:bodyPr>
          <a:lstStyle/>
          <a:p>
            <a:r>
              <a:rPr lang="en-US" b="1" i="1" dirty="0" smtClean="0">
                <a:solidFill>
                  <a:srgbClr val="000000"/>
                </a:solidFill>
                <a:latin typeface="Arial"/>
                <a:cs typeface="Arial"/>
              </a:rPr>
              <a:t>Transverse momentum space</a:t>
            </a:r>
            <a:endParaRPr lang="en-US" i="1" dirty="0">
              <a:solidFill>
                <a:srgbClr val="000000"/>
              </a:solidFill>
            </a:endParaRPr>
          </a:p>
        </p:txBody>
      </p:sp>
    </p:spTree>
    <p:extLst>
      <p:ext uri="{BB962C8B-B14F-4D97-AF65-F5344CB8AC3E}">
        <p14:creationId xmlns:p14="http://schemas.microsoft.com/office/powerpoint/2010/main" val="8901180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a:latin typeface="Arial" pitchFamily="34" charset="0"/>
                <a:cs typeface="Arial" pitchFamily="34" charset="0"/>
              </a:rPr>
              <a:t>N/</a:t>
            </a:r>
            <a:r>
              <a:rPr lang="en-US" sz="2800" b="1" dirty="0" err="1">
                <a:latin typeface="Arial" pitchFamily="34" charset="0"/>
                <a:cs typeface="Arial" pitchFamily="34" charset="0"/>
              </a:rPr>
              <a:t>Δ</a:t>
            </a:r>
            <a:r>
              <a:rPr lang="en-US" sz="2800" b="1" dirty="0">
                <a:latin typeface="Arial" pitchFamily="34" charset="0"/>
                <a:cs typeface="Arial" pitchFamily="34" charset="0"/>
              </a:rPr>
              <a:t> spectrum in PDG </a:t>
            </a:r>
            <a:r>
              <a:rPr lang="en-US" sz="2800" b="1" dirty="0" smtClean="0">
                <a:latin typeface="Arial" pitchFamily="34" charset="0"/>
                <a:cs typeface="Arial" pitchFamily="34" charset="0"/>
              </a:rPr>
              <a:t>2012</a:t>
            </a:r>
            <a:endParaRPr lang="en-US" sz="2800" b="1"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662945" y="1309301"/>
            <a:ext cx="6452808" cy="417767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45467" y="5486979"/>
            <a:ext cx="7842795" cy="923330"/>
          </a:xfrm>
          <a:prstGeom prst="rect">
            <a:avLst/>
          </a:prstGeom>
        </p:spPr>
        <p:txBody>
          <a:bodyPr wrap="square">
            <a:spAutoFit/>
          </a:bodyPr>
          <a:lstStyle/>
          <a:p>
            <a:r>
              <a:rPr lang="en-US" b="1" dirty="0">
                <a:solidFill>
                  <a:srgbClr val="0000B4"/>
                </a:solidFill>
                <a:latin typeface="Arial"/>
                <a:cs typeface="Arial"/>
              </a:rPr>
              <a:t>The analysis of </a:t>
            </a:r>
            <a:r>
              <a:rPr lang="en-US" b="1" dirty="0">
                <a:solidFill>
                  <a:srgbClr val="0000B4"/>
                </a:solidFill>
                <a:latin typeface="Arial"/>
                <a:cs typeface="Arial"/>
              </a:rPr>
              <a:t>nearly all new </a:t>
            </a:r>
            <a:r>
              <a:rPr lang="en-US" b="1" dirty="0" smtClean="0">
                <a:solidFill>
                  <a:srgbClr val="0000B4"/>
                </a:solidFill>
                <a:latin typeface="Arial"/>
                <a:cs typeface="Arial"/>
              </a:rPr>
              <a:t>CLAS </a:t>
            </a:r>
            <a:r>
              <a:rPr lang="en-US" b="1" dirty="0" err="1" smtClean="0">
                <a:solidFill>
                  <a:srgbClr val="0000B4"/>
                </a:solidFill>
                <a:latin typeface="Arial"/>
                <a:cs typeface="Arial"/>
              </a:rPr>
              <a:t>photoproduction</a:t>
            </a:r>
            <a:r>
              <a:rPr lang="en-US" b="1" dirty="0" smtClean="0">
                <a:solidFill>
                  <a:srgbClr val="0000B4"/>
                </a:solidFill>
                <a:latin typeface="Arial"/>
                <a:cs typeface="Arial"/>
              </a:rPr>
              <a:t> data led </a:t>
            </a:r>
            <a:r>
              <a:rPr lang="en-US" b="1" dirty="0">
                <a:solidFill>
                  <a:srgbClr val="0000B4"/>
                </a:solidFill>
                <a:latin typeface="Arial"/>
                <a:cs typeface="Arial"/>
              </a:rPr>
              <a:t>to the inclusion into the Review of Particle Properties, 2012 edition</a:t>
            </a:r>
            <a:r>
              <a:rPr lang="en-US" b="1" dirty="0"/>
              <a:t>, </a:t>
            </a:r>
            <a:r>
              <a:rPr lang="en-US" b="1" dirty="0">
                <a:solidFill>
                  <a:srgbClr val="0000B4"/>
                </a:solidFill>
                <a:latin typeface="Arial"/>
                <a:cs typeface="Arial"/>
              </a:rPr>
              <a:t>several state for which there is now either new or improved evidence</a:t>
            </a:r>
          </a:p>
        </p:txBody>
      </p:sp>
      <p:sp>
        <p:nvSpPr>
          <p:cNvPr id="6" name="TextBox 5"/>
          <p:cNvSpPr txBox="1"/>
          <p:nvPr/>
        </p:nvSpPr>
        <p:spPr>
          <a:xfrm>
            <a:off x="0" y="799804"/>
            <a:ext cx="9037002" cy="400110"/>
          </a:xfrm>
          <a:prstGeom prst="rect">
            <a:avLst/>
          </a:prstGeom>
          <a:noFill/>
          <a:ln>
            <a:noFill/>
          </a:ln>
        </p:spPr>
        <p:txBody>
          <a:bodyPr wrap="square" rtlCol="0">
            <a:spAutoFit/>
          </a:bodyPr>
          <a:lstStyle/>
          <a:p>
            <a:pPr algn="ctr"/>
            <a:r>
              <a:rPr lang="en-US" sz="2000" dirty="0" smtClean="0">
                <a:latin typeface="Arial"/>
                <a:cs typeface="Arial"/>
              </a:rPr>
              <a:t>Projected new states constrained largely from meson </a:t>
            </a:r>
            <a:r>
              <a:rPr lang="en-US" sz="2000" dirty="0" err="1" smtClean="0">
                <a:latin typeface="Arial"/>
                <a:cs typeface="Arial"/>
              </a:rPr>
              <a:t>photoproduction</a:t>
            </a:r>
            <a:r>
              <a:rPr lang="en-US" sz="2000" dirty="0" smtClean="0">
                <a:latin typeface="Arial"/>
                <a:cs typeface="Arial"/>
              </a:rPr>
              <a:t> </a:t>
            </a:r>
            <a:endParaRPr lang="en-US" sz="2000" dirty="0">
              <a:latin typeface="Arial"/>
              <a:cs typeface="Arial"/>
            </a:endParaRPr>
          </a:p>
        </p:txBody>
      </p:sp>
      <p:sp>
        <p:nvSpPr>
          <p:cNvPr id="7" name="TextBox 6"/>
          <p:cNvSpPr txBox="1"/>
          <p:nvPr/>
        </p:nvSpPr>
        <p:spPr>
          <a:xfrm>
            <a:off x="6808345" y="3986357"/>
            <a:ext cx="2228657" cy="646331"/>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i="1" dirty="0" err="1" smtClean="0">
                <a:solidFill>
                  <a:srgbClr val="CC0099"/>
                </a:solidFill>
                <a:latin typeface="Arial" pitchFamily="34" charset="0"/>
                <a:cs typeface="Arial" pitchFamily="34" charset="0"/>
              </a:rPr>
              <a:t>Burkert</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Mokeev</a:t>
            </a:r>
            <a:r>
              <a:rPr lang="en-US" b="1" i="1" dirty="0">
                <a:solidFill>
                  <a:srgbClr val="CC0099"/>
                </a:solidFill>
                <a:latin typeface="Arial" pitchFamily="34" charset="0"/>
                <a:cs typeface="Arial" pitchFamily="34" charset="0"/>
              </a:rPr>
              <a:t>, </a:t>
            </a:r>
            <a:r>
              <a:rPr lang="en-US" b="1" i="1" dirty="0" err="1" smtClean="0">
                <a:solidFill>
                  <a:srgbClr val="CC0099"/>
                </a:solidFill>
                <a:latin typeface="Arial" pitchFamily="34" charset="0"/>
                <a:cs typeface="Arial" pitchFamily="34" charset="0"/>
              </a:rPr>
              <a:t>Pasyuk</a:t>
            </a:r>
            <a:endParaRPr lang="en-US" b="1" i="1" dirty="0">
              <a:solidFill>
                <a:srgbClr val="CC0099"/>
              </a:solidFill>
              <a:latin typeface="Arial" pitchFamily="34" charset="0"/>
              <a:cs typeface="Arial" pitchFamily="34" charset="0"/>
            </a:endParaRPr>
          </a:p>
        </p:txBody>
      </p:sp>
      <p:sp>
        <p:nvSpPr>
          <p:cNvPr id="8" name="Rectangle 7"/>
          <p:cNvSpPr/>
          <p:nvPr/>
        </p:nvSpPr>
        <p:spPr>
          <a:xfrm>
            <a:off x="7115753" y="1309301"/>
            <a:ext cx="2028247" cy="738664"/>
          </a:xfrm>
          <a:prstGeom prst="rect">
            <a:avLst/>
          </a:prstGeom>
        </p:spPr>
        <p:txBody>
          <a:bodyPr wrap="square">
            <a:spAutoFit/>
          </a:bodyPr>
          <a:lstStyle/>
          <a:p>
            <a:pPr algn="ctr"/>
            <a:r>
              <a:rPr lang="en-US" sz="1400" dirty="0"/>
              <a:t>Bonn-</a:t>
            </a:r>
            <a:r>
              <a:rPr lang="en-US" sz="1400" dirty="0" err="1"/>
              <a:t>Gatchina</a:t>
            </a:r>
            <a:r>
              <a:rPr lang="en-US" sz="1400" dirty="0"/>
              <a:t> </a:t>
            </a:r>
            <a:r>
              <a:rPr lang="en-US" sz="1400" dirty="0" smtClean="0"/>
              <a:t>coupled</a:t>
            </a:r>
            <a:r>
              <a:rPr lang="en-US" sz="1400" dirty="0"/>
              <a:t>-channel analysis </a:t>
            </a:r>
            <a:endParaRPr lang="en-US" sz="1400" dirty="0" smtClean="0"/>
          </a:p>
          <a:p>
            <a:pPr algn="ctr"/>
            <a:r>
              <a:rPr lang="en-US" sz="1400" dirty="0" smtClean="0"/>
              <a:t>EPJ </a:t>
            </a:r>
            <a:r>
              <a:rPr lang="en-US" sz="1400" dirty="0"/>
              <a:t>A48, 15 (2012)</a:t>
            </a:r>
          </a:p>
        </p:txBody>
      </p:sp>
    </p:spTree>
    <p:extLst>
      <p:ext uri="{BB962C8B-B14F-4D97-AF65-F5344CB8AC3E}">
        <p14:creationId xmlns:p14="http://schemas.microsoft.com/office/powerpoint/2010/main" val="2521575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Electromagnetic </a:t>
            </a:r>
            <a:r>
              <a:rPr lang="en-US" sz="2800" b="1" dirty="0">
                <a:latin typeface="Arial" pitchFamily="34" charset="0"/>
                <a:cs typeface="Arial" pitchFamily="34" charset="0"/>
              </a:rPr>
              <a:t>&amp; </a:t>
            </a:r>
            <a:r>
              <a:rPr lang="en-US" sz="2800" b="1" dirty="0" err="1">
                <a:latin typeface="Arial" pitchFamily="34" charset="0"/>
                <a:cs typeface="Arial" pitchFamily="34" charset="0"/>
              </a:rPr>
              <a:t>hadronic</a:t>
            </a:r>
            <a:r>
              <a:rPr lang="en-US" sz="2800" b="1" dirty="0">
                <a:latin typeface="Arial" pitchFamily="34" charset="0"/>
                <a:cs typeface="Arial" pitchFamily="34" charset="0"/>
              </a:rPr>
              <a:t> decays</a:t>
            </a:r>
            <a:endParaRPr lang="en-US" sz="2800" b="1" dirty="0">
              <a:latin typeface="Arial" pitchFamily="34" charset="0"/>
              <a:cs typeface="Arial"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431908031"/>
              </p:ext>
            </p:extLst>
          </p:nvPr>
        </p:nvGraphicFramePr>
        <p:xfrm>
          <a:off x="1504311" y="1552377"/>
          <a:ext cx="6111735" cy="1838171"/>
        </p:xfrm>
        <a:graphic>
          <a:graphicData uri="http://schemas.openxmlformats.org/drawingml/2006/table">
            <a:tbl>
              <a:tblPr firstRow="1" bandRow="1">
                <a:tableStyleId>{073A0DAA-6AF3-43AB-8588-CEC1D06C72B9}</a:tableStyleId>
              </a:tblPr>
              <a:tblGrid>
                <a:gridCol w="1019758"/>
                <a:gridCol w="1712861"/>
                <a:gridCol w="1341022"/>
                <a:gridCol w="694250"/>
                <a:gridCol w="1343844"/>
              </a:tblGrid>
              <a:tr h="406400">
                <a:tc>
                  <a:txBody>
                    <a:bodyPr/>
                    <a:lstStyle/>
                    <a:p>
                      <a:r>
                        <a:rPr lang="en-US" sz="1600" b="1" dirty="0" smtClean="0">
                          <a:latin typeface="Calibri"/>
                          <a:cs typeface="Calibri"/>
                        </a:rPr>
                        <a:t>Baryons</a:t>
                      </a:r>
                      <a:endParaRPr lang="en-US" sz="1600" b="1" dirty="0">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err="1" smtClean="0">
                          <a:latin typeface="+mn-lt"/>
                          <a:cs typeface="Calibri"/>
                        </a:rPr>
                        <a:t>Γ(</a:t>
                      </a:r>
                      <a:r>
                        <a:rPr lang="en-US" sz="1600" b="1" i="1" dirty="0" err="1" smtClean="0">
                          <a:latin typeface="+mn-lt"/>
                          <a:cs typeface="Calibri"/>
                        </a:rPr>
                        <a:t>Σ</a:t>
                      </a:r>
                      <a:r>
                        <a:rPr lang="en-US" sz="1600" b="1" i="1" baseline="30000" dirty="0" err="1" smtClean="0">
                          <a:latin typeface="+mn-lt"/>
                          <a:cs typeface="Calibri"/>
                        </a:rPr>
                        <a:t>+</a:t>
                      </a:r>
                      <a:r>
                        <a:rPr lang="en-US" sz="1600" b="1" i="1" dirty="0" err="1" smtClean="0">
                          <a:latin typeface="+mn-lt"/>
                          <a:cs typeface="Calibri"/>
                        </a:rPr>
                        <a:t>γ</a:t>
                      </a:r>
                      <a:r>
                        <a:rPr lang="en-US" sz="1600" b="1" dirty="0" err="1" smtClean="0">
                          <a:latin typeface="+mn-lt"/>
                          <a:cs typeface="Calibri"/>
                        </a:rPr>
                        <a:t>)/Γ(Σ</a:t>
                      </a:r>
                      <a:r>
                        <a:rPr lang="en-US" sz="1600" b="1" i="1" dirty="0" err="1" smtClean="0">
                          <a:latin typeface="+mn-lt"/>
                          <a:cs typeface="Calibri"/>
                        </a:rPr>
                        <a:t>π</a:t>
                      </a:r>
                      <a:r>
                        <a:rPr lang="en-US" sz="1600" b="1" i="0" dirty="0" smtClean="0">
                          <a:latin typeface="+mn-lt"/>
                          <a:cs typeface="Calibri"/>
                        </a:rPr>
                        <a:t>)</a:t>
                      </a:r>
                      <a:endParaRPr lang="en-US" sz="1600" b="1" dirty="0" smtClean="0">
                        <a:latin typeface="+mn-lt"/>
                        <a:cs typeface="Calibri"/>
                      </a:endParaRPr>
                    </a:p>
                    <a:p>
                      <a:pPr algn="ctr"/>
                      <a:endParaRPr lang="en-US" sz="1600" b="1" baseline="-25000" dirty="0">
                        <a:latin typeface="Calibri"/>
                        <a:cs typeface="Calibri"/>
                      </a:endParaRPr>
                    </a:p>
                  </a:txBody>
                  <a:tcPr/>
                </a:tc>
                <a:tc>
                  <a:txBody>
                    <a:bodyPr/>
                    <a:lstStyle/>
                    <a:p>
                      <a:pPr algn="ctr"/>
                      <a:r>
                        <a:rPr lang="en-US" sz="1600" b="1" dirty="0" err="1" smtClean="0">
                          <a:latin typeface="Calibri"/>
                          <a:cs typeface="Calibri"/>
                        </a:rPr>
                        <a:t>Γ(</a:t>
                      </a:r>
                      <a:r>
                        <a:rPr lang="en-US" sz="1600" b="1" i="1" dirty="0" err="1" smtClean="0">
                          <a:latin typeface="Calibri"/>
                          <a:cs typeface="Calibri"/>
                        </a:rPr>
                        <a:t>Λγ</a:t>
                      </a:r>
                      <a:r>
                        <a:rPr lang="en-US" sz="1600" b="1" dirty="0" err="1" smtClean="0">
                          <a:latin typeface="Calibri"/>
                          <a:cs typeface="Calibri"/>
                        </a:rPr>
                        <a:t>)/Γ(</a:t>
                      </a:r>
                      <a:r>
                        <a:rPr lang="en-US" sz="1600" b="1" i="1" dirty="0" err="1" smtClean="0">
                          <a:latin typeface="Calibri"/>
                          <a:cs typeface="Calibri"/>
                        </a:rPr>
                        <a:t>Λπ</a:t>
                      </a:r>
                      <a:r>
                        <a:rPr lang="en-US" sz="1600" b="1" dirty="0" smtClean="0">
                          <a:latin typeface="Calibri"/>
                          <a:cs typeface="Calibri"/>
                        </a:rPr>
                        <a:t>)</a:t>
                      </a:r>
                      <a:endParaRPr lang="en-US" sz="1600" b="1" dirty="0">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latin typeface="Calibri"/>
                          <a:cs typeface="Calibri"/>
                        </a:rPr>
                        <a:t>Unit</a:t>
                      </a:r>
                    </a:p>
                  </a:txBody>
                  <a:tcPr/>
                </a:tc>
                <a:tc>
                  <a:txBody>
                    <a:bodyPr/>
                    <a:lstStyle/>
                    <a:p>
                      <a:pPr algn="ctr"/>
                      <a:r>
                        <a:rPr lang="en-US" sz="1600" b="1" dirty="0" smtClean="0">
                          <a:latin typeface="Calibri"/>
                          <a:cs typeface="Calibri"/>
                        </a:rPr>
                        <a:t>CLAS</a:t>
                      </a:r>
                      <a:r>
                        <a:rPr lang="en-US" sz="1600" b="1" baseline="0" dirty="0" smtClean="0">
                          <a:latin typeface="Calibri"/>
                          <a:cs typeface="Calibri"/>
                        </a:rPr>
                        <a:t> data</a:t>
                      </a:r>
                      <a:endParaRPr lang="en-US" sz="1600" b="1" dirty="0" smtClean="0">
                        <a:latin typeface="Calibri"/>
                        <a:cs typeface="Calibri"/>
                      </a:endParaRPr>
                    </a:p>
                    <a:p>
                      <a:pPr algn="ctr"/>
                      <a:r>
                        <a:rPr lang="en-US" sz="1600" b="1" baseline="0" dirty="0" smtClean="0">
                          <a:latin typeface="Calibri"/>
                          <a:cs typeface="Calibri"/>
                        </a:rPr>
                        <a:t>entry  in PDG</a:t>
                      </a:r>
                      <a:endParaRPr lang="en-US" sz="1600" b="1" dirty="0">
                        <a:latin typeface="Calibri"/>
                        <a:cs typeface="Calibri"/>
                      </a:endParaRPr>
                    </a:p>
                  </a:txBody>
                  <a:tcPr/>
                </a:tc>
              </a:tr>
              <a:tr h="679931">
                <a:tc>
                  <a:txBody>
                    <a:bodyPr/>
                    <a:lstStyle/>
                    <a:p>
                      <a:r>
                        <a:rPr lang="en-US" sz="1600" i="1" dirty="0" smtClean="0">
                          <a:latin typeface="Calibri"/>
                          <a:cs typeface="Calibri"/>
                        </a:rPr>
                        <a:t>Σ</a:t>
                      </a:r>
                      <a:r>
                        <a:rPr lang="en-US" sz="1600" i="0" dirty="0" smtClean="0">
                          <a:latin typeface="Calibri"/>
                          <a:cs typeface="Calibri"/>
                        </a:rPr>
                        <a:t>(1385)</a:t>
                      </a:r>
                      <a:endParaRPr lang="en-US" sz="1600" i="0" baseline="-25000" dirty="0">
                        <a:latin typeface="Calibri"/>
                        <a:cs typeface="Calibri"/>
                      </a:endParaRPr>
                    </a:p>
                  </a:txBody>
                  <a:tcPr/>
                </a:tc>
                <a:tc>
                  <a:txBody>
                    <a:bodyPr/>
                    <a:lstStyle/>
                    <a:p>
                      <a:pPr algn="ctr"/>
                      <a:endParaRPr lang="en-US" sz="1600" i="0" dirty="0">
                        <a:solidFill>
                          <a:srgbClr val="0000FF"/>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0" dirty="0" smtClean="0">
                          <a:solidFill>
                            <a:srgbClr val="0000FF"/>
                          </a:solidFill>
                          <a:latin typeface="+mn-lt"/>
                          <a:cs typeface="Calibri"/>
                        </a:rPr>
                        <a:t>1.42±0.12</a:t>
                      </a:r>
                      <a:r>
                        <a:rPr lang="en-US" sz="1600" i="0" baseline="0" dirty="0" smtClean="0">
                          <a:solidFill>
                            <a:srgbClr val="0000FF"/>
                          </a:solidFill>
                          <a:latin typeface="+mn-lt"/>
                          <a:cs typeface="Calibri"/>
                        </a:rPr>
                        <a:t> +</a:t>
                      </a:r>
                      <a:r>
                        <a:rPr lang="en-US" sz="1600" i="0" dirty="0" smtClean="0">
                          <a:solidFill>
                            <a:srgbClr val="0000FF"/>
                          </a:solidFill>
                          <a:latin typeface="+mn-lt"/>
                          <a:cs typeface="Calibri"/>
                        </a:rPr>
                        <a:t>0.11/-0.07</a:t>
                      </a:r>
                    </a:p>
                  </a:txBody>
                  <a:tcPr/>
                </a:tc>
                <a:tc>
                  <a:txBody>
                    <a:bodyPr/>
                    <a:lstStyle/>
                    <a:p>
                      <a:pPr algn="ctr"/>
                      <a:r>
                        <a:rPr lang="en-US" sz="1600" i="0" dirty="0" smtClean="0">
                          <a:latin typeface="Calibri"/>
                          <a:cs typeface="Calibri"/>
                        </a:rPr>
                        <a:t>10</a:t>
                      </a:r>
                      <a:r>
                        <a:rPr lang="en-US" sz="1600" i="0" baseline="30000" dirty="0" smtClean="0">
                          <a:latin typeface="Calibri"/>
                          <a:cs typeface="Calibri"/>
                        </a:rPr>
                        <a:t>-2</a:t>
                      </a:r>
                      <a:endParaRPr lang="en-US" sz="1600" i="0" baseline="30000" dirty="0">
                        <a:latin typeface="Calibri"/>
                        <a:cs typeface="Calibri"/>
                      </a:endParaRPr>
                    </a:p>
                  </a:txBody>
                  <a:tcPr/>
                </a:tc>
                <a:tc>
                  <a:txBody>
                    <a:bodyPr/>
                    <a:lstStyle/>
                    <a:p>
                      <a:pPr algn="ctr"/>
                      <a:r>
                        <a:rPr lang="en-US" sz="1600" b="0" i="0" dirty="0" smtClean="0">
                          <a:solidFill>
                            <a:srgbClr val="008000"/>
                          </a:solidFill>
                          <a:latin typeface="Calibri"/>
                          <a:cs typeface="Calibri"/>
                        </a:rPr>
                        <a:t>2012</a:t>
                      </a:r>
                    </a:p>
                    <a:p>
                      <a:pPr algn="ctr"/>
                      <a:r>
                        <a:rPr lang="en-US" sz="1600" b="0" i="0" dirty="0" smtClean="0">
                          <a:solidFill>
                            <a:srgbClr val="008000"/>
                          </a:solidFill>
                          <a:latin typeface="Calibri"/>
                          <a:cs typeface="Calibri"/>
                        </a:rPr>
                        <a:t>Keller et al.</a:t>
                      </a:r>
                      <a:endParaRPr lang="en-US" sz="1600" b="0" i="0" dirty="0">
                        <a:solidFill>
                          <a:srgbClr val="008000"/>
                        </a:solidFill>
                        <a:latin typeface="Calibri"/>
                        <a:cs typeface="Calibri"/>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1" dirty="0" smtClean="0">
                          <a:latin typeface="+mn-lt"/>
                          <a:cs typeface="Calibri"/>
                        </a:rPr>
                        <a:t>Σ</a:t>
                      </a:r>
                      <a:r>
                        <a:rPr lang="en-US" sz="1600" b="0" i="1" baseline="30000" dirty="0" smtClean="0">
                          <a:latin typeface="+mn-lt"/>
                          <a:cs typeface="Calibri"/>
                        </a:rPr>
                        <a:t>+</a:t>
                      </a:r>
                      <a:r>
                        <a:rPr lang="en-US" sz="1600" b="0" i="0" dirty="0" smtClean="0">
                          <a:latin typeface="+mn-lt"/>
                          <a:cs typeface="Calibri"/>
                        </a:rPr>
                        <a:t>(1385)</a:t>
                      </a:r>
                      <a:endParaRPr lang="en-US" sz="1600" b="0" i="0" baseline="-25000" dirty="0" smtClean="0">
                        <a:latin typeface="+mn-lt"/>
                        <a:cs typeface="Calibri"/>
                      </a:endParaRPr>
                    </a:p>
                    <a:p>
                      <a:endParaRPr lang="en-US" sz="1600" b="0" i="0" baseline="-25000" dirty="0">
                        <a:latin typeface="Calibri"/>
                        <a:cs typeface="Calibri"/>
                      </a:endParaRPr>
                    </a:p>
                  </a:txBody>
                  <a:tcPr/>
                </a:tc>
                <a:tc>
                  <a:txBody>
                    <a:bodyPr/>
                    <a:lstStyle/>
                    <a:p>
                      <a:pPr algn="ctr"/>
                      <a:r>
                        <a:rPr lang="en-US" sz="1600" b="0" i="0" dirty="0" smtClean="0">
                          <a:solidFill>
                            <a:srgbClr val="0000FF"/>
                          </a:solidFill>
                          <a:latin typeface="Calibri"/>
                          <a:cs typeface="Calibri"/>
                        </a:rPr>
                        <a:t>5.98±1.11</a:t>
                      </a:r>
                    </a:p>
                    <a:p>
                      <a:pPr algn="ctr"/>
                      <a:r>
                        <a:rPr lang="en-US" sz="1600" b="0" i="0" dirty="0" smtClean="0">
                          <a:solidFill>
                            <a:srgbClr val="0000FF"/>
                          </a:solidFill>
                          <a:latin typeface="Calibri"/>
                          <a:cs typeface="Calibri"/>
                        </a:rPr>
                        <a:t>+0.27/-0.61 </a:t>
                      </a:r>
                      <a:endParaRPr lang="en-US" sz="1600" b="0" i="0" dirty="0">
                        <a:solidFill>
                          <a:srgbClr val="0000FF"/>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i="0" dirty="0" smtClean="0">
                        <a:solidFill>
                          <a:srgbClr val="0000FF"/>
                        </a:solidFill>
                        <a:latin typeface="+mn-lt"/>
                        <a:cs typeface="Calibri"/>
                      </a:endParaRPr>
                    </a:p>
                  </a:txBody>
                  <a:tcPr/>
                </a:tc>
                <a:tc>
                  <a:txBody>
                    <a:bodyPr/>
                    <a:lstStyle/>
                    <a:p>
                      <a:pPr algn="ctr"/>
                      <a:r>
                        <a:rPr lang="en-US" sz="1600" b="0" i="0" baseline="0" dirty="0" smtClean="0">
                          <a:latin typeface="Calibri"/>
                          <a:cs typeface="Calibri"/>
                        </a:rPr>
                        <a:t>10</a:t>
                      </a:r>
                      <a:r>
                        <a:rPr lang="en-US" sz="1600" b="0" i="0" baseline="30000" dirty="0" smtClean="0">
                          <a:latin typeface="Calibri"/>
                          <a:cs typeface="Calibri"/>
                        </a:rPr>
                        <a:t>-2</a:t>
                      </a:r>
                      <a:endParaRPr lang="en-US" sz="1600" b="0" i="0" baseline="30000" dirty="0">
                        <a:latin typeface="Calibri"/>
                        <a:cs typeface="Calibri"/>
                      </a:endParaRPr>
                    </a:p>
                  </a:txBody>
                  <a:tcPr/>
                </a:tc>
                <a:tc>
                  <a:txBody>
                    <a:bodyPr/>
                    <a:lstStyle/>
                    <a:p>
                      <a:pPr algn="ctr"/>
                      <a:r>
                        <a:rPr lang="en-US" sz="1600" b="0" i="0" dirty="0" smtClean="0">
                          <a:solidFill>
                            <a:srgbClr val="008000"/>
                          </a:solidFill>
                          <a:latin typeface="Calibri"/>
                          <a:cs typeface="Calibri"/>
                        </a:rPr>
                        <a:t>2012</a:t>
                      </a:r>
                    </a:p>
                    <a:p>
                      <a:pPr algn="ctr"/>
                      <a:r>
                        <a:rPr lang="en-US" sz="1600" b="0" i="0" dirty="0" smtClean="0">
                          <a:solidFill>
                            <a:srgbClr val="008000"/>
                          </a:solidFill>
                          <a:latin typeface="Calibri"/>
                          <a:cs typeface="Calibri"/>
                        </a:rPr>
                        <a:t>Keller  et al. </a:t>
                      </a:r>
                      <a:endParaRPr lang="en-US" sz="1600" b="0" i="0" dirty="0">
                        <a:solidFill>
                          <a:srgbClr val="008000"/>
                        </a:solidFill>
                        <a:latin typeface="Calibri"/>
                        <a:cs typeface="Calibri"/>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72181222"/>
              </p:ext>
            </p:extLst>
          </p:nvPr>
        </p:nvGraphicFramePr>
        <p:xfrm>
          <a:off x="1939135" y="3823121"/>
          <a:ext cx="5101043" cy="1402080"/>
        </p:xfrm>
        <a:graphic>
          <a:graphicData uri="http://schemas.openxmlformats.org/drawingml/2006/table">
            <a:tbl>
              <a:tblPr firstRow="1" bandRow="1">
                <a:tableStyleId>{073A0DAA-6AF3-43AB-8588-CEC1D06C72B9}</a:tableStyleId>
              </a:tblPr>
              <a:tblGrid>
                <a:gridCol w="1149048"/>
                <a:gridCol w="1653899"/>
                <a:gridCol w="1149048"/>
                <a:gridCol w="1149048"/>
              </a:tblGrid>
              <a:tr h="370840">
                <a:tc>
                  <a:txBody>
                    <a:bodyPr/>
                    <a:lstStyle/>
                    <a:p>
                      <a:r>
                        <a:rPr lang="en-US" sz="1600" dirty="0" smtClean="0"/>
                        <a:t>Mesons</a:t>
                      </a:r>
                      <a:endParaRPr lang="en-US" sz="1600" dirty="0"/>
                    </a:p>
                  </a:txBody>
                  <a:tcPr/>
                </a:tc>
                <a:tc>
                  <a:txBody>
                    <a:bodyPr/>
                    <a:lstStyle/>
                    <a:p>
                      <a:pPr algn="ctr"/>
                      <a:r>
                        <a:rPr lang="en-US" sz="1600" dirty="0" smtClean="0"/>
                        <a:t>Live time</a:t>
                      </a:r>
                      <a:r>
                        <a:rPr lang="en-US" sz="1600" baseline="0" dirty="0" smtClean="0"/>
                        <a:t> </a:t>
                      </a:r>
                      <a:r>
                        <a:rPr lang="en-US" sz="1600" dirty="0" smtClean="0"/>
                        <a:t>10</a:t>
                      </a:r>
                      <a:r>
                        <a:rPr lang="en-US" sz="1600" baseline="30000" dirty="0" smtClean="0"/>
                        <a:t>-17 </a:t>
                      </a:r>
                      <a:r>
                        <a:rPr lang="en-US" sz="1600" baseline="0" dirty="0" err="1" smtClean="0"/>
                        <a:t>s</a:t>
                      </a:r>
                      <a:endParaRPr lang="en-US" sz="1600" dirty="0"/>
                    </a:p>
                  </a:txBody>
                  <a:tcPr/>
                </a:tc>
                <a:tc>
                  <a:txBody>
                    <a:bodyPr/>
                    <a:lstStyle/>
                    <a:p>
                      <a:pPr algn="ctr"/>
                      <a:r>
                        <a:rPr lang="en-US" sz="1600" dirty="0" smtClean="0"/>
                        <a:t>Channel</a:t>
                      </a:r>
                      <a:endParaRPr lang="en-US" sz="1600" dirty="0"/>
                    </a:p>
                  </a:txBody>
                  <a:tcPr/>
                </a:tc>
                <a:tc>
                  <a:txBody>
                    <a:bodyPr/>
                    <a:lstStyle/>
                    <a:p>
                      <a:pPr algn="ctr"/>
                      <a:r>
                        <a:rPr lang="en-US" sz="1600" dirty="0" smtClean="0"/>
                        <a:t>CLAS data entry in PDG</a:t>
                      </a:r>
                      <a:endParaRPr lang="en-US" sz="1600" dirty="0"/>
                    </a:p>
                  </a:txBody>
                  <a:tcPr/>
                </a:tc>
              </a:tr>
              <a:tr h="370840">
                <a:tc>
                  <a:txBody>
                    <a:bodyPr/>
                    <a:lstStyle/>
                    <a:p>
                      <a:r>
                        <a:rPr lang="en-US" sz="1600" b="0" dirty="0" smtClean="0"/>
                        <a:t>π</a:t>
                      </a:r>
                      <a:r>
                        <a:rPr lang="en-US" sz="1600" b="0" baseline="30000" dirty="0" smtClean="0"/>
                        <a:t>0</a:t>
                      </a:r>
                      <a:r>
                        <a:rPr lang="en-US" sz="1600" b="0" dirty="0" smtClean="0"/>
                        <a:t>(135)</a:t>
                      </a:r>
                      <a:endParaRPr lang="en-US" sz="1600" b="0" dirty="0"/>
                    </a:p>
                  </a:txBody>
                  <a:tcPr/>
                </a:tc>
                <a:tc>
                  <a:txBody>
                    <a:bodyPr/>
                    <a:lstStyle/>
                    <a:p>
                      <a:pPr algn="ctr"/>
                      <a:r>
                        <a:rPr lang="en-US" sz="1600" b="0" dirty="0" smtClean="0">
                          <a:solidFill>
                            <a:srgbClr val="0000FF"/>
                          </a:solidFill>
                        </a:rPr>
                        <a:t>8.32±0.15±0.17</a:t>
                      </a:r>
                      <a:endParaRPr lang="en-US" sz="1600" b="0" dirty="0">
                        <a:solidFill>
                          <a:srgbClr val="0000FF"/>
                        </a:solidFill>
                      </a:endParaRPr>
                    </a:p>
                  </a:txBody>
                  <a:tcPr/>
                </a:tc>
                <a:tc>
                  <a:txBody>
                    <a:bodyPr/>
                    <a:lstStyle/>
                    <a:p>
                      <a:pPr algn="ctr"/>
                      <a:r>
                        <a:rPr lang="en-US" sz="1600" b="0" dirty="0" err="1" smtClean="0"/>
                        <a:t>Primakoff</a:t>
                      </a:r>
                      <a:endParaRPr lang="en-US" sz="1600" b="0" dirty="0"/>
                    </a:p>
                  </a:txBody>
                  <a:tcPr/>
                </a:tc>
                <a:tc>
                  <a:txBody>
                    <a:bodyPr/>
                    <a:lstStyle/>
                    <a:p>
                      <a:pPr algn="ctr"/>
                      <a:r>
                        <a:rPr lang="en-US" sz="1600" b="0" dirty="0" smtClean="0">
                          <a:solidFill>
                            <a:srgbClr val="008000"/>
                          </a:solidFill>
                        </a:rPr>
                        <a:t>2012</a:t>
                      </a:r>
                    </a:p>
                    <a:p>
                      <a:pPr algn="ctr"/>
                      <a:r>
                        <a:rPr lang="en-US" sz="1600" b="0" dirty="0" err="1" smtClean="0">
                          <a:solidFill>
                            <a:srgbClr val="008000"/>
                          </a:solidFill>
                        </a:rPr>
                        <a:t>Larin</a:t>
                      </a:r>
                      <a:r>
                        <a:rPr lang="en-US" sz="1600" b="0" dirty="0" smtClean="0">
                          <a:solidFill>
                            <a:srgbClr val="008000"/>
                          </a:solidFill>
                        </a:rPr>
                        <a:t> et al.</a:t>
                      </a:r>
                      <a:r>
                        <a:rPr lang="en-US" sz="1600" b="0" baseline="0" dirty="0" smtClean="0">
                          <a:solidFill>
                            <a:srgbClr val="008000"/>
                          </a:solidFill>
                        </a:rPr>
                        <a:t> </a:t>
                      </a:r>
                      <a:endParaRPr lang="en-US" sz="1600" b="0" dirty="0">
                        <a:solidFill>
                          <a:srgbClr val="008000"/>
                        </a:solidFill>
                      </a:endParaRPr>
                    </a:p>
                  </a:txBody>
                  <a:tcPr/>
                </a:tc>
              </a:tr>
            </a:tbl>
          </a:graphicData>
        </a:graphic>
      </p:graphicFrame>
      <p:sp>
        <p:nvSpPr>
          <p:cNvPr id="5" name="TextBox 4"/>
          <p:cNvSpPr txBox="1"/>
          <p:nvPr/>
        </p:nvSpPr>
        <p:spPr>
          <a:xfrm>
            <a:off x="2278038" y="909973"/>
            <a:ext cx="4529606" cy="461665"/>
          </a:xfrm>
          <a:prstGeom prst="rect">
            <a:avLst/>
          </a:prstGeom>
          <a:noFill/>
        </p:spPr>
        <p:txBody>
          <a:bodyPr wrap="none" rtlCol="0">
            <a:spAutoFit/>
          </a:bodyPr>
          <a:lstStyle/>
          <a:p>
            <a:r>
              <a:rPr lang="en-US" sz="2400" dirty="0" smtClean="0">
                <a:latin typeface="Arial"/>
                <a:cs typeface="Arial"/>
              </a:rPr>
              <a:t>New CLAS results in PDG 2012</a:t>
            </a:r>
            <a:endParaRPr lang="en-US" sz="2400" dirty="0">
              <a:latin typeface="Arial"/>
              <a:cs typeface="Arial"/>
            </a:endParaRPr>
          </a:p>
        </p:txBody>
      </p:sp>
      <p:sp>
        <p:nvSpPr>
          <p:cNvPr id="6" name="Rectangle 5"/>
          <p:cNvSpPr/>
          <p:nvPr/>
        </p:nvSpPr>
        <p:spPr>
          <a:xfrm>
            <a:off x="327731" y="5569842"/>
            <a:ext cx="8657526" cy="400110"/>
          </a:xfrm>
          <a:prstGeom prst="rect">
            <a:avLst/>
          </a:prstGeom>
        </p:spPr>
        <p:txBody>
          <a:bodyPr wrap="square">
            <a:spAutoFit/>
          </a:bodyPr>
          <a:lstStyle/>
          <a:p>
            <a:r>
              <a:rPr lang="en-US" sz="2000" b="1" dirty="0">
                <a:solidFill>
                  <a:srgbClr val="0000B4"/>
                </a:solidFill>
                <a:latin typeface="Arial"/>
                <a:cs typeface="Arial"/>
              </a:rPr>
              <a:t>PRIMEX </a:t>
            </a:r>
            <a:r>
              <a:rPr lang="en-US" sz="2000" b="1" dirty="0">
                <a:solidFill>
                  <a:srgbClr val="0000B4"/>
                </a:solidFill>
                <a:latin typeface="Arial"/>
                <a:cs typeface="Arial"/>
              </a:rPr>
              <a:t>results and </a:t>
            </a:r>
            <a:r>
              <a:rPr lang="en-US" sz="2000" b="1" dirty="0" err="1">
                <a:solidFill>
                  <a:srgbClr val="0000B4"/>
                </a:solidFill>
                <a:latin typeface="Arial"/>
                <a:cs typeface="Arial"/>
              </a:rPr>
              <a:t>e.m</a:t>
            </a:r>
            <a:r>
              <a:rPr lang="en-US" sz="2000" b="1" dirty="0">
                <a:solidFill>
                  <a:srgbClr val="0000B4"/>
                </a:solidFill>
                <a:latin typeface="Arial"/>
                <a:cs typeface="Arial"/>
              </a:rPr>
              <a:t>. </a:t>
            </a:r>
            <a:r>
              <a:rPr lang="en-US" sz="2000" b="1" dirty="0">
                <a:solidFill>
                  <a:srgbClr val="0000B4"/>
                </a:solidFill>
                <a:latin typeface="Arial"/>
                <a:cs typeface="Arial"/>
              </a:rPr>
              <a:t>couplings from the </a:t>
            </a:r>
            <a:r>
              <a:rPr lang="en-US" sz="2000" b="1" dirty="0" smtClean="0">
                <a:solidFill>
                  <a:srgbClr val="0000B4"/>
                </a:solidFill>
                <a:latin typeface="Symbol" charset="2"/>
                <a:cs typeface="Symbol" charset="2"/>
              </a:rPr>
              <a:t>S</a:t>
            </a:r>
            <a:r>
              <a:rPr lang="en-US" sz="2000" b="1" dirty="0" smtClean="0">
                <a:solidFill>
                  <a:srgbClr val="0000B4"/>
                </a:solidFill>
                <a:latin typeface="Arial"/>
                <a:cs typeface="Arial"/>
              </a:rPr>
              <a:t>(</a:t>
            </a:r>
            <a:r>
              <a:rPr lang="en-US" sz="2000" b="1" dirty="0">
                <a:solidFill>
                  <a:srgbClr val="0000B4"/>
                </a:solidFill>
                <a:latin typeface="Arial"/>
                <a:cs typeface="Arial"/>
              </a:rPr>
              <a:t>1385) </a:t>
            </a:r>
            <a:r>
              <a:rPr lang="en-US" sz="2000" b="1" dirty="0" err="1">
                <a:solidFill>
                  <a:srgbClr val="0000B4"/>
                </a:solidFill>
                <a:latin typeface="Arial"/>
                <a:cs typeface="Arial"/>
              </a:rPr>
              <a:t>radiative</a:t>
            </a:r>
            <a:r>
              <a:rPr lang="en-US" sz="2000" b="1" dirty="0">
                <a:solidFill>
                  <a:srgbClr val="0000B4"/>
                </a:solidFill>
                <a:latin typeface="Arial"/>
                <a:cs typeface="Arial"/>
              </a:rPr>
              <a:t> </a:t>
            </a:r>
            <a:r>
              <a:rPr lang="en-US" sz="2000" b="1" dirty="0">
                <a:solidFill>
                  <a:srgbClr val="0000B4"/>
                </a:solidFill>
                <a:latin typeface="Arial"/>
                <a:cs typeface="Arial"/>
              </a:rPr>
              <a:t>decays</a:t>
            </a:r>
            <a:endParaRPr lang="en-US" sz="2000" b="1" dirty="0">
              <a:solidFill>
                <a:srgbClr val="0000B4"/>
              </a:solidFill>
              <a:latin typeface="Arial"/>
              <a:cs typeface="Arial"/>
            </a:endParaRPr>
          </a:p>
        </p:txBody>
      </p:sp>
    </p:spTree>
    <p:extLst>
      <p:ext uri="{BB962C8B-B14F-4D97-AF65-F5344CB8AC3E}">
        <p14:creationId xmlns:p14="http://schemas.microsoft.com/office/powerpoint/2010/main" val="36660048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35903" y="1323647"/>
            <a:ext cx="6851903" cy="5092103"/>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6" name="table"/>
          <p:cNvPicPr>
            <a:picLocks noChangeAspect="1"/>
          </p:cNvPicPr>
          <p:nvPr/>
        </p:nvPicPr>
        <p:blipFill>
          <a:blip r:embed="rId2"/>
          <a:stretch>
            <a:fillRect/>
          </a:stretch>
        </p:blipFill>
        <p:spPr>
          <a:xfrm>
            <a:off x="215150" y="1520851"/>
            <a:ext cx="6696456" cy="4806356"/>
          </a:xfrm>
          <a:prstGeom prst="rect">
            <a:avLst/>
          </a:prstGeom>
        </p:spPr>
      </p:pic>
      <p:sp>
        <p:nvSpPr>
          <p:cNvPr id="7" name="TextBox 7"/>
          <p:cNvSpPr txBox="1"/>
          <p:nvPr/>
        </p:nvSpPr>
        <p:spPr>
          <a:xfrm>
            <a:off x="1388631" y="1721617"/>
            <a:ext cx="152299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solidFill>
                  <a:srgbClr val="800000"/>
                </a:solidFill>
                <a:latin typeface="Calibri"/>
                <a:ea typeface="ＭＳ Ｐゴシック" charset="-128"/>
                <a:cs typeface="ＭＳ Ｐゴシック" charset="-128"/>
              </a:rPr>
              <a:t>Proton targets</a:t>
            </a:r>
          </a:p>
        </p:txBody>
      </p:sp>
      <p:sp>
        <p:nvSpPr>
          <p:cNvPr id="8" name="TextBox 8"/>
          <p:cNvSpPr txBox="1"/>
          <p:nvPr/>
        </p:nvSpPr>
        <p:spPr>
          <a:xfrm>
            <a:off x="1409967" y="4246946"/>
            <a:ext cx="1672253"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solidFill>
                  <a:srgbClr val="800000"/>
                </a:solidFill>
                <a:latin typeface="Calibri"/>
                <a:ea typeface="ＭＳ Ｐゴシック" charset="-128"/>
                <a:cs typeface="ＭＳ Ｐゴシック" charset="-128"/>
              </a:rPr>
              <a:t>Neutron targets</a:t>
            </a:r>
          </a:p>
        </p:txBody>
      </p:sp>
      <p:sp>
        <p:nvSpPr>
          <p:cNvPr id="9" name="Rectangle 8"/>
          <p:cNvSpPr>
            <a:spLocks/>
          </p:cNvSpPr>
          <p:nvPr/>
        </p:nvSpPr>
        <p:spPr>
          <a:xfrm>
            <a:off x="3851415" y="2006073"/>
            <a:ext cx="3060191" cy="141404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fontAlgn="auto">
              <a:spcBef>
                <a:spcPts val="0"/>
              </a:spcBef>
              <a:spcAft>
                <a:spcPts val="0"/>
              </a:spcAft>
            </a:pPr>
            <a:r>
              <a:rPr lang="en-US" b="0" dirty="0" smtClean="0">
                <a:solidFill>
                  <a:prstClr val="black"/>
                </a:solidFill>
                <a:latin typeface="Tahoma"/>
                <a:cs typeface="Tahoma"/>
              </a:rPr>
              <a:t>Data taking completed</a:t>
            </a:r>
          </a:p>
          <a:p>
            <a:pPr algn="ctr" defTabSz="457200" fontAlgn="auto">
              <a:spcBef>
                <a:spcPts val="0"/>
              </a:spcBef>
              <a:spcAft>
                <a:spcPts val="0"/>
              </a:spcAft>
            </a:pPr>
            <a:r>
              <a:rPr lang="en-US" b="0" dirty="0" smtClean="0">
                <a:solidFill>
                  <a:prstClr val="black"/>
                </a:solidFill>
                <a:latin typeface="Tahoma"/>
                <a:cs typeface="Tahoma"/>
              </a:rPr>
              <a:t>With g9b-FROST</a:t>
            </a:r>
            <a:endParaRPr lang="en-US" b="0" dirty="0">
              <a:solidFill>
                <a:prstClr val="black"/>
              </a:solidFill>
              <a:latin typeface="Tahoma"/>
              <a:cs typeface="Tahoma"/>
            </a:endParaRPr>
          </a:p>
        </p:txBody>
      </p:sp>
      <p:sp>
        <p:nvSpPr>
          <p:cNvPr id="10" name="Rectangle 9"/>
          <p:cNvSpPr/>
          <p:nvPr/>
        </p:nvSpPr>
        <p:spPr>
          <a:xfrm>
            <a:off x="3839223" y="4563121"/>
            <a:ext cx="3072383" cy="838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rgbClr val="000000"/>
                </a:solidFill>
                <a:latin typeface="Tahoma"/>
                <a:cs typeface="Tahoma"/>
              </a:rPr>
              <a:t>2011/2012</a:t>
            </a:r>
            <a:r>
              <a:rPr lang="en-US" b="0" dirty="0" smtClean="0">
                <a:solidFill>
                  <a:srgbClr val="000000"/>
                </a:solidFill>
                <a:latin typeface="Tahoma"/>
                <a:cs typeface="Tahoma"/>
              </a:rPr>
              <a:t> </a:t>
            </a:r>
            <a:r>
              <a:rPr lang="en-US" dirty="0">
                <a:solidFill>
                  <a:srgbClr val="000000"/>
                </a:solidFill>
                <a:latin typeface="Tahoma"/>
                <a:cs typeface="Tahoma"/>
              </a:rPr>
              <a:t>g</a:t>
            </a:r>
            <a:r>
              <a:rPr lang="en-US" b="0" dirty="0" smtClean="0">
                <a:solidFill>
                  <a:srgbClr val="000000"/>
                </a:solidFill>
                <a:latin typeface="Tahoma"/>
                <a:cs typeface="Tahoma"/>
              </a:rPr>
              <a:t>14-HD run</a:t>
            </a:r>
            <a:endParaRPr lang="en-US" b="0" dirty="0">
              <a:solidFill>
                <a:srgbClr val="000000"/>
              </a:solidFill>
              <a:latin typeface="Tahoma"/>
              <a:cs typeface="Tahoma"/>
            </a:endParaRPr>
          </a:p>
        </p:txBody>
      </p:sp>
      <p:pic>
        <p:nvPicPr>
          <p:cNvPr id="11" name="Picture 10" descr="P4270007.JPG"/>
          <p:cNvPicPr>
            <a:picLocks noChangeAspect="1"/>
          </p:cNvPicPr>
          <p:nvPr/>
        </p:nvPicPr>
        <p:blipFill>
          <a:blip r:embed="rId3" cstate="print"/>
          <a:srcRect t="7692" b="21153"/>
          <a:stretch>
            <a:fillRect/>
          </a:stretch>
        </p:blipFill>
        <p:spPr bwMode="auto">
          <a:xfrm rot="5400000">
            <a:off x="6232548" y="3640202"/>
            <a:ext cx="3619503" cy="193159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2" name="Picture 11"/>
          <p:cNvPicPr>
            <a:picLocks noChangeAspect="1" noChangeArrowheads="1"/>
          </p:cNvPicPr>
          <p:nvPr/>
        </p:nvPicPr>
        <p:blipFill>
          <a:blip r:embed="rId4" cstate="print"/>
          <a:srcRect/>
          <a:stretch>
            <a:fillRect/>
          </a:stretch>
        </p:blipFill>
        <p:spPr bwMode="auto">
          <a:xfrm>
            <a:off x="7305645" y="1213192"/>
            <a:ext cx="1677459" cy="1524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5" name="Title 1"/>
          <p:cNvSpPr>
            <a:spLocks noGrp="1"/>
          </p:cNvSpPr>
          <p:nvPr/>
        </p:nvSpPr>
        <p:spPr bwMode="auto">
          <a:xfrm>
            <a:off x="0" y="752856"/>
            <a:ext cx="9144000" cy="719328"/>
          </a:xfrm>
          <a:prstGeom prst="rect">
            <a:avLst/>
          </a:prstGeom>
          <a:noFill/>
          <a:ln w="9525">
            <a:noFill/>
            <a:miter lim="800000"/>
            <a:headEnd/>
            <a:tailEnd/>
          </a:ln>
        </p:spPr>
        <p:txBody>
          <a:bodyPr vert="horz" wrap="non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b="1" i="1">
                <a:solidFill>
                  <a:schemeClr val="tx2"/>
                </a:solidFill>
                <a:latin typeface="Arial" pitchFamily="34" charset="0"/>
                <a:ea typeface="ＭＳ Ｐゴシック" pitchFamily="63" charset="-128"/>
                <a:cs typeface="Arial" pitchFamily="34" charset="0"/>
              </a:defRPr>
            </a:lvl1pPr>
            <a:lvl2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2pPr>
            <a:lvl3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3pPr>
            <a:lvl4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4pPr>
            <a:lvl5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pPr algn="l"/>
            <a:r>
              <a:rPr lang="en-US" sz="2000" dirty="0" smtClean="0"/>
              <a:t/>
            </a:r>
            <a:br>
              <a:rPr lang="en-US" sz="2000" dirty="0" smtClean="0"/>
            </a:br>
            <a:r>
              <a:rPr lang="en-US" sz="2000" dirty="0" smtClean="0"/>
              <a:t>        </a:t>
            </a:r>
            <a:r>
              <a:rPr lang="en-US" sz="2000" dirty="0" smtClean="0">
                <a:solidFill>
                  <a:srgbClr val="FF0000"/>
                </a:solidFill>
                <a:latin typeface="Zapf Dingbats"/>
                <a:ea typeface="Zapf Dingbats"/>
                <a:cs typeface="Zapf Dingbats"/>
              </a:rPr>
              <a:t>✔ </a:t>
            </a:r>
            <a:r>
              <a:rPr lang="en-US" sz="2000" dirty="0" smtClean="0">
                <a:solidFill>
                  <a:srgbClr val="FF0000"/>
                </a:solidFill>
                <a:latin typeface="+mn-lt"/>
                <a:ea typeface="Zapf Dingbats"/>
                <a:cs typeface="Zapf Dingbats"/>
              </a:rPr>
              <a:t>-</a:t>
            </a:r>
            <a:r>
              <a:rPr lang="en-US" sz="2000" dirty="0" smtClean="0">
                <a:solidFill>
                  <a:srgbClr val="FF0000"/>
                </a:solidFill>
                <a:latin typeface="Zapf Dingbats"/>
                <a:ea typeface="Zapf Dingbats"/>
                <a:cs typeface="Zapf Dingbats"/>
              </a:rPr>
              <a:t> </a:t>
            </a:r>
            <a:r>
              <a:rPr lang="en-US" sz="2000" dirty="0" smtClean="0">
                <a:solidFill>
                  <a:srgbClr val="000000"/>
                </a:solidFill>
                <a:latin typeface="+mn-lt"/>
                <a:ea typeface="Zapf Dingbats"/>
                <a:cs typeface="Zapf Dingbats"/>
              </a:rPr>
              <a:t>published</a:t>
            </a:r>
            <a:r>
              <a:rPr lang="en-US" sz="2000" dirty="0" smtClean="0"/>
              <a:t>	</a:t>
            </a:r>
            <a:r>
              <a:rPr lang="en-US" sz="2000" dirty="0" smtClean="0">
                <a:latin typeface="Zapf Dingbats"/>
                <a:ea typeface="Zapf Dingbats"/>
                <a:cs typeface="Zapf Dingbats"/>
              </a:rPr>
              <a:t>✔</a:t>
            </a:r>
            <a:r>
              <a:rPr lang="en-US" sz="2000" dirty="0" smtClean="0">
                <a:solidFill>
                  <a:srgbClr val="4F6228"/>
                </a:solidFill>
                <a:latin typeface="Zapf Dingbats"/>
                <a:ea typeface="Zapf Dingbats"/>
                <a:cs typeface="Zapf Dingbats"/>
              </a:rPr>
              <a:t> </a:t>
            </a:r>
            <a:r>
              <a:rPr lang="en-US" sz="2000" dirty="0" smtClean="0">
                <a:solidFill>
                  <a:srgbClr val="000000"/>
                </a:solidFill>
                <a:latin typeface="+mn-lt"/>
                <a:ea typeface="Zapf Dingbats"/>
                <a:cs typeface="Zapf Dingbats"/>
              </a:rPr>
              <a:t>- acquired</a:t>
            </a:r>
            <a:r>
              <a:rPr lang="en-US" sz="2000" dirty="0" smtClean="0"/>
              <a:t> </a:t>
            </a:r>
            <a:r>
              <a:rPr lang="en-US" sz="2000" dirty="0"/>
              <a:t> </a:t>
            </a:r>
            <a:r>
              <a:rPr lang="en-US" sz="2000" dirty="0" smtClean="0">
                <a:solidFill>
                  <a:srgbClr val="00D700"/>
                </a:solidFill>
                <a:latin typeface="Zapf Dingbats"/>
                <a:ea typeface="Zapf Dingbats"/>
                <a:cs typeface="Zapf Dingbats"/>
              </a:rPr>
              <a:t>✔</a:t>
            </a:r>
            <a:r>
              <a:rPr lang="en-US" sz="2000" dirty="0" smtClean="0">
                <a:ln>
                  <a:solidFill>
                    <a:srgbClr val="0000FF"/>
                  </a:solidFill>
                </a:ln>
                <a:latin typeface="Zapf Dingbats"/>
                <a:ea typeface="Zapf Dingbats"/>
                <a:cs typeface="Zapf Dingbats"/>
              </a:rPr>
              <a:t> </a:t>
            </a:r>
            <a:r>
              <a:rPr lang="en-US" sz="2000" dirty="0" smtClean="0">
                <a:solidFill>
                  <a:srgbClr val="00D700"/>
                </a:solidFill>
                <a:latin typeface="+mn-lt"/>
                <a:ea typeface="Zapf Dingbats"/>
                <a:cs typeface="Zapf Dingbats"/>
              </a:rPr>
              <a:t>-acquired</a:t>
            </a:r>
            <a:r>
              <a:rPr lang="en-US" sz="2000" dirty="0" smtClean="0">
                <a:ln>
                  <a:solidFill>
                    <a:srgbClr val="0000FF"/>
                  </a:solidFill>
                </a:ln>
                <a:solidFill>
                  <a:srgbClr val="000000"/>
                </a:solidFill>
                <a:latin typeface="+mn-lt"/>
                <a:ea typeface="Zapf Dingbats"/>
                <a:cs typeface="Zapf Dingbats"/>
              </a:rPr>
              <a:t> </a:t>
            </a:r>
            <a:r>
              <a:rPr lang="en-US" sz="2000" dirty="0" err="1">
                <a:solidFill>
                  <a:srgbClr val="00D700"/>
                </a:solidFill>
                <a:latin typeface="+mn-lt"/>
                <a:ea typeface="Zapf Dingbats"/>
                <a:cs typeface="Zapf Dingbats"/>
              </a:rPr>
              <a:t>HDIce</a:t>
            </a:r>
            <a:endParaRPr lang="en-US" sz="2000" dirty="0">
              <a:solidFill>
                <a:srgbClr val="00D700"/>
              </a:solidFill>
              <a:latin typeface="+mn-lt"/>
              <a:ea typeface="Zapf Dingbats"/>
              <a:cs typeface="Zapf Dingbats"/>
            </a:endParaRPr>
          </a:p>
        </p:txBody>
      </p:sp>
      <p:grpSp>
        <p:nvGrpSpPr>
          <p:cNvPr id="16" name="Group 15"/>
          <p:cNvGrpSpPr/>
          <p:nvPr/>
        </p:nvGrpSpPr>
        <p:grpSpPr>
          <a:xfrm>
            <a:off x="0" y="752856"/>
            <a:ext cx="9008096" cy="5662894"/>
            <a:chOff x="-1266497" y="92053"/>
            <a:chExt cx="9008096" cy="5662894"/>
          </a:xfrm>
          <a:solidFill>
            <a:schemeClr val="accent3"/>
          </a:solidFill>
        </p:grpSpPr>
        <p:sp>
          <p:nvSpPr>
            <p:cNvPr id="17" name="TextBox 16"/>
            <p:cNvSpPr txBox="1"/>
            <p:nvPr/>
          </p:nvSpPr>
          <p:spPr>
            <a:xfrm>
              <a:off x="-1266497" y="92053"/>
              <a:ext cx="8969187" cy="369332"/>
            </a:xfrm>
            <a:prstGeom prst="rect">
              <a:avLst/>
            </a:prstGeom>
            <a:grpFill/>
          </p:spPr>
          <p:txBody>
            <a:bodyPr wrap="none" rtlCol="0">
              <a:spAutoFit/>
            </a:bodyPr>
            <a:lstStyle/>
            <a:p>
              <a:r>
                <a:rPr lang="en-US" b="1" dirty="0" smtClean="0">
                  <a:latin typeface="Arial" pitchFamily="34" charset="0"/>
                  <a:cs typeface="Arial" pitchFamily="34" charset="0"/>
                </a:rPr>
                <a:t>2011/2012: </a:t>
              </a:r>
              <a:r>
                <a:rPr lang="en-US" b="1" dirty="0" err="1" smtClean="0">
                  <a:latin typeface="Arial" pitchFamily="34" charset="0"/>
                  <a:cs typeface="Arial" pitchFamily="34" charset="0"/>
                </a:rPr>
                <a:t>HDIce</a:t>
              </a:r>
              <a:r>
                <a:rPr lang="en-US" b="1" dirty="0" smtClean="0">
                  <a:latin typeface="Arial" pitchFamily="34" charset="0"/>
                  <a:cs typeface="Arial" pitchFamily="34" charset="0"/>
                </a:rPr>
                <a:t> successfully </a:t>
              </a:r>
              <a:r>
                <a:rPr lang="en-US" b="1" dirty="0">
                  <a:latin typeface="Arial" pitchFamily="34" charset="0"/>
                  <a:cs typeface="Arial" pitchFamily="34" charset="0"/>
                </a:rPr>
                <a:t>used for complete </a:t>
              </a:r>
              <a:r>
                <a:rPr lang="en-US" b="1" dirty="0" err="1">
                  <a:latin typeface="Arial" pitchFamily="34" charset="0"/>
                  <a:cs typeface="Arial" pitchFamily="34" charset="0"/>
                </a:rPr>
                <a:t>photoproduction</a:t>
              </a:r>
              <a:r>
                <a:rPr lang="en-US" b="1" dirty="0">
                  <a:latin typeface="Arial" pitchFamily="34" charset="0"/>
                  <a:cs typeface="Arial" pitchFamily="34" charset="0"/>
                </a:rPr>
                <a:t> </a:t>
              </a:r>
              <a:r>
                <a:rPr lang="en-US" b="1" dirty="0" smtClean="0">
                  <a:latin typeface="Arial" pitchFamily="34" charset="0"/>
                  <a:cs typeface="Arial" pitchFamily="34" charset="0"/>
                </a:rPr>
                <a:t>experiments!</a:t>
              </a:r>
              <a:endParaRPr lang="en-US" b="1" dirty="0">
                <a:latin typeface="Arial" pitchFamily="34" charset="0"/>
                <a:cs typeface="Arial" pitchFamily="34" charset="0"/>
              </a:endParaRPr>
            </a:p>
          </p:txBody>
        </p:sp>
        <p:sp>
          <p:nvSpPr>
            <p:cNvPr id="19" name="TextBox 18"/>
            <p:cNvSpPr txBox="1"/>
            <p:nvPr/>
          </p:nvSpPr>
          <p:spPr>
            <a:xfrm>
              <a:off x="5315391" y="5108616"/>
              <a:ext cx="2426208" cy="646331"/>
            </a:xfrm>
            <a:prstGeom prst="rect">
              <a:avLst/>
            </a:prstGeom>
            <a:grpFill/>
          </p:spPr>
          <p:txBody>
            <a:bodyPr wrap="square" rtlCol="0">
              <a:spAutoFit/>
            </a:bodyPr>
            <a:lstStyle/>
            <a:p>
              <a:r>
                <a:rPr lang="en-US" b="1" i="1" dirty="0">
                  <a:solidFill>
                    <a:srgbClr val="CC0099"/>
                  </a:solidFill>
                  <a:latin typeface="Arial" pitchFamily="34" charset="0"/>
                  <a:cs typeface="Arial" pitchFamily="34" charset="0"/>
                </a:rPr>
                <a:t>Bass, </a:t>
              </a:r>
              <a:r>
                <a:rPr lang="en-US" b="1" i="1" dirty="0" err="1">
                  <a:solidFill>
                    <a:srgbClr val="CC0099"/>
                  </a:solidFill>
                  <a:latin typeface="Arial" pitchFamily="34" charset="0"/>
                  <a:cs typeface="Arial" pitchFamily="34" charset="0"/>
                </a:rPr>
                <a:t>Deur</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Kageya</a:t>
              </a:r>
              <a:r>
                <a:rPr lang="en-US" b="1" i="1" dirty="0">
                  <a:solidFill>
                    <a:srgbClr val="CC0099"/>
                  </a:solidFill>
                  <a:latin typeface="Arial" pitchFamily="34" charset="0"/>
                  <a:cs typeface="Arial" pitchFamily="34" charset="0"/>
                </a:rPr>
                <a:t>, </a:t>
              </a:r>
              <a:r>
                <a:rPr lang="en-US" b="1" i="1" dirty="0">
                  <a:solidFill>
                    <a:srgbClr val="CC0099"/>
                  </a:solidFill>
                  <a:latin typeface="Arial" pitchFamily="34" charset="0"/>
                  <a:cs typeface="Arial" pitchFamily="34" charset="0"/>
                </a:rPr>
                <a:t>L</a:t>
              </a:r>
              <a:r>
                <a:rPr lang="en-US" b="1" i="1" dirty="0">
                  <a:solidFill>
                    <a:srgbClr val="CC0099"/>
                  </a:solidFill>
                  <a:latin typeface="Arial" pitchFamily="34" charset="0"/>
                  <a:cs typeface="Arial" pitchFamily="34" charset="0"/>
                </a:rPr>
                <a:t>owry, </a:t>
              </a:r>
              <a:r>
                <a:rPr lang="en-US" b="1" i="1" dirty="0" err="1">
                  <a:solidFill>
                    <a:srgbClr val="CC0099"/>
                  </a:solidFill>
                  <a:latin typeface="Arial" pitchFamily="34" charset="0"/>
                  <a:cs typeface="Arial" pitchFamily="34" charset="0"/>
                </a:rPr>
                <a:t>Sandorfi</a:t>
              </a:r>
              <a:r>
                <a:rPr lang="en-US" b="1" i="1" dirty="0">
                  <a:solidFill>
                    <a:srgbClr val="CC0099"/>
                  </a:solidFill>
                  <a:latin typeface="Arial" pitchFamily="34" charset="0"/>
                  <a:cs typeface="Arial" pitchFamily="34" charset="0"/>
                </a:rPr>
                <a:t>, Wei</a:t>
              </a:r>
              <a:endParaRPr lang="en-US" b="1" i="1" dirty="0">
                <a:solidFill>
                  <a:srgbClr val="CC0099"/>
                </a:solidFill>
                <a:latin typeface="Arial" pitchFamily="34" charset="0"/>
                <a:cs typeface="Arial" pitchFamily="34" charset="0"/>
              </a:endParaRPr>
            </a:p>
          </p:txBody>
        </p:sp>
      </p:grpSp>
      <p:sp>
        <p:nvSpPr>
          <p:cNvPr id="20" name="TextBox 19"/>
          <p:cNvSpPr txBox="1"/>
          <p:nvPr/>
        </p:nvSpPr>
        <p:spPr>
          <a:xfrm>
            <a:off x="0" y="96609"/>
            <a:ext cx="9008096"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Single </a:t>
            </a:r>
            <a:r>
              <a:rPr lang="en-US" sz="2800" b="1" dirty="0">
                <a:latin typeface="Arial" pitchFamily="34" charset="0"/>
                <a:cs typeface="Arial" pitchFamily="34" charset="0"/>
              </a:rPr>
              <a:t>Meson Production on Protons &amp; Neutrons </a:t>
            </a:r>
          </a:p>
        </p:txBody>
      </p:sp>
    </p:spTree>
    <p:extLst>
      <p:ext uri="{BB962C8B-B14F-4D97-AF65-F5344CB8AC3E}">
        <p14:creationId xmlns:p14="http://schemas.microsoft.com/office/powerpoint/2010/main" val="32804756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Meson Spectroscopy: the future</a:t>
            </a:r>
            <a:endParaRPr lang="en-US" sz="2800" b="1" dirty="0">
              <a:latin typeface="Arial" pitchFamily="34" charset="0"/>
              <a:cs typeface="Arial" pitchFamily="34" charset="0"/>
            </a:endParaRPr>
          </a:p>
        </p:txBody>
      </p:sp>
      <p:sp>
        <p:nvSpPr>
          <p:cNvPr id="3" name="Rectangle 3"/>
          <p:cNvSpPr>
            <a:spLocks noChangeArrowheads="1"/>
          </p:cNvSpPr>
          <p:nvPr/>
        </p:nvSpPr>
        <p:spPr bwMode="auto">
          <a:xfrm>
            <a:off x="3427413" y="1600200"/>
            <a:ext cx="1757362" cy="4216400"/>
          </a:xfrm>
          <a:prstGeom prst="rect">
            <a:avLst/>
          </a:prstGeom>
          <a:solidFill>
            <a:schemeClr val="accent1">
              <a:alpha val="50195"/>
            </a:schemeClr>
          </a:solidFill>
          <a:ln w="9525">
            <a:noFill/>
            <a:miter lim="800000"/>
            <a:headEnd/>
            <a:tailEnd/>
          </a:ln>
          <a:scene3d>
            <a:camera prst="orthographicFront"/>
            <a:lightRig rig="threePt" dir="t"/>
          </a:scene3d>
          <a:sp3d>
            <a:bevelT/>
          </a:sp3d>
        </p:spPr>
        <p:txBody>
          <a:bodyPr wrap="none" anchor="ctr"/>
          <a:lstStyle/>
          <a:p>
            <a:endParaRPr lang="en-US"/>
          </a:p>
        </p:txBody>
      </p:sp>
      <p:sp>
        <p:nvSpPr>
          <p:cNvPr id="4" name="Rectangle 4"/>
          <p:cNvSpPr>
            <a:spLocks noChangeArrowheads="1"/>
          </p:cNvSpPr>
          <p:nvPr/>
        </p:nvSpPr>
        <p:spPr bwMode="auto">
          <a:xfrm>
            <a:off x="331788" y="1600200"/>
            <a:ext cx="1757362" cy="4216400"/>
          </a:xfrm>
          <a:prstGeom prst="rect">
            <a:avLst/>
          </a:prstGeom>
          <a:solidFill>
            <a:schemeClr val="accent1">
              <a:alpha val="50195"/>
            </a:schemeClr>
          </a:solidFill>
          <a:ln w="9525">
            <a:noFill/>
            <a:miter lim="800000"/>
            <a:headEnd/>
            <a:tailEnd/>
          </a:ln>
          <a:scene3d>
            <a:camera prst="orthographicFront"/>
            <a:lightRig rig="threePt" dir="t"/>
          </a:scene3d>
          <a:sp3d>
            <a:bevelT/>
          </a:sp3d>
        </p:spPr>
        <p:txBody>
          <a:bodyPr wrap="none" anchor="ctr"/>
          <a:lstStyle/>
          <a:p>
            <a:endParaRPr lang="en-US"/>
          </a:p>
        </p:txBody>
      </p:sp>
      <p:sp>
        <p:nvSpPr>
          <p:cNvPr id="5" name="Text Box 5"/>
          <p:cNvSpPr txBox="1">
            <a:spLocks noChangeArrowheads="1"/>
          </p:cNvSpPr>
          <p:nvPr/>
        </p:nvSpPr>
        <p:spPr bwMode="auto">
          <a:xfrm>
            <a:off x="582613" y="1035050"/>
            <a:ext cx="971550" cy="366713"/>
          </a:xfrm>
          <a:prstGeom prst="rect">
            <a:avLst/>
          </a:prstGeom>
          <a:noFill/>
          <a:ln w="9525">
            <a:noFill/>
            <a:miter lim="800000"/>
            <a:headEnd/>
            <a:tailEnd/>
          </a:ln>
        </p:spPr>
        <p:txBody>
          <a:bodyPr wrap="none">
            <a:spAutoFit/>
          </a:bodyPr>
          <a:lstStyle/>
          <a:p>
            <a:r>
              <a:rPr lang="en-US" b="1" dirty="0">
                <a:latin typeface="Helvetica"/>
              </a:rPr>
              <a:t>Quarks</a:t>
            </a:r>
          </a:p>
        </p:txBody>
      </p:sp>
      <p:sp>
        <p:nvSpPr>
          <p:cNvPr id="6" name="Text Box 6"/>
          <p:cNvSpPr txBox="1">
            <a:spLocks noChangeArrowheads="1"/>
          </p:cNvSpPr>
          <p:nvPr/>
        </p:nvSpPr>
        <p:spPr bwMode="auto">
          <a:xfrm>
            <a:off x="3427413" y="882650"/>
            <a:ext cx="1839912" cy="641350"/>
          </a:xfrm>
          <a:prstGeom prst="rect">
            <a:avLst/>
          </a:prstGeom>
          <a:noFill/>
          <a:ln w="9525">
            <a:noFill/>
            <a:miter lim="800000"/>
            <a:headEnd/>
            <a:tailEnd/>
          </a:ln>
        </p:spPr>
        <p:txBody>
          <a:bodyPr>
            <a:spAutoFit/>
          </a:bodyPr>
          <a:lstStyle/>
          <a:p>
            <a:pPr algn="ctr"/>
            <a:r>
              <a:rPr lang="en-US" b="1" dirty="0">
                <a:latin typeface="Helvetica"/>
              </a:rPr>
              <a:t>Excited </a:t>
            </a:r>
            <a:br>
              <a:rPr lang="en-US" b="1" dirty="0">
                <a:latin typeface="Helvetica"/>
              </a:rPr>
            </a:br>
            <a:r>
              <a:rPr lang="en-US" b="1" dirty="0" smtClean="0">
                <a:latin typeface="Helvetica"/>
              </a:rPr>
              <a:t>Gluon Field</a:t>
            </a:r>
            <a:endParaRPr lang="en-US" b="1" dirty="0">
              <a:latin typeface="Helvetica"/>
            </a:endParaRPr>
          </a:p>
        </p:txBody>
      </p:sp>
      <p:sp>
        <p:nvSpPr>
          <p:cNvPr id="7" name="Text Box 7"/>
          <p:cNvSpPr txBox="1">
            <a:spLocks noChangeArrowheads="1"/>
          </p:cNvSpPr>
          <p:nvPr/>
        </p:nvSpPr>
        <p:spPr bwMode="auto">
          <a:xfrm>
            <a:off x="6438900" y="1035050"/>
            <a:ext cx="2092325" cy="366713"/>
          </a:xfrm>
          <a:prstGeom prst="rect">
            <a:avLst/>
          </a:prstGeom>
          <a:noFill/>
          <a:ln w="9525">
            <a:noFill/>
            <a:miter lim="800000"/>
            <a:headEnd/>
            <a:tailEnd/>
          </a:ln>
        </p:spPr>
        <p:txBody>
          <a:bodyPr>
            <a:spAutoFit/>
          </a:bodyPr>
          <a:lstStyle/>
          <a:p>
            <a:pPr algn="ctr"/>
            <a:r>
              <a:rPr lang="en-US" b="1">
                <a:latin typeface="Helvetica"/>
              </a:rPr>
              <a:t>Hybrid Meson</a:t>
            </a:r>
          </a:p>
        </p:txBody>
      </p:sp>
      <p:sp>
        <p:nvSpPr>
          <p:cNvPr id="8" name="Rectangle 8"/>
          <p:cNvSpPr>
            <a:spLocks noChangeArrowheads="1"/>
          </p:cNvSpPr>
          <p:nvPr/>
        </p:nvSpPr>
        <p:spPr bwMode="auto">
          <a:xfrm>
            <a:off x="5518150" y="1600200"/>
            <a:ext cx="3179763" cy="4216400"/>
          </a:xfrm>
          <a:prstGeom prst="rect">
            <a:avLst/>
          </a:prstGeom>
          <a:solidFill>
            <a:srgbClr val="FFE957">
              <a:alpha val="50195"/>
            </a:srgbClr>
          </a:solidFill>
          <a:ln w="9525">
            <a:noFill/>
            <a:miter lim="800000"/>
            <a:headEnd/>
            <a:tailEnd/>
          </a:ln>
          <a:scene3d>
            <a:camera prst="orthographicFront"/>
            <a:lightRig rig="threePt" dir="t"/>
          </a:scene3d>
          <a:sp3d>
            <a:bevelT/>
          </a:sp3d>
        </p:spPr>
        <p:txBody>
          <a:bodyPr wrap="none" anchor="ctr"/>
          <a:lstStyle/>
          <a:p>
            <a:endParaRPr lang="en-US"/>
          </a:p>
        </p:txBody>
      </p:sp>
      <p:sp>
        <p:nvSpPr>
          <p:cNvPr id="9" name="AutoShape 9"/>
          <p:cNvSpPr>
            <a:spLocks noChangeArrowheads="1"/>
          </p:cNvSpPr>
          <p:nvPr/>
        </p:nvSpPr>
        <p:spPr bwMode="auto">
          <a:xfrm>
            <a:off x="5435600" y="1068388"/>
            <a:ext cx="752475" cy="338137"/>
          </a:xfrm>
          <a:prstGeom prst="rightArrow">
            <a:avLst>
              <a:gd name="adj1" fmla="val 50000"/>
              <a:gd name="adj2" fmla="val 55634"/>
            </a:avLst>
          </a:prstGeom>
          <a:solidFill>
            <a:srgbClr val="C00000"/>
          </a:solidFill>
          <a:ln w="9525">
            <a:noFill/>
            <a:miter lim="800000"/>
            <a:headEnd/>
            <a:tailEnd/>
          </a:ln>
          <a:scene3d>
            <a:camera prst="orthographicFront"/>
            <a:lightRig rig="threePt" dir="t"/>
          </a:scene3d>
          <a:sp3d>
            <a:bevelT/>
          </a:sp3d>
        </p:spPr>
        <p:txBody>
          <a:bodyPr wrap="none" anchor="ctr"/>
          <a:lstStyle/>
          <a:p>
            <a:endParaRPr lang="en-US" dirty="0">
              <a:solidFill>
                <a:srgbClr val="C00000"/>
              </a:solidFill>
            </a:endParaRPr>
          </a:p>
        </p:txBody>
      </p:sp>
      <p:graphicFrame>
        <p:nvGraphicFramePr>
          <p:cNvPr id="10" name="Object 2"/>
          <p:cNvGraphicFramePr>
            <a:graphicFrameLocks noChangeAspect="1"/>
          </p:cNvGraphicFramePr>
          <p:nvPr/>
        </p:nvGraphicFramePr>
        <p:xfrm>
          <a:off x="2506663" y="1027113"/>
          <a:ext cx="419100" cy="420687"/>
        </p:xfrm>
        <a:graphic>
          <a:graphicData uri="http://schemas.openxmlformats.org/presentationml/2006/ole">
            <mc:AlternateContent xmlns:mc="http://schemas.openxmlformats.org/markup-compatibility/2006">
              <mc:Choice xmlns:v="urn:schemas-microsoft-com:vml" Requires="v">
                <p:oleObj spid="_x0000_s86197" name="Equation" r:id="rId3" imgW="165100" imgH="165100" progId="">
                  <p:embed/>
                </p:oleObj>
              </mc:Choice>
              <mc:Fallback>
                <p:oleObj name="Equation" r:id="rId3" imgW="165100" imgH="165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027113"/>
                        <a:ext cx="419100"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1"/>
          <p:cNvPicPr>
            <a:picLocks noChangeAspect="1" noChangeArrowheads="1"/>
          </p:cNvPicPr>
          <p:nvPr/>
        </p:nvPicPr>
        <p:blipFill>
          <a:blip r:embed="rId5" cstate="print"/>
          <a:srcRect/>
          <a:stretch>
            <a:fillRect/>
          </a:stretch>
        </p:blipFill>
        <p:spPr bwMode="auto">
          <a:xfrm>
            <a:off x="2339975" y="1541463"/>
            <a:ext cx="942975" cy="1892300"/>
          </a:xfrm>
          <a:prstGeom prst="rect">
            <a:avLst/>
          </a:prstGeom>
          <a:noFill/>
          <a:ln w="9525">
            <a:noFill/>
            <a:miter lim="800000"/>
            <a:headEnd/>
            <a:tailEnd/>
          </a:ln>
          <a:scene3d>
            <a:camera prst="orthographicFront"/>
            <a:lightRig rig="threePt" dir="t"/>
          </a:scene3d>
          <a:sp3d>
            <a:bevelT/>
          </a:sp3d>
        </p:spPr>
      </p:pic>
      <p:graphicFrame>
        <p:nvGraphicFramePr>
          <p:cNvPr id="12" name="Object 3"/>
          <p:cNvGraphicFramePr>
            <a:graphicFrameLocks noChangeAspect="1"/>
          </p:cNvGraphicFramePr>
          <p:nvPr/>
        </p:nvGraphicFramePr>
        <p:xfrm>
          <a:off x="666750" y="2047875"/>
          <a:ext cx="1050925" cy="1096963"/>
        </p:xfrm>
        <a:graphic>
          <a:graphicData uri="http://schemas.openxmlformats.org/presentationml/2006/ole">
            <mc:AlternateContent xmlns:mc="http://schemas.openxmlformats.org/markup-compatibility/2006">
              <mc:Choice xmlns:v="urn:schemas-microsoft-com:vml" Requires="v">
                <p:oleObj spid="_x0000_s86198" name="Equation" r:id="rId6" imgW="711200" imgH="736600" progId="">
                  <p:embed/>
                </p:oleObj>
              </mc:Choice>
              <mc:Fallback>
                <p:oleObj name="Equation" r:id="rId6" imgW="711200" imgH="736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 y="2047875"/>
                        <a:ext cx="1050925"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nvGraphicFramePr>
        <p:xfrm>
          <a:off x="3594100" y="2100263"/>
          <a:ext cx="1352550" cy="989012"/>
        </p:xfrm>
        <a:graphic>
          <a:graphicData uri="http://schemas.openxmlformats.org/presentationml/2006/ole">
            <mc:AlternateContent xmlns:mc="http://schemas.openxmlformats.org/markup-compatibility/2006">
              <mc:Choice xmlns:v="urn:schemas-microsoft-com:vml" Requires="v">
                <p:oleObj spid="_x0000_s86199" name="Equation" r:id="rId8" imgW="787400" imgH="571500" progId="">
                  <p:embed/>
                </p:oleObj>
              </mc:Choice>
              <mc:Fallback>
                <p:oleObj name="Equation" r:id="rId8" imgW="787400" imgH="5715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100" y="2100263"/>
                        <a:ext cx="1352550"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6438900" y="2020888"/>
          <a:ext cx="1506538" cy="1103312"/>
        </p:xfrm>
        <a:graphic>
          <a:graphicData uri="http://schemas.openxmlformats.org/presentationml/2006/ole">
            <mc:AlternateContent xmlns:mc="http://schemas.openxmlformats.org/markup-compatibility/2006">
              <mc:Choice xmlns:v="urn:schemas-microsoft-com:vml" Requires="v">
                <p:oleObj spid="_x0000_s86200" name="Equation" r:id="rId10" imgW="787400" imgH="571500" progId="">
                  <p:embed/>
                </p:oleObj>
              </mc:Choice>
              <mc:Fallback>
                <p:oleObj name="Equation" r:id="rId10" imgW="787400" imgH="5715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020888"/>
                        <a:ext cx="1506538" cy="110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nvGraphicFramePr>
        <p:xfrm>
          <a:off x="1419225" y="3286125"/>
          <a:ext cx="530225" cy="306388"/>
        </p:xfrm>
        <a:graphic>
          <a:graphicData uri="http://schemas.openxmlformats.org/presentationml/2006/ole">
            <mc:AlternateContent xmlns:mc="http://schemas.openxmlformats.org/markup-compatibility/2006">
              <mc:Choice xmlns:v="urn:schemas-microsoft-com:vml" Requires="v">
                <p:oleObj spid="_x0000_s86201" name="Equation" r:id="rId12" imgW="355600" imgH="203200" progId="">
                  <p:embed/>
                </p:oleObj>
              </mc:Choice>
              <mc:Fallback>
                <p:oleObj name="Equation" r:id="rId12" imgW="355600" imgH="2032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3286125"/>
                        <a:ext cx="53022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16"/>
          <p:cNvSpPr txBox="1">
            <a:spLocks noChangeArrowheads="1"/>
          </p:cNvSpPr>
          <p:nvPr/>
        </p:nvSpPr>
        <p:spPr bwMode="auto">
          <a:xfrm>
            <a:off x="889000" y="3259138"/>
            <a:ext cx="479425" cy="304800"/>
          </a:xfrm>
          <a:prstGeom prst="rect">
            <a:avLst/>
          </a:prstGeom>
          <a:noFill/>
          <a:ln w="9525">
            <a:noFill/>
            <a:miter lim="800000"/>
            <a:headEnd/>
            <a:tailEnd/>
          </a:ln>
        </p:spPr>
        <p:txBody>
          <a:bodyPr wrap="none">
            <a:spAutoFit/>
          </a:bodyPr>
          <a:lstStyle/>
          <a:p>
            <a:r>
              <a:rPr lang="en-US" sz="1400" b="1" dirty="0">
                <a:solidFill>
                  <a:srgbClr val="C00000"/>
                </a:solidFill>
                <a:latin typeface="Helvetica"/>
              </a:rPr>
              <a:t>like</a:t>
            </a:r>
          </a:p>
        </p:txBody>
      </p:sp>
      <p:graphicFrame>
        <p:nvGraphicFramePr>
          <p:cNvPr id="17" name="Object 7"/>
          <p:cNvGraphicFramePr>
            <a:graphicFrameLocks noChangeAspect="1"/>
          </p:cNvGraphicFramePr>
          <p:nvPr/>
        </p:nvGraphicFramePr>
        <p:xfrm>
          <a:off x="5686425" y="4130675"/>
          <a:ext cx="2927350" cy="1135063"/>
        </p:xfrm>
        <a:graphic>
          <a:graphicData uri="http://schemas.openxmlformats.org/presentationml/2006/ole">
            <mc:AlternateContent xmlns:mc="http://schemas.openxmlformats.org/markup-compatibility/2006">
              <mc:Choice xmlns:v="urn:schemas-microsoft-com:vml" Requires="v">
                <p:oleObj spid="_x0000_s86202" name="Equation" r:id="rId14" imgW="1485900" imgH="571500" progId="">
                  <p:embed/>
                </p:oleObj>
              </mc:Choice>
              <mc:Fallback>
                <p:oleObj name="Equation" r:id="rId14" imgW="1485900" imgH="5715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6425" y="4130675"/>
                        <a:ext cx="2927350" cy="113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8"/>
          <p:cNvGrpSpPr>
            <a:grpSpLocks/>
          </p:cNvGrpSpPr>
          <p:nvPr/>
        </p:nvGrpSpPr>
        <p:grpSpPr bwMode="auto">
          <a:xfrm>
            <a:off x="750888" y="4071938"/>
            <a:ext cx="4195762" cy="1830387"/>
            <a:chOff x="473" y="2565"/>
            <a:chExt cx="2643" cy="1153"/>
          </a:xfrm>
        </p:grpSpPr>
        <p:pic>
          <p:nvPicPr>
            <p:cNvPr id="19" name="Picture 19"/>
            <p:cNvPicPr>
              <a:picLocks noChangeAspect="1" noChangeArrowheads="1"/>
            </p:cNvPicPr>
            <p:nvPr/>
          </p:nvPicPr>
          <p:blipFill>
            <a:blip r:embed="rId16" cstate="print"/>
            <a:srcRect/>
            <a:stretch>
              <a:fillRect/>
            </a:stretch>
          </p:blipFill>
          <p:spPr bwMode="auto">
            <a:xfrm>
              <a:off x="1518" y="2565"/>
              <a:ext cx="506" cy="1153"/>
            </a:xfrm>
            <a:prstGeom prst="rect">
              <a:avLst/>
            </a:prstGeom>
            <a:noFill/>
            <a:ln w="9525">
              <a:noFill/>
              <a:miter lim="800000"/>
              <a:headEnd/>
              <a:tailEnd/>
            </a:ln>
            <a:scene3d>
              <a:camera prst="orthographicFront"/>
              <a:lightRig rig="threePt" dir="t"/>
            </a:scene3d>
            <a:sp3d>
              <a:bevelT/>
            </a:sp3d>
          </p:spPr>
        </p:pic>
        <p:graphicFrame>
          <p:nvGraphicFramePr>
            <p:cNvPr id="20" name="Object 8"/>
            <p:cNvGraphicFramePr>
              <a:graphicFrameLocks noChangeAspect="1"/>
            </p:cNvGraphicFramePr>
            <p:nvPr/>
          </p:nvGraphicFramePr>
          <p:xfrm>
            <a:off x="473" y="2602"/>
            <a:ext cx="637" cy="691"/>
          </p:xfrm>
          <a:graphic>
            <a:graphicData uri="http://schemas.openxmlformats.org/presentationml/2006/ole">
              <mc:AlternateContent xmlns:mc="http://schemas.openxmlformats.org/markup-compatibility/2006">
                <mc:Choice xmlns:v="urn:schemas-microsoft-com:vml" Requires="v">
                  <p:oleObj spid="_x0000_s86203" name="Equation" r:id="rId17" imgW="685800" imgH="736600" progId="">
                    <p:embed/>
                  </p:oleObj>
                </mc:Choice>
                <mc:Fallback>
                  <p:oleObj name="Equation" r:id="rId17" imgW="685800" imgH="73660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 y="2602"/>
                          <a:ext cx="637" cy="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nvGraphicFramePr>
          <p:xfrm>
            <a:off x="2264" y="2636"/>
            <a:ext cx="852" cy="623"/>
          </p:xfrm>
          <a:graphic>
            <a:graphicData uri="http://schemas.openxmlformats.org/presentationml/2006/ole">
              <mc:AlternateContent xmlns:mc="http://schemas.openxmlformats.org/markup-compatibility/2006">
                <mc:Choice xmlns:v="urn:schemas-microsoft-com:vml" Requires="v">
                  <p:oleObj spid="_x0000_s86204" name="Equation" r:id="rId19" imgW="787400" imgH="571500" progId="">
                    <p:embed/>
                  </p:oleObj>
                </mc:Choice>
                <mc:Fallback>
                  <p:oleObj name="Equation" r:id="rId19" imgW="787400" imgH="5715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4" y="2636"/>
                          <a:ext cx="852" cy="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22"/>
            <p:cNvSpPr txBox="1">
              <a:spLocks noChangeArrowheads="1"/>
            </p:cNvSpPr>
            <p:nvPr/>
          </p:nvSpPr>
          <p:spPr bwMode="auto">
            <a:xfrm>
              <a:off x="560" y="3443"/>
              <a:ext cx="302" cy="192"/>
            </a:xfrm>
            <a:prstGeom prst="rect">
              <a:avLst/>
            </a:prstGeom>
            <a:noFill/>
            <a:ln w="9525">
              <a:noFill/>
              <a:miter lim="800000"/>
              <a:headEnd/>
              <a:tailEnd/>
            </a:ln>
          </p:spPr>
          <p:txBody>
            <a:bodyPr wrap="none">
              <a:spAutoFit/>
            </a:bodyPr>
            <a:lstStyle/>
            <a:p>
              <a:r>
                <a:rPr lang="en-US" sz="1400" b="1" dirty="0">
                  <a:solidFill>
                    <a:srgbClr val="C00000"/>
                  </a:solidFill>
                  <a:latin typeface="Helvetica"/>
                </a:rPr>
                <a:t>like</a:t>
              </a:r>
            </a:p>
          </p:txBody>
        </p:sp>
        <p:graphicFrame>
          <p:nvGraphicFramePr>
            <p:cNvPr id="23" name="Object 10"/>
            <p:cNvGraphicFramePr>
              <a:graphicFrameLocks noChangeAspect="1"/>
            </p:cNvGraphicFramePr>
            <p:nvPr/>
          </p:nvGraphicFramePr>
          <p:xfrm>
            <a:off x="912" y="3475"/>
            <a:ext cx="316" cy="189"/>
          </p:xfrm>
          <a:graphic>
            <a:graphicData uri="http://schemas.openxmlformats.org/presentationml/2006/ole">
              <mc:AlternateContent xmlns:mc="http://schemas.openxmlformats.org/markup-compatibility/2006">
                <mc:Choice xmlns:v="urn:schemas-microsoft-com:vml" Requires="v">
                  <p:oleObj spid="_x0000_s86205" name="Equation" r:id="rId20" imgW="279400" imgH="165100" progId="">
                    <p:embed/>
                  </p:oleObj>
                </mc:Choice>
                <mc:Fallback>
                  <p:oleObj name="Equation" r:id="rId20" imgW="279400" imgH="16510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2" y="3475"/>
                          <a:ext cx="316"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Text Box 30"/>
          <p:cNvSpPr txBox="1">
            <a:spLocks noChangeArrowheads="1"/>
          </p:cNvSpPr>
          <p:nvPr/>
        </p:nvSpPr>
        <p:spPr bwMode="auto">
          <a:xfrm>
            <a:off x="931863" y="5867402"/>
            <a:ext cx="7013575" cy="400050"/>
          </a:xfrm>
          <a:prstGeom prst="rect">
            <a:avLst/>
          </a:prstGeom>
          <a:noFill/>
          <a:ln w="9525">
            <a:noFill/>
            <a:miter lim="800000"/>
            <a:headEnd/>
            <a:tailEnd/>
          </a:ln>
        </p:spPr>
        <p:txBody>
          <a:bodyPr wrap="none">
            <a:spAutoFit/>
          </a:bodyPr>
          <a:lstStyle/>
          <a:p>
            <a:r>
              <a:rPr lang="en-US" b="1" dirty="0" err="1" smtClean="0">
                <a:solidFill>
                  <a:srgbClr val="C00000"/>
                </a:solidFill>
                <a:latin typeface="Helvetica"/>
              </a:rPr>
              <a:t>Gluonic</a:t>
            </a:r>
            <a:r>
              <a:rPr lang="en-US" b="1" dirty="0" smtClean="0">
                <a:solidFill>
                  <a:srgbClr val="C00000"/>
                </a:solidFill>
                <a:latin typeface="Helvetica"/>
              </a:rPr>
              <a:t> </a:t>
            </a:r>
            <a:r>
              <a:rPr lang="en-US" b="1" dirty="0">
                <a:solidFill>
                  <a:srgbClr val="C00000"/>
                </a:solidFill>
                <a:latin typeface="Helvetica"/>
              </a:rPr>
              <a:t>excitation (and parallel quark spins) lead to exotic </a:t>
            </a:r>
            <a:r>
              <a:rPr lang="en-US" b="1" dirty="0" smtClean="0">
                <a:solidFill>
                  <a:srgbClr val="C00000"/>
                </a:solidFill>
                <a:latin typeface="Helvetica"/>
              </a:rPr>
              <a:t>J</a:t>
            </a:r>
            <a:r>
              <a:rPr lang="en-US" sz="2000" b="1" baseline="30000" dirty="0" smtClean="0">
                <a:solidFill>
                  <a:srgbClr val="C00000"/>
                </a:solidFill>
                <a:latin typeface="Helvetica"/>
              </a:rPr>
              <a:t>PC</a:t>
            </a:r>
            <a:endParaRPr lang="en-US" b="1" dirty="0">
              <a:solidFill>
                <a:srgbClr val="C00000"/>
              </a:solidFill>
              <a:latin typeface="Helvetica"/>
            </a:endParaRPr>
          </a:p>
        </p:txBody>
      </p:sp>
      <p:sp>
        <p:nvSpPr>
          <p:cNvPr id="25" name="Oval 26"/>
          <p:cNvSpPr>
            <a:spLocks noChangeArrowheads="1"/>
          </p:cNvSpPr>
          <p:nvPr/>
        </p:nvSpPr>
        <p:spPr bwMode="auto">
          <a:xfrm>
            <a:off x="7276042" y="4045646"/>
            <a:ext cx="668867" cy="675270"/>
          </a:xfrm>
          <a:prstGeom prst="ellipse">
            <a:avLst/>
          </a:prstGeom>
          <a:noFill/>
          <a:ln w="19050">
            <a:solidFill>
              <a:srgbClr val="C00000"/>
            </a:solidFill>
            <a:round/>
            <a:headEnd/>
            <a:tailEnd/>
          </a:ln>
        </p:spPr>
        <p:txBody>
          <a:bodyPr wrap="none" anchor="ctr"/>
          <a:lstStyle/>
          <a:p>
            <a:endParaRPr lang="en-US"/>
          </a:p>
        </p:txBody>
      </p:sp>
      <p:sp>
        <p:nvSpPr>
          <p:cNvPr id="26" name="Oval 27"/>
          <p:cNvSpPr>
            <a:spLocks noChangeArrowheads="1"/>
          </p:cNvSpPr>
          <p:nvPr/>
        </p:nvSpPr>
        <p:spPr bwMode="auto">
          <a:xfrm>
            <a:off x="7944908" y="4636507"/>
            <a:ext cx="668867" cy="675270"/>
          </a:xfrm>
          <a:prstGeom prst="ellipse">
            <a:avLst/>
          </a:prstGeom>
          <a:noFill/>
          <a:ln w="19050">
            <a:solidFill>
              <a:srgbClr val="C00000"/>
            </a:solidFill>
            <a:round/>
            <a:headEnd/>
            <a:tailEnd/>
          </a:ln>
        </p:spPr>
        <p:txBody>
          <a:bodyPr wrap="none" anchor="ctr"/>
          <a:lstStyle/>
          <a:p>
            <a:endParaRPr lang="en-US"/>
          </a:p>
        </p:txBody>
      </p:sp>
      <p:sp>
        <p:nvSpPr>
          <p:cNvPr id="27" name="Oval 28"/>
          <p:cNvSpPr>
            <a:spLocks noChangeArrowheads="1"/>
          </p:cNvSpPr>
          <p:nvPr/>
        </p:nvSpPr>
        <p:spPr bwMode="auto">
          <a:xfrm>
            <a:off x="6607175" y="4636507"/>
            <a:ext cx="668867" cy="675270"/>
          </a:xfrm>
          <a:prstGeom prst="ellipse">
            <a:avLst/>
          </a:prstGeom>
          <a:noFill/>
          <a:ln w="19050">
            <a:solidFill>
              <a:srgbClr val="C00000"/>
            </a:solidFill>
            <a:round/>
            <a:headEnd/>
            <a:tailEnd/>
          </a:ln>
        </p:spPr>
        <p:txBody>
          <a:bodyPr wrap="none" anchor="ctr"/>
          <a:lstStyle/>
          <a:p>
            <a:endParaRPr lang="en-US"/>
          </a:p>
        </p:txBody>
      </p:sp>
      <p:sp>
        <p:nvSpPr>
          <p:cNvPr id="28" name="Text Box 29"/>
          <p:cNvSpPr txBox="1">
            <a:spLocks noChangeArrowheads="1"/>
          </p:cNvSpPr>
          <p:nvPr/>
        </p:nvSpPr>
        <p:spPr bwMode="auto">
          <a:xfrm>
            <a:off x="7108825" y="3695701"/>
            <a:ext cx="869178" cy="367530"/>
          </a:xfrm>
          <a:prstGeom prst="rect">
            <a:avLst/>
          </a:prstGeom>
          <a:noFill/>
          <a:ln w="9525">
            <a:noFill/>
            <a:miter lim="800000"/>
            <a:headEnd/>
            <a:tailEnd/>
          </a:ln>
        </p:spPr>
        <p:txBody>
          <a:bodyPr wrap="none">
            <a:spAutoFit/>
          </a:bodyPr>
          <a:lstStyle/>
          <a:p>
            <a:r>
              <a:rPr lang="en-US" b="1" dirty="0">
                <a:solidFill>
                  <a:srgbClr val="C00000"/>
                </a:solidFill>
                <a:latin typeface="Helvetica"/>
              </a:rPr>
              <a:t>Exotic</a:t>
            </a:r>
          </a:p>
        </p:txBody>
      </p:sp>
    </p:spTree>
    <p:extLst>
      <p:ext uri="{BB962C8B-B14F-4D97-AF65-F5344CB8AC3E}">
        <p14:creationId xmlns:p14="http://schemas.microsoft.com/office/powerpoint/2010/main" val="18225673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Search for Exotics</a:t>
            </a:r>
            <a:endParaRPr lang="en-US" sz="2800" b="1" dirty="0">
              <a:latin typeface="Arial" pitchFamily="34" charset="0"/>
              <a:cs typeface="Arial" pitchFamily="34" charset="0"/>
            </a:endParaRPr>
          </a:p>
        </p:txBody>
      </p:sp>
      <p:sp>
        <p:nvSpPr>
          <p:cNvPr id="4" name="TextBox 3"/>
          <p:cNvSpPr txBox="1"/>
          <p:nvPr/>
        </p:nvSpPr>
        <p:spPr>
          <a:xfrm>
            <a:off x="759784" y="840437"/>
            <a:ext cx="7419169" cy="430887"/>
          </a:xfrm>
          <a:prstGeom prst="rect">
            <a:avLst/>
          </a:prstGeom>
          <a:noFill/>
        </p:spPr>
        <p:txBody>
          <a:bodyPr wrap="none" rtlCol="0">
            <a:spAutoFit/>
          </a:bodyPr>
          <a:lstStyle/>
          <a:p>
            <a:r>
              <a:rPr lang="en-US" sz="2200" dirty="0" err="1" smtClean="0">
                <a:latin typeface="Arial"/>
                <a:cs typeface="Arial"/>
              </a:rPr>
              <a:t>JLab</a:t>
            </a:r>
            <a:r>
              <a:rPr lang="en-US" sz="2200" dirty="0" smtClean="0">
                <a:latin typeface="Arial"/>
                <a:cs typeface="Arial"/>
              </a:rPr>
              <a:t> 12 </a:t>
            </a:r>
            <a:r>
              <a:rPr lang="en-US" sz="2200" dirty="0" err="1" smtClean="0">
                <a:latin typeface="Arial"/>
                <a:cs typeface="Arial"/>
              </a:rPr>
              <a:t>GeV</a:t>
            </a:r>
            <a:r>
              <a:rPr lang="en-US" sz="2200" dirty="0" smtClean="0">
                <a:latin typeface="Arial"/>
                <a:cs typeface="Arial"/>
              </a:rPr>
              <a:t>: Complementary meson production program</a:t>
            </a:r>
            <a:endParaRPr lang="en-US" sz="2200" dirty="0">
              <a:latin typeface="Arial"/>
              <a:cs typeface="Arial"/>
            </a:endParaRPr>
          </a:p>
        </p:txBody>
      </p:sp>
      <p:pic>
        <p:nvPicPr>
          <p:cNvPr id="5" name="Picture 4"/>
          <p:cNvPicPr>
            <a:picLocks noChangeAspect="1" noChangeArrowheads="1"/>
          </p:cNvPicPr>
          <p:nvPr/>
        </p:nvPicPr>
        <p:blipFill>
          <a:blip r:embed="rId2" cstate="print"/>
          <a:srcRect t="1784" b="1247"/>
          <a:stretch>
            <a:fillRect/>
          </a:stretch>
        </p:blipFill>
        <p:spPr bwMode="auto">
          <a:xfrm>
            <a:off x="538749" y="1722552"/>
            <a:ext cx="4130592" cy="250227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6" name="Picture 5" descr="Screen Shot 2013-06-04 at 00.4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88" y="1702790"/>
            <a:ext cx="2789123" cy="247496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734236" y="1302680"/>
            <a:ext cx="1937950" cy="400110"/>
          </a:xfrm>
          <a:prstGeom prst="rect">
            <a:avLst/>
          </a:prstGeom>
          <a:noFill/>
        </p:spPr>
        <p:txBody>
          <a:bodyPr wrap="none" rtlCol="0">
            <a:spAutoFit/>
          </a:bodyPr>
          <a:lstStyle/>
          <a:p>
            <a:r>
              <a:rPr lang="en-US" sz="2000" dirty="0" err="1" smtClean="0">
                <a:solidFill>
                  <a:srgbClr val="FF6600"/>
                </a:solidFill>
                <a:latin typeface="Arial"/>
                <a:cs typeface="Arial"/>
              </a:rPr>
              <a:t>GlueX</a:t>
            </a:r>
            <a:r>
              <a:rPr lang="en-US" sz="2000" dirty="0" smtClean="0">
                <a:solidFill>
                  <a:srgbClr val="FF6600"/>
                </a:solidFill>
                <a:latin typeface="Arial"/>
                <a:cs typeface="Arial"/>
              </a:rPr>
              <a:t> in Hall D</a:t>
            </a:r>
            <a:endParaRPr lang="en-US" sz="2000" dirty="0">
              <a:solidFill>
                <a:srgbClr val="FF6600"/>
              </a:solidFill>
              <a:latin typeface="Arial"/>
              <a:cs typeface="Arial"/>
            </a:endParaRPr>
          </a:p>
        </p:txBody>
      </p:sp>
      <p:sp>
        <p:nvSpPr>
          <p:cNvPr id="8" name="TextBox 7"/>
          <p:cNvSpPr txBox="1"/>
          <p:nvPr/>
        </p:nvSpPr>
        <p:spPr>
          <a:xfrm>
            <a:off x="6128009" y="1322442"/>
            <a:ext cx="2166253" cy="400110"/>
          </a:xfrm>
          <a:prstGeom prst="rect">
            <a:avLst/>
          </a:prstGeom>
          <a:noFill/>
        </p:spPr>
        <p:txBody>
          <a:bodyPr wrap="none" rtlCol="0">
            <a:spAutoFit/>
          </a:bodyPr>
          <a:lstStyle/>
          <a:p>
            <a:r>
              <a:rPr lang="en-US" sz="2000" dirty="0" smtClean="0">
                <a:solidFill>
                  <a:srgbClr val="FF6600"/>
                </a:solidFill>
                <a:latin typeface="Arial"/>
                <a:cs typeface="Arial"/>
              </a:rPr>
              <a:t>CLAS12 in Hall B</a:t>
            </a:r>
            <a:endParaRPr lang="en-US" sz="2000" dirty="0">
              <a:solidFill>
                <a:srgbClr val="FF6600"/>
              </a:solidFill>
              <a:latin typeface="Arial"/>
              <a:cs typeface="Arial"/>
            </a:endParaRPr>
          </a:p>
        </p:txBody>
      </p:sp>
      <p:sp>
        <p:nvSpPr>
          <p:cNvPr id="9" name="TextBox 8"/>
          <p:cNvSpPr txBox="1"/>
          <p:nvPr/>
        </p:nvSpPr>
        <p:spPr>
          <a:xfrm>
            <a:off x="1" y="4376201"/>
            <a:ext cx="4985794" cy="1354217"/>
          </a:xfrm>
          <a:prstGeom prst="rect">
            <a:avLst/>
          </a:prstGeom>
          <a:noFill/>
        </p:spPr>
        <p:txBody>
          <a:bodyPr wrap="square" rtlCol="0">
            <a:spAutoFit/>
          </a:bodyPr>
          <a:lstStyle/>
          <a:p>
            <a:pPr marL="144000" indent="-144000">
              <a:buFont typeface="Wingdings" charset="2"/>
              <a:buChar char="§"/>
            </a:pPr>
            <a:r>
              <a:rPr lang="en-US" sz="1600" dirty="0" smtClean="0">
                <a:latin typeface="Arial"/>
                <a:cs typeface="Arial"/>
              </a:rPr>
              <a:t>Real 9 </a:t>
            </a:r>
            <a:r>
              <a:rPr lang="en-US" sz="1600" dirty="0" err="1" smtClean="0">
                <a:latin typeface="Arial"/>
                <a:cs typeface="Arial"/>
              </a:rPr>
              <a:t>GeV</a:t>
            </a:r>
            <a:r>
              <a:rPr lang="en-US" sz="1600" dirty="0" smtClean="0">
                <a:latin typeface="Arial"/>
                <a:cs typeface="Arial"/>
              </a:rPr>
              <a:t> photon beam (~10</a:t>
            </a:r>
            <a:r>
              <a:rPr lang="en-US" sz="1600" baseline="30000" dirty="0" smtClean="0">
                <a:latin typeface="Arial"/>
                <a:cs typeface="Arial"/>
              </a:rPr>
              <a:t>8</a:t>
            </a:r>
            <a:r>
              <a:rPr lang="en-US" sz="1600" dirty="0" smtClean="0">
                <a:latin typeface="Arial"/>
                <a:cs typeface="Arial"/>
              </a:rPr>
              <a:t> </a:t>
            </a:r>
            <a:r>
              <a:rPr lang="en-US" sz="1600" dirty="0" smtClean="0">
                <a:latin typeface="Symbol" charset="2"/>
                <a:cs typeface="Symbol" charset="2"/>
              </a:rPr>
              <a:t>g</a:t>
            </a:r>
            <a:r>
              <a:rPr lang="en-US" sz="1600" dirty="0" smtClean="0">
                <a:latin typeface="Arial"/>
                <a:cs typeface="Arial"/>
              </a:rPr>
              <a:t>/s)  </a:t>
            </a:r>
            <a:r>
              <a:rPr lang="en-US" sz="1600" dirty="0" smtClean="0">
                <a:solidFill>
                  <a:srgbClr val="FF6600"/>
                </a:solidFill>
                <a:latin typeface="Arial"/>
                <a:cs typeface="Arial"/>
              </a:rPr>
              <a:t>high statistics</a:t>
            </a:r>
          </a:p>
          <a:p>
            <a:pPr marL="171450" indent="-171450">
              <a:buFont typeface="Wingdings" charset="2"/>
              <a:buChar char="§"/>
            </a:pPr>
            <a:endParaRPr lang="en-US" sz="800" dirty="0">
              <a:latin typeface="Arial"/>
              <a:cs typeface="Arial"/>
            </a:endParaRPr>
          </a:p>
          <a:p>
            <a:pPr marL="144000" indent="-144000">
              <a:buFont typeface="Wingdings" charset="2"/>
              <a:buChar char="§"/>
            </a:pPr>
            <a:r>
              <a:rPr lang="en-US" sz="1600" dirty="0" smtClean="0">
                <a:latin typeface="Arial"/>
                <a:cs typeface="Arial"/>
              </a:rPr>
              <a:t>High degree of linear polarization	  </a:t>
            </a:r>
            <a:r>
              <a:rPr lang="en-US" sz="1600" dirty="0" smtClean="0">
                <a:solidFill>
                  <a:srgbClr val="FF6600"/>
                </a:solidFill>
                <a:latin typeface="Arial"/>
                <a:cs typeface="Arial"/>
              </a:rPr>
              <a:t>aids PWA</a:t>
            </a:r>
          </a:p>
          <a:p>
            <a:pPr marL="171450" indent="-171450">
              <a:buFont typeface="Wingdings" charset="2"/>
              <a:buChar char="§"/>
            </a:pPr>
            <a:endParaRPr lang="en-US" sz="800" dirty="0">
              <a:latin typeface="Arial"/>
              <a:cs typeface="Arial"/>
            </a:endParaRPr>
          </a:p>
          <a:p>
            <a:pPr marL="144000" indent="-144000">
              <a:buFont typeface="Wingdings" charset="2"/>
              <a:buChar char="§"/>
            </a:pPr>
            <a:r>
              <a:rPr lang="en-US" sz="1600" dirty="0" smtClean="0">
                <a:latin typeface="Arial"/>
                <a:cs typeface="Arial"/>
              </a:rPr>
              <a:t>Hermetic detector		</a:t>
            </a:r>
            <a:r>
              <a:rPr lang="en-US" sz="1600" dirty="0" smtClean="0">
                <a:solidFill>
                  <a:srgbClr val="FF6600"/>
                </a:solidFill>
                <a:latin typeface="Arial"/>
                <a:cs typeface="Arial"/>
              </a:rPr>
              <a:t>high/flat acceptance</a:t>
            </a:r>
          </a:p>
          <a:p>
            <a:r>
              <a:rPr lang="en-US" dirty="0">
                <a:solidFill>
                  <a:srgbClr val="FF6600"/>
                </a:solidFill>
                <a:latin typeface="Arial"/>
                <a:cs typeface="Arial"/>
              </a:rPr>
              <a:t>	</a:t>
            </a:r>
            <a:r>
              <a:rPr lang="en-US" dirty="0" smtClean="0">
                <a:solidFill>
                  <a:srgbClr val="FF6600"/>
                </a:solidFill>
                <a:latin typeface="Arial"/>
                <a:cs typeface="Arial"/>
              </a:rPr>
              <a:t>				</a:t>
            </a:r>
            <a:r>
              <a:rPr lang="en-US" sz="1600" dirty="0" smtClean="0">
                <a:solidFill>
                  <a:srgbClr val="FF6600"/>
                </a:solidFill>
                <a:latin typeface="Arial"/>
                <a:cs typeface="Arial"/>
              </a:rPr>
              <a:t>high multiplicity final states</a:t>
            </a:r>
            <a:endParaRPr lang="en-US" sz="1600" dirty="0">
              <a:solidFill>
                <a:srgbClr val="FF6600"/>
              </a:solidFill>
              <a:latin typeface="Arial"/>
              <a:cs typeface="Arial"/>
            </a:endParaRPr>
          </a:p>
        </p:txBody>
      </p:sp>
      <p:sp>
        <p:nvSpPr>
          <p:cNvPr id="11" name="TextBox 10"/>
          <p:cNvSpPr txBox="1"/>
          <p:nvPr/>
        </p:nvSpPr>
        <p:spPr>
          <a:xfrm>
            <a:off x="5168545" y="4330846"/>
            <a:ext cx="4127461" cy="1323439"/>
          </a:xfrm>
          <a:prstGeom prst="rect">
            <a:avLst/>
          </a:prstGeom>
          <a:noFill/>
        </p:spPr>
        <p:txBody>
          <a:bodyPr wrap="square" rtlCol="0">
            <a:spAutoFit/>
          </a:bodyPr>
          <a:lstStyle/>
          <a:p>
            <a:pPr marL="144000" indent="-144000">
              <a:buFont typeface="Wingdings" charset="2"/>
              <a:buChar char="§"/>
            </a:pPr>
            <a:r>
              <a:rPr lang="en-US" sz="1600" dirty="0" smtClean="0">
                <a:latin typeface="Arial"/>
                <a:cs typeface="Arial"/>
              </a:rPr>
              <a:t>Quasi-real </a:t>
            </a:r>
            <a:r>
              <a:rPr lang="en-US" sz="1600" dirty="0" err="1" smtClean="0">
                <a:latin typeface="Arial"/>
                <a:cs typeface="Arial"/>
              </a:rPr>
              <a:t>photoproduction</a:t>
            </a:r>
            <a:r>
              <a:rPr lang="en-US" sz="1600" dirty="0">
                <a:latin typeface="Arial"/>
                <a:cs typeface="Arial"/>
              </a:rPr>
              <a:t> </a:t>
            </a:r>
            <a:r>
              <a:rPr lang="en-US" sz="1600" dirty="0" smtClean="0">
                <a:solidFill>
                  <a:srgbClr val="FF6600"/>
                </a:solidFill>
                <a:latin typeface="Arial"/>
                <a:cs typeface="Arial"/>
              </a:rPr>
              <a:t>high statistics</a:t>
            </a:r>
          </a:p>
          <a:p>
            <a:r>
              <a:rPr lang="en-US" sz="1600" dirty="0" smtClean="0">
                <a:latin typeface="Arial"/>
                <a:cs typeface="Arial"/>
              </a:rPr>
              <a:t>   (</a:t>
            </a:r>
            <a:r>
              <a:rPr lang="en-US" sz="1600" dirty="0" err="1" smtClean="0">
                <a:latin typeface="Arial"/>
                <a:cs typeface="Arial"/>
              </a:rPr>
              <a:t>Electroproduction</a:t>
            </a:r>
            <a:r>
              <a:rPr lang="en-US" sz="1600" dirty="0" smtClean="0">
                <a:latin typeface="Arial"/>
                <a:cs typeface="Arial"/>
              </a:rPr>
              <a:t> at tiny Q</a:t>
            </a:r>
            <a:r>
              <a:rPr lang="en-US" sz="1600" baseline="30000" dirty="0" smtClean="0">
                <a:latin typeface="Arial"/>
                <a:cs typeface="Arial"/>
              </a:rPr>
              <a:t>2</a:t>
            </a:r>
            <a:r>
              <a:rPr lang="en-US" sz="1600" dirty="0" smtClean="0">
                <a:latin typeface="Arial"/>
                <a:cs typeface="Arial"/>
              </a:rPr>
              <a:t>)</a:t>
            </a:r>
            <a:endParaRPr lang="en-US" sz="1600" baseline="30000" dirty="0" smtClean="0">
              <a:latin typeface="Arial"/>
              <a:cs typeface="Arial"/>
            </a:endParaRPr>
          </a:p>
          <a:p>
            <a:endParaRPr lang="en-US" sz="800" dirty="0">
              <a:latin typeface="Arial"/>
              <a:cs typeface="Arial"/>
            </a:endParaRPr>
          </a:p>
          <a:p>
            <a:pPr marL="144000" indent="-144000">
              <a:buFont typeface="Wingdings" charset="2"/>
              <a:buChar char="§"/>
            </a:pPr>
            <a:r>
              <a:rPr lang="en-US" sz="1600" dirty="0" smtClean="0">
                <a:latin typeface="Arial"/>
                <a:cs typeface="Arial"/>
              </a:rPr>
              <a:t>High degree of linear polarization	</a:t>
            </a:r>
          </a:p>
          <a:p>
            <a:endParaRPr lang="en-US" sz="800" dirty="0">
              <a:latin typeface="Arial"/>
              <a:cs typeface="Arial"/>
            </a:endParaRPr>
          </a:p>
          <a:p>
            <a:pPr marL="144000" indent="-144000">
              <a:buFont typeface="Wingdings" charset="2"/>
              <a:buChar char="§"/>
            </a:pPr>
            <a:r>
              <a:rPr lang="en-US" sz="1600" dirty="0" smtClean="0">
                <a:latin typeface="Arial"/>
                <a:cs typeface="Arial"/>
              </a:rPr>
              <a:t>Near hermetic detector			</a:t>
            </a:r>
            <a:endParaRPr lang="en-US" sz="1600" dirty="0">
              <a:solidFill>
                <a:srgbClr val="FF6600"/>
              </a:solidFill>
              <a:latin typeface="Arial"/>
              <a:cs typeface="Arial"/>
            </a:endParaRPr>
          </a:p>
        </p:txBody>
      </p:sp>
      <p:sp>
        <p:nvSpPr>
          <p:cNvPr id="12" name="TextBox 11"/>
          <p:cNvSpPr txBox="1"/>
          <p:nvPr/>
        </p:nvSpPr>
        <p:spPr>
          <a:xfrm>
            <a:off x="1087144" y="5719098"/>
            <a:ext cx="7371142" cy="707886"/>
          </a:xfrm>
          <a:prstGeom prst="rect">
            <a:avLst/>
          </a:prstGeom>
          <a:noFill/>
        </p:spPr>
        <p:txBody>
          <a:bodyPr wrap="square" rtlCol="0">
            <a:spAutoFit/>
          </a:bodyPr>
          <a:lstStyle/>
          <a:p>
            <a:r>
              <a:rPr lang="en-US" sz="2000" b="1" dirty="0">
                <a:solidFill>
                  <a:srgbClr val="0000B4"/>
                </a:solidFill>
                <a:latin typeface="Arial"/>
                <a:cs typeface="Arial"/>
              </a:rPr>
              <a:t>New world database of meson </a:t>
            </a:r>
            <a:r>
              <a:rPr lang="en-US" sz="2000" b="1" dirty="0" err="1">
                <a:solidFill>
                  <a:srgbClr val="0000B4"/>
                </a:solidFill>
                <a:latin typeface="Arial"/>
                <a:cs typeface="Arial"/>
              </a:rPr>
              <a:t>photoproduction</a:t>
            </a:r>
            <a:r>
              <a:rPr lang="en-US" sz="2000" b="1" dirty="0">
                <a:solidFill>
                  <a:srgbClr val="0000B4"/>
                </a:solidFill>
                <a:latin typeface="Arial"/>
                <a:cs typeface="Arial"/>
              </a:rPr>
              <a:t> events with systematic cross-check between two detectors</a:t>
            </a:r>
            <a:endParaRPr lang="en-US" sz="2000" b="1" dirty="0">
              <a:solidFill>
                <a:srgbClr val="0000B4"/>
              </a:solidFill>
              <a:latin typeface="Arial"/>
              <a:cs typeface="Arial"/>
            </a:endParaRPr>
          </a:p>
        </p:txBody>
      </p:sp>
    </p:spTree>
    <p:extLst>
      <p:ext uri="{BB962C8B-B14F-4D97-AF65-F5344CB8AC3E}">
        <p14:creationId xmlns:p14="http://schemas.microsoft.com/office/powerpoint/2010/main" val="19702669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The structure of the nucleon - summary </a:t>
            </a:r>
            <a:endParaRPr lang="en-US" sz="2800" b="1" dirty="0">
              <a:latin typeface="Arial" pitchFamily="34" charset="0"/>
              <a:cs typeface="Arial" pitchFamily="34" charset="0"/>
            </a:endParaRPr>
          </a:p>
        </p:txBody>
      </p:sp>
      <p:sp>
        <p:nvSpPr>
          <p:cNvPr id="4" name="Rectangle 3"/>
          <p:cNvSpPr/>
          <p:nvPr/>
        </p:nvSpPr>
        <p:spPr>
          <a:xfrm>
            <a:off x="202637" y="912746"/>
            <a:ext cx="8593438" cy="5078314"/>
          </a:xfrm>
          <a:prstGeom prst="rect">
            <a:avLst/>
          </a:prstGeom>
        </p:spPr>
        <p:txBody>
          <a:bodyPr wrap="square">
            <a:spAutoFit/>
          </a:bodyPr>
          <a:lstStyle/>
          <a:p>
            <a:pPr marL="285750" indent="-285750">
              <a:buClr>
                <a:srgbClr val="0000FF"/>
              </a:buClr>
              <a:buSzPct val="120000"/>
              <a:buFont typeface="Wingdings" charset="2"/>
              <a:buChar char="§"/>
            </a:pPr>
            <a:r>
              <a:rPr lang="en-US" dirty="0" err="1">
                <a:latin typeface="Arial" pitchFamily="34" charset="0"/>
                <a:cs typeface="Arial" pitchFamily="34" charset="0"/>
              </a:rPr>
              <a:t>JLab</a:t>
            </a:r>
            <a:r>
              <a:rPr lang="en-US" dirty="0">
                <a:latin typeface="Arial" pitchFamily="34" charset="0"/>
                <a:cs typeface="Arial" pitchFamily="34" charset="0"/>
              </a:rPr>
              <a:t> staff scientists </a:t>
            </a:r>
            <a:r>
              <a:rPr lang="en-US" dirty="0" smtClean="0">
                <a:latin typeface="Arial" pitchFamily="34" charset="0"/>
                <a:cs typeface="Arial" pitchFamily="34" charset="0"/>
              </a:rPr>
              <a:t>play a major role in carrying out fundamental measurements to study the innermost structure of the nucleon:</a:t>
            </a:r>
          </a:p>
          <a:p>
            <a:pPr>
              <a:buClr>
                <a:srgbClr val="0000FF"/>
              </a:buClr>
              <a:buSzPct val="120000"/>
            </a:pPr>
            <a:r>
              <a:rPr lang="en-US" dirty="0">
                <a:latin typeface="Arial" pitchFamily="34" charset="0"/>
                <a:cs typeface="Arial" pitchFamily="34" charset="0"/>
              </a:rPr>
              <a:t>	</a:t>
            </a:r>
            <a:r>
              <a:rPr lang="en-US" dirty="0" smtClean="0">
                <a:latin typeface="Arial" pitchFamily="34" charset="0"/>
                <a:cs typeface="Arial" pitchFamily="34" charset="0"/>
              </a:rPr>
              <a:t>-</a:t>
            </a:r>
            <a:r>
              <a:rPr lang="en-US" i="1" dirty="0" smtClean="0"/>
              <a:t> Form Factors</a:t>
            </a:r>
            <a:endParaRPr lang="en-US" dirty="0" smtClean="0">
              <a:latin typeface="Arial" pitchFamily="34" charset="0"/>
              <a:cs typeface="Arial" pitchFamily="34" charset="0"/>
            </a:endParaRPr>
          </a:p>
          <a:p>
            <a:pPr>
              <a:buSzPct val="120000"/>
            </a:pPr>
            <a:r>
              <a:rPr lang="en-US" dirty="0">
                <a:latin typeface="Arial" pitchFamily="34" charset="0"/>
                <a:cs typeface="Arial" pitchFamily="34" charset="0"/>
              </a:rPr>
              <a:t>	</a:t>
            </a:r>
            <a:r>
              <a:rPr lang="en-US" dirty="0" smtClean="0">
                <a:latin typeface="Arial" pitchFamily="34" charset="0"/>
                <a:cs typeface="Arial" pitchFamily="34" charset="0"/>
              </a:rPr>
              <a:t>- </a:t>
            </a:r>
            <a:r>
              <a:rPr lang="en-US" i="1" dirty="0" smtClean="0"/>
              <a:t>1D </a:t>
            </a:r>
            <a:r>
              <a:rPr lang="en-US" i="1" dirty="0"/>
              <a:t>P</a:t>
            </a:r>
            <a:r>
              <a:rPr lang="en-US" i="1" dirty="0" smtClean="0"/>
              <a:t>arton </a:t>
            </a:r>
            <a:r>
              <a:rPr lang="en-US" i="1" dirty="0"/>
              <a:t>D</a:t>
            </a:r>
            <a:r>
              <a:rPr lang="en-US" i="1" dirty="0" smtClean="0"/>
              <a:t>istribution </a:t>
            </a:r>
            <a:r>
              <a:rPr lang="en-US" i="1" dirty="0"/>
              <a:t>F</a:t>
            </a:r>
            <a:r>
              <a:rPr lang="en-US" i="1" dirty="0" smtClean="0"/>
              <a:t>unctions</a:t>
            </a:r>
          </a:p>
          <a:p>
            <a:pPr>
              <a:buSzPct val="120000"/>
            </a:pPr>
            <a:r>
              <a:rPr lang="en-US" i="1" dirty="0"/>
              <a:t>	</a:t>
            </a:r>
            <a:r>
              <a:rPr lang="en-US" i="1" dirty="0" smtClean="0"/>
              <a:t>- Three</a:t>
            </a:r>
            <a:r>
              <a:rPr lang="en-US" i="1" dirty="0"/>
              <a:t>-Dimensional </a:t>
            </a:r>
            <a:r>
              <a:rPr lang="en-US" i="1" dirty="0"/>
              <a:t>Parton Distribution </a:t>
            </a:r>
            <a:r>
              <a:rPr lang="en-US" i="1" dirty="0" smtClean="0"/>
              <a:t>Functions (GPD, TMD)</a:t>
            </a:r>
          </a:p>
          <a:p>
            <a:pPr>
              <a:buSzPct val="120000"/>
            </a:pPr>
            <a:r>
              <a:rPr lang="en-US" i="1" dirty="0"/>
              <a:t>	</a:t>
            </a:r>
            <a:r>
              <a:rPr lang="en-US" i="1" dirty="0" smtClean="0"/>
              <a:t>- Baryon and </a:t>
            </a:r>
            <a:r>
              <a:rPr lang="en-US" i="1" dirty="0"/>
              <a:t>M</a:t>
            </a:r>
            <a:r>
              <a:rPr lang="en-US" i="1" dirty="0" smtClean="0"/>
              <a:t>eson </a:t>
            </a:r>
            <a:r>
              <a:rPr lang="en-US" i="1" dirty="0"/>
              <a:t>R</a:t>
            </a:r>
            <a:r>
              <a:rPr lang="en-US" i="1" dirty="0" smtClean="0"/>
              <a:t>esonances</a:t>
            </a:r>
          </a:p>
          <a:p>
            <a:pPr marL="324000"/>
            <a:r>
              <a:rPr lang="en-US" dirty="0" smtClean="0">
                <a:latin typeface="Arial" pitchFamily="34" charset="0"/>
                <a:cs typeface="Arial" pitchFamily="34" charset="0"/>
              </a:rPr>
              <a:t>This is evidenced by the considerable </a:t>
            </a:r>
            <a:r>
              <a:rPr lang="en-US" dirty="0">
                <a:latin typeface="Arial" pitchFamily="34" charset="0"/>
                <a:cs typeface="Arial" pitchFamily="34" charset="0"/>
              </a:rPr>
              <a:t>scientific productivity in terms of </a:t>
            </a:r>
            <a:r>
              <a:rPr lang="en-US" dirty="0" smtClean="0">
                <a:latin typeface="Arial" pitchFamily="34" charset="0"/>
                <a:cs typeface="Arial" pitchFamily="34" charset="0"/>
              </a:rPr>
              <a:t>published papers and participation to workshop and conferences.</a:t>
            </a:r>
          </a:p>
          <a:p>
            <a:endParaRPr lang="en-US" dirty="0">
              <a:latin typeface="Arial" pitchFamily="34" charset="0"/>
              <a:cs typeface="Arial" pitchFamily="34" charset="0"/>
            </a:endParaRPr>
          </a:p>
          <a:p>
            <a:pPr marL="285750" indent="-285750">
              <a:buClr>
                <a:srgbClr val="0000FF"/>
              </a:buClr>
              <a:buSzPct val="120000"/>
              <a:buFont typeface="Wingdings" charset="2"/>
              <a:buChar char="§"/>
            </a:pPr>
            <a:r>
              <a:rPr lang="en-US" dirty="0" err="1">
                <a:latin typeface="Arial" pitchFamily="34" charset="0"/>
                <a:cs typeface="Arial" pitchFamily="34" charset="0"/>
              </a:rPr>
              <a:t>JLab</a:t>
            </a:r>
            <a:r>
              <a:rPr lang="en-US" dirty="0">
                <a:latin typeface="Arial" pitchFamily="34" charset="0"/>
                <a:cs typeface="Arial" pitchFamily="34" charset="0"/>
              </a:rPr>
              <a:t> staff scientists are recognized, within the US and internationally, pioneers in the studies </a:t>
            </a:r>
            <a:r>
              <a:rPr lang="en-US" dirty="0">
                <a:latin typeface="Arial" pitchFamily="34" charset="0"/>
                <a:cs typeface="Arial" pitchFamily="34" charset="0"/>
              </a:rPr>
              <a:t>of </a:t>
            </a:r>
            <a:r>
              <a:rPr lang="en-US" dirty="0">
                <a:latin typeface="Arial" pitchFamily="34" charset="0"/>
                <a:cs typeface="Arial" pitchFamily="34" charset="0"/>
              </a:rPr>
              <a:t>the 3D view of the nucleon </a:t>
            </a:r>
            <a:r>
              <a:rPr lang="en-US" dirty="0" smtClean="0">
                <a:latin typeface="Arial" pitchFamily="34" charset="0"/>
                <a:cs typeface="Arial" pitchFamily="34" charset="0"/>
              </a:rPr>
              <a:t>structure as </a:t>
            </a:r>
            <a:r>
              <a:rPr lang="en-US" dirty="0">
                <a:latin typeface="Arial" pitchFamily="34" charset="0"/>
                <a:cs typeface="Arial" pitchFamily="34" charset="0"/>
              </a:rPr>
              <a:t>evidenced </a:t>
            </a:r>
            <a:r>
              <a:rPr lang="en-US" dirty="0" smtClean="0">
                <a:latin typeface="Arial" pitchFamily="34" charset="0"/>
                <a:cs typeface="Arial" pitchFamily="34" charset="0"/>
              </a:rPr>
              <a:t>also by recent </a:t>
            </a:r>
            <a:r>
              <a:rPr lang="en-US" dirty="0">
                <a:latin typeface="Arial" pitchFamily="34" charset="0"/>
                <a:cs typeface="Arial" pitchFamily="34" charset="0"/>
              </a:rPr>
              <a:t>APS </a:t>
            </a:r>
            <a:r>
              <a:rPr lang="en-US" dirty="0" smtClean="0">
                <a:latin typeface="Arial" pitchFamily="34" charset="0"/>
                <a:cs typeface="Arial" pitchFamily="34" charset="0"/>
              </a:rPr>
              <a:t>Fellowships.</a:t>
            </a:r>
          </a:p>
          <a:p>
            <a:endParaRPr lang="en-US" dirty="0" smtClean="0">
              <a:latin typeface="Arial" pitchFamily="34" charset="0"/>
              <a:cs typeface="Arial" pitchFamily="34" charset="0"/>
            </a:endParaRPr>
          </a:p>
          <a:p>
            <a:pPr marL="285750" indent="-285750">
              <a:buClr>
                <a:srgbClr val="0000FF"/>
              </a:buClr>
              <a:buSzPct val="120000"/>
              <a:buFont typeface="Wingdings" charset="2"/>
              <a:buChar char="§"/>
            </a:pPr>
            <a:r>
              <a:rPr lang="en-US" dirty="0" err="1">
                <a:latin typeface="Arial" pitchFamily="34" charset="0"/>
                <a:cs typeface="Arial" pitchFamily="34" charset="0"/>
              </a:rPr>
              <a:t>JLab</a:t>
            </a:r>
            <a:r>
              <a:rPr lang="en-US" dirty="0">
                <a:latin typeface="Arial" pitchFamily="34" charset="0"/>
                <a:cs typeface="Arial" pitchFamily="34" charset="0"/>
              </a:rPr>
              <a:t> staff scientists have outstanding leadership in the 12 </a:t>
            </a:r>
            <a:r>
              <a:rPr lang="en-US" dirty="0" err="1">
                <a:latin typeface="Arial" pitchFamily="34" charset="0"/>
                <a:cs typeface="Arial" pitchFamily="34" charset="0"/>
              </a:rPr>
              <a:t>GeV</a:t>
            </a:r>
            <a:r>
              <a:rPr lang="en-US" dirty="0">
                <a:latin typeface="Arial" pitchFamily="34" charset="0"/>
                <a:cs typeface="Arial" pitchFamily="34" charset="0"/>
              </a:rPr>
              <a:t> program being co-spokesperson of almost all the approved experiments.</a:t>
            </a:r>
          </a:p>
          <a:p>
            <a:endParaRPr lang="en-US" dirty="0">
              <a:latin typeface="Arial" pitchFamily="34" charset="0"/>
              <a:cs typeface="Arial" pitchFamily="34" charset="0"/>
            </a:endParaRPr>
          </a:p>
          <a:p>
            <a:pPr marL="285750" indent="-285750">
              <a:buClr>
                <a:srgbClr val="0000FF"/>
              </a:buClr>
              <a:buSzPct val="120000"/>
              <a:buFont typeface="Wingdings" charset="2"/>
              <a:buChar char="§"/>
            </a:pPr>
            <a:r>
              <a:rPr lang="en-US" dirty="0" err="1">
                <a:latin typeface="Arial" pitchFamily="34" charset="0"/>
                <a:cs typeface="Arial" pitchFamily="34" charset="0"/>
              </a:rPr>
              <a:t>JLab</a:t>
            </a:r>
            <a:r>
              <a:rPr lang="en-US" dirty="0">
                <a:latin typeface="Arial" pitchFamily="34" charset="0"/>
                <a:cs typeface="Arial" pitchFamily="34" charset="0"/>
              </a:rPr>
              <a:t> staff scientists </a:t>
            </a:r>
            <a:r>
              <a:rPr lang="en-US" dirty="0" smtClean="0">
                <a:latin typeface="Arial" pitchFamily="34" charset="0"/>
                <a:cs typeface="Arial" pitchFamily="34" charset="0"/>
              </a:rPr>
              <a:t>have fruitful and longstanding collaboration with a large and vibrant international scientific community.</a:t>
            </a:r>
          </a:p>
        </p:txBody>
      </p:sp>
    </p:spTree>
    <p:extLst>
      <p:ext uri="{BB962C8B-B14F-4D97-AF65-F5344CB8AC3E}">
        <p14:creationId xmlns:p14="http://schemas.microsoft.com/office/powerpoint/2010/main" val="2245477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a:latin typeface="Arial" pitchFamily="34" charset="0"/>
                <a:cs typeface="Arial" pitchFamily="34" charset="0"/>
              </a:rPr>
              <a:t>Nucleon </a:t>
            </a:r>
            <a:r>
              <a:rPr lang="en-US" sz="2800" b="1" dirty="0" err="1">
                <a:latin typeface="Arial" pitchFamily="34" charset="0"/>
                <a:cs typeface="Arial" pitchFamily="34" charset="0"/>
              </a:rPr>
              <a:t>e.m</a:t>
            </a:r>
            <a:r>
              <a:rPr lang="en-US" sz="2800" b="1" dirty="0">
                <a:latin typeface="Arial" pitchFamily="34" charset="0"/>
                <a:cs typeface="Arial" pitchFamily="34" charset="0"/>
              </a:rPr>
              <a:t>. Form </a:t>
            </a:r>
            <a:r>
              <a:rPr lang="en-US" sz="2800" b="1" dirty="0" smtClean="0">
                <a:latin typeface="Arial" pitchFamily="34" charset="0"/>
                <a:cs typeface="Arial" pitchFamily="34" charset="0"/>
              </a:rPr>
              <a:t>Factors</a:t>
            </a:r>
            <a:endParaRPr lang="en-US" sz="2800" b="1" dirty="0">
              <a:latin typeface="Arial" pitchFamily="34" charset="0"/>
              <a:cs typeface="Arial" pitchFamily="34" charset="0"/>
            </a:endParaRPr>
          </a:p>
        </p:txBody>
      </p:sp>
      <p:sp>
        <p:nvSpPr>
          <p:cNvPr id="3" name="Rectangle 19"/>
          <p:cNvSpPr>
            <a:spLocks noChangeArrowheads="1"/>
          </p:cNvSpPr>
          <p:nvPr/>
        </p:nvSpPr>
        <p:spPr bwMode="auto">
          <a:xfrm>
            <a:off x="34132" y="1097717"/>
            <a:ext cx="8991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25000"/>
              </a:spcBef>
              <a:buClr>
                <a:srgbClr val="5574EB"/>
              </a:buClr>
              <a:buSzPct val="120000"/>
              <a:buFont typeface="Wingdings" charset="2"/>
              <a:buChar char="§"/>
            </a:pPr>
            <a:r>
              <a:rPr lang="en-US" sz="2400" dirty="0">
                <a:latin typeface="Arial"/>
                <a:cs typeface="Arial"/>
              </a:rPr>
              <a:t>F</a:t>
            </a:r>
            <a:r>
              <a:rPr lang="en-US" sz="2400" dirty="0" smtClean="0">
                <a:latin typeface="Arial"/>
                <a:cs typeface="Arial"/>
              </a:rPr>
              <a:t>undamental </a:t>
            </a:r>
            <a:r>
              <a:rPr lang="en-US" sz="2400" dirty="0">
                <a:latin typeface="Arial"/>
                <a:cs typeface="Arial"/>
              </a:rPr>
              <a:t>quantities describing the </a:t>
            </a:r>
            <a:r>
              <a:rPr lang="en-US" sz="2400" b="1" dirty="0">
                <a:solidFill>
                  <a:srgbClr val="000000"/>
                </a:solidFill>
                <a:latin typeface="Arial"/>
                <a:cs typeface="Arial"/>
              </a:rPr>
              <a:t>d</a:t>
            </a:r>
            <a:r>
              <a:rPr lang="en-US" sz="2400" b="1" dirty="0" smtClean="0">
                <a:latin typeface="Arial"/>
                <a:cs typeface="Arial"/>
              </a:rPr>
              <a:t>istribution </a:t>
            </a:r>
            <a:r>
              <a:rPr lang="en-US" sz="2400" b="1" dirty="0">
                <a:latin typeface="Arial"/>
                <a:cs typeface="Arial"/>
              </a:rPr>
              <a:t>of charge </a:t>
            </a:r>
            <a:r>
              <a:rPr lang="en-US" sz="2400" b="1" dirty="0" smtClean="0">
                <a:latin typeface="Arial"/>
                <a:cs typeface="Arial"/>
              </a:rPr>
              <a:t>(G</a:t>
            </a:r>
            <a:r>
              <a:rPr lang="en-US" sz="2400" b="1" baseline="-25000" dirty="0" smtClean="0">
                <a:latin typeface="Arial"/>
                <a:cs typeface="Arial"/>
              </a:rPr>
              <a:t>E</a:t>
            </a:r>
            <a:r>
              <a:rPr lang="en-US" sz="2400" b="1" dirty="0" smtClean="0">
                <a:latin typeface="Arial"/>
                <a:cs typeface="Arial"/>
              </a:rPr>
              <a:t>) and </a:t>
            </a:r>
            <a:r>
              <a:rPr lang="en-US" sz="2400" b="1" dirty="0">
                <a:latin typeface="Arial"/>
                <a:cs typeface="Arial"/>
              </a:rPr>
              <a:t>magnetization </a:t>
            </a:r>
            <a:r>
              <a:rPr lang="en-US" sz="2400" b="1" dirty="0" smtClean="0">
                <a:latin typeface="Arial"/>
                <a:cs typeface="Arial"/>
              </a:rPr>
              <a:t>(G</a:t>
            </a:r>
            <a:r>
              <a:rPr lang="en-US" sz="2400" b="1" baseline="-25000" dirty="0" smtClean="0">
                <a:latin typeface="Arial"/>
                <a:cs typeface="Arial"/>
              </a:rPr>
              <a:t>M</a:t>
            </a:r>
            <a:r>
              <a:rPr lang="en-US" sz="2400" b="1" dirty="0" smtClean="0">
                <a:latin typeface="Arial"/>
                <a:cs typeface="Arial"/>
              </a:rPr>
              <a:t>) </a:t>
            </a:r>
            <a:r>
              <a:rPr lang="en-US" sz="2400" dirty="0" smtClean="0">
                <a:latin typeface="Arial"/>
                <a:cs typeface="Arial"/>
              </a:rPr>
              <a:t>in </a:t>
            </a:r>
            <a:r>
              <a:rPr lang="en-US" sz="2400" dirty="0">
                <a:latin typeface="Arial"/>
                <a:cs typeface="Arial"/>
              </a:rPr>
              <a:t>the </a:t>
            </a:r>
            <a:r>
              <a:rPr lang="en-US" sz="2400" dirty="0" smtClean="0">
                <a:latin typeface="Arial"/>
                <a:cs typeface="Arial"/>
              </a:rPr>
              <a:t>nucleon </a:t>
            </a:r>
            <a:endParaRPr lang="en-US" sz="2000" dirty="0">
              <a:latin typeface="Tahoma"/>
              <a:cs typeface="Tahoma"/>
            </a:endParaRPr>
          </a:p>
          <a:p>
            <a:pPr>
              <a:spcBef>
                <a:spcPct val="25000"/>
              </a:spcBef>
              <a:buClr>
                <a:srgbClr val="5574EB"/>
              </a:buClr>
              <a:buSzPct val="150000"/>
            </a:pPr>
            <a:endParaRPr lang="en-US" sz="2000" dirty="0">
              <a:latin typeface="Tahoma"/>
              <a:cs typeface="Tahoma"/>
            </a:endParaRPr>
          </a:p>
          <a:p>
            <a:pPr marL="342900" indent="-342900">
              <a:spcBef>
                <a:spcPct val="25000"/>
              </a:spcBef>
              <a:buClr>
                <a:srgbClr val="5574EB"/>
              </a:buClr>
              <a:buSzPct val="120000"/>
              <a:buFont typeface="Wingdings" charset="2"/>
              <a:buChar char="§"/>
            </a:pPr>
            <a:r>
              <a:rPr lang="en-US" sz="2400" dirty="0">
                <a:latin typeface="Arial"/>
                <a:cs typeface="Arial"/>
              </a:rPr>
              <a:t>N</a:t>
            </a:r>
            <a:r>
              <a:rPr lang="en-US" sz="2400" dirty="0" smtClean="0">
                <a:latin typeface="Arial"/>
                <a:cs typeface="Arial"/>
              </a:rPr>
              <a:t>ecessary </a:t>
            </a:r>
            <a:r>
              <a:rPr lang="en-US" sz="2400" dirty="0">
                <a:latin typeface="Arial"/>
                <a:cs typeface="Arial"/>
              </a:rPr>
              <a:t>ingredients as input for the descriptions </a:t>
            </a:r>
            <a:r>
              <a:rPr lang="en-US" sz="2400" dirty="0">
                <a:solidFill>
                  <a:srgbClr val="000000"/>
                </a:solidFill>
                <a:latin typeface="Arial"/>
                <a:cs typeface="Arial"/>
              </a:rPr>
              <a:t>of</a:t>
            </a:r>
            <a:r>
              <a:rPr lang="en-US" sz="2400" dirty="0">
                <a:solidFill>
                  <a:srgbClr val="0000FF"/>
                </a:solidFill>
                <a:latin typeface="Arial"/>
                <a:cs typeface="Arial"/>
              </a:rPr>
              <a:t> </a:t>
            </a:r>
            <a:r>
              <a:rPr lang="en-US" sz="2400" b="1" dirty="0">
                <a:solidFill>
                  <a:srgbClr val="000000"/>
                </a:solidFill>
                <a:latin typeface="Arial"/>
                <a:cs typeface="Arial"/>
              </a:rPr>
              <a:t>ALL</a:t>
            </a:r>
            <a:r>
              <a:rPr lang="en-US" sz="2400" dirty="0">
                <a:solidFill>
                  <a:srgbClr val="0000FF"/>
                </a:solidFill>
                <a:latin typeface="Arial"/>
                <a:cs typeface="Arial"/>
              </a:rPr>
              <a:t> </a:t>
            </a:r>
            <a:r>
              <a:rPr lang="en-US" sz="2400" dirty="0">
                <a:latin typeface="Arial"/>
                <a:cs typeface="Arial"/>
              </a:rPr>
              <a:t>processes where nucleons are </a:t>
            </a:r>
            <a:r>
              <a:rPr lang="en-US" sz="2400" dirty="0" smtClean="0">
                <a:latin typeface="Arial"/>
                <a:cs typeface="Arial"/>
              </a:rPr>
              <a:t>involved</a:t>
            </a:r>
          </a:p>
          <a:p>
            <a:pPr marL="1257300" lvl="2" indent="-342900">
              <a:spcBef>
                <a:spcPct val="25000"/>
              </a:spcBef>
              <a:buSzPct val="100000"/>
              <a:buFont typeface="Arial"/>
              <a:buChar char="•"/>
            </a:pPr>
            <a:r>
              <a:rPr lang="en-US" sz="2000" dirty="0" smtClean="0">
                <a:latin typeface="Arial"/>
                <a:cs typeface="Arial"/>
              </a:rPr>
              <a:t>QCD test </a:t>
            </a:r>
          </a:p>
          <a:p>
            <a:pPr marL="1257300" lvl="2" indent="-342900">
              <a:spcBef>
                <a:spcPct val="25000"/>
              </a:spcBef>
              <a:buSzPct val="100000"/>
              <a:buFont typeface="Arial"/>
              <a:buChar char="•"/>
            </a:pPr>
            <a:r>
              <a:rPr lang="en-GB" sz="2000" dirty="0" smtClean="0">
                <a:latin typeface="Arial"/>
                <a:cs typeface="Arial"/>
              </a:rPr>
              <a:t>connection </a:t>
            </a:r>
            <a:r>
              <a:rPr lang="en-GB" sz="2000" dirty="0">
                <a:latin typeface="Arial"/>
                <a:cs typeface="Arial"/>
              </a:rPr>
              <a:t>with GPDs </a:t>
            </a:r>
          </a:p>
          <a:p>
            <a:pPr marL="1257300" lvl="2" indent="-342900">
              <a:spcBef>
                <a:spcPct val="25000"/>
              </a:spcBef>
              <a:buSzPct val="100000"/>
              <a:buFont typeface="Arial"/>
              <a:buChar char="•"/>
            </a:pPr>
            <a:r>
              <a:rPr lang="en-US" sz="2000" dirty="0" smtClean="0">
                <a:latin typeface="Arial"/>
                <a:cs typeface="Arial"/>
              </a:rPr>
              <a:t>determination of the strange FF</a:t>
            </a:r>
          </a:p>
          <a:p>
            <a:pPr marL="1257300" lvl="2" indent="-342900">
              <a:spcBef>
                <a:spcPct val="25000"/>
              </a:spcBef>
              <a:buSzPct val="100000"/>
              <a:buFont typeface="Arial"/>
              <a:buChar char="•"/>
            </a:pPr>
            <a:r>
              <a:rPr lang="en-US" sz="2000" dirty="0" smtClean="0">
                <a:latin typeface="Tahoma"/>
                <a:cs typeface="Tahoma"/>
              </a:rPr>
              <a:t> </a:t>
            </a:r>
            <a:r>
              <a:rPr lang="en-US" sz="2000" dirty="0">
                <a:latin typeface="Arial"/>
                <a:cs typeface="Arial"/>
              </a:rPr>
              <a:t>QE </a:t>
            </a:r>
            <a:r>
              <a:rPr lang="en-US" sz="2000" dirty="0" smtClean="0">
                <a:latin typeface="Arial"/>
                <a:cs typeface="Arial"/>
              </a:rPr>
              <a:t>scattering</a:t>
            </a:r>
          </a:p>
          <a:p>
            <a:pPr marL="1257300" lvl="2" indent="-342900">
              <a:spcBef>
                <a:spcPct val="25000"/>
              </a:spcBef>
              <a:buSzPct val="100000"/>
              <a:buFont typeface="Arial"/>
              <a:buChar char="•"/>
            </a:pPr>
            <a:r>
              <a:rPr lang="en-US" sz="2000" dirty="0" smtClean="0">
                <a:latin typeface="Tahoma"/>
                <a:cs typeface="Tahoma"/>
              </a:rPr>
              <a:t>…</a:t>
            </a:r>
            <a:endParaRPr lang="en-GB" sz="2000" dirty="0">
              <a:latin typeface="Tahoma"/>
              <a:cs typeface="Tahoma"/>
            </a:endParaRPr>
          </a:p>
          <a:p>
            <a:pPr marL="342900" indent="-342900">
              <a:buClr>
                <a:srgbClr val="5574EB"/>
              </a:buClr>
              <a:buSzPct val="120000"/>
              <a:buFont typeface="Wingdings" charset="2"/>
              <a:buChar char="§"/>
            </a:pPr>
            <a:r>
              <a:rPr lang="en-US" sz="2400" dirty="0">
                <a:latin typeface="Arial"/>
                <a:cs typeface="Arial"/>
              </a:rPr>
              <a:t>E</a:t>
            </a:r>
            <a:r>
              <a:rPr lang="en-US" sz="2400" dirty="0" smtClean="0">
                <a:latin typeface="Arial"/>
                <a:cs typeface="Arial"/>
              </a:rPr>
              <a:t>xtensively measured in the last fifty years</a:t>
            </a:r>
            <a:r>
              <a:rPr lang="en-US" sz="2400" dirty="0">
                <a:latin typeface="Arial"/>
                <a:cs typeface="Arial"/>
              </a:rPr>
              <a:t> </a:t>
            </a:r>
            <a:r>
              <a:rPr lang="en-US" sz="2400" dirty="0" smtClean="0">
                <a:latin typeface="Arial"/>
                <a:cs typeface="Arial"/>
              </a:rPr>
              <a:t>but </a:t>
            </a:r>
            <a:r>
              <a:rPr lang="en-US" sz="2400" b="1" dirty="0" smtClean="0">
                <a:solidFill>
                  <a:srgbClr val="000000"/>
                </a:solidFill>
                <a:latin typeface="Arial"/>
                <a:cs typeface="Arial"/>
              </a:rPr>
              <a:t>far </a:t>
            </a:r>
            <a:r>
              <a:rPr lang="en-US" sz="2400" b="1" dirty="0">
                <a:solidFill>
                  <a:srgbClr val="000000"/>
                </a:solidFill>
                <a:latin typeface="Arial"/>
                <a:cs typeface="Arial"/>
              </a:rPr>
              <a:t>from their full </a:t>
            </a:r>
            <a:r>
              <a:rPr lang="en-US" sz="2400" b="1" dirty="0" smtClean="0">
                <a:solidFill>
                  <a:srgbClr val="000000"/>
                </a:solidFill>
                <a:latin typeface="Arial"/>
                <a:cs typeface="Arial"/>
              </a:rPr>
              <a:t>understanding</a:t>
            </a:r>
            <a:endParaRPr lang="en-US" sz="2400" b="1" dirty="0">
              <a:solidFill>
                <a:srgbClr val="000000"/>
              </a:solidFill>
              <a:latin typeface="Arial"/>
              <a:cs typeface="Arial"/>
            </a:endParaRPr>
          </a:p>
        </p:txBody>
      </p:sp>
    </p:spTree>
    <p:extLst>
      <p:ext uri="{BB962C8B-B14F-4D97-AF65-F5344CB8AC3E}">
        <p14:creationId xmlns:p14="http://schemas.microsoft.com/office/powerpoint/2010/main" val="3441977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Strangeness Contribution to Nucleon Form Factors</a:t>
            </a:r>
            <a:endParaRPr lang="en-US" sz="2800" b="1" dirty="0">
              <a:latin typeface="Arial" pitchFamily="34" charset="0"/>
              <a:cs typeface="Arial" pitchFamily="34" charset="0"/>
            </a:endParaRPr>
          </a:p>
        </p:txBody>
      </p:sp>
      <p:sp>
        <p:nvSpPr>
          <p:cNvPr id="3" name="TextBox 2"/>
          <p:cNvSpPr txBox="1"/>
          <p:nvPr/>
        </p:nvSpPr>
        <p:spPr>
          <a:xfrm>
            <a:off x="4896916" y="841653"/>
            <a:ext cx="4152598" cy="1661993"/>
          </a:xfrm>
          <a:prstGeom prst="rect">
            <a:avLst/>
          </a:prstGeom>
          <a:noFill/>
        </p:spPr>
        <p:txBody>
          <a:bodyPr wrap="square" rtlCol="0">
            <a:spAutoFit/>
          </a:bodyPr>
          <a:lstStyle/>
          <a:p>
            <a:r>
              <a:rPr lang="en-US" i="1" dirty="0" smtClean="0">
                <a:solidFill>
                  <a:srgbClr val="99349E"/>
                </a:solidFill>
                <a:latin typeface="Arial" pitchFamily="34" charset="0"/>
                <a:cs typeface="Arial" pitchFamily="34" charset="0"/>
              </a:rPr>
              <a:t>Purple line represents 3% of the proton form factors</a:t>
            </a:r>
          </a:p>
          <a:p>
            <a:endParaRPr lang="en-US" sz="1200" dirty="0" smtClean="0">
              <a:solidFill>
                <a:srgbClr val="99349E"/>
              </a:solidFill>
              <a:latin typeface="Arial" pitchFamily="34" charset="0"/>
              <a:cs typeface="Arial" pitchFamily="34" charset="0"/>
            </a:endParaRPr>
          </a:p>
          <a:p>
            <a:r>
              <a:rPr lang="en-US" dirty="0" smtClean="0">
                <a:solidFill>
                  <a:srgbClr val="0000B4"/>
                </a:solidFill>
                <a:latin typeface="Tahoma"/>
                <a:cs typeface="Tahoma"/>
                <a:sym typeface="Wingdings" pitchFamily="2" charset="2"/>
              </a:rPr>
              <a:t></a:t>
            </a:r>
            <a:r>
              <a:rPr lang="en-US" dirty="0" smtClean="0">
                <a:solidFill>
                  <a:srgbClr val="FF0000"/>
                </a:solidFill>
                <a:latin typeface="Tahoma"/>
                <a:cs typeface="Tahoma"/>
                <a:sym typeface="Wingdings" pitchFamily="2" charset="2"/>
              </a:rPr>
              <a:t> </a:t>
            </a:r>
            <a:r>
              <a:rPr lang="en-US" b="1" dirty="0">
                <a:solidFill>
                  <a:srgbClr val="0000B4"/>
                </a:solidFill>
                <a:latin typeface="Arial"/>
                <a:cs typeface="Arial"/>
              </a:rPr>
              <a:t>strange quarks do not play a substantial role in the long-range </a:t>
            </a:r>
            <a:r>
              <a:rPr lang="en-US" b="1" dirty="0" err="1">
                <a:solidFill>
                  <a:srgbClr val="0000B4"/>
                </a:solidFill>
                <a:latin typeface="Arial"/>
                <a:cs typeface="Arial"/>
              </a:rPr>
              <a:t>e.m</a:t>
            </a:r>
            <a:r>
              <a:rPr lang="en-US" b="1" dirty="0">
                <a:solidFill>
                  <a:srgbClr val="0000B4"/>
                </a:solidFill>
                <a:latin typeface="Arial"/>
                <a:cs typeface="Arial"/>
              </a:rPr>
              <a:t>. structure of nucleons</a:t>
            </a:r>
          </a:p>
        </p:txBody>
      </p:sp>
      <p:sp>
        <p:nvSpPr>
          <p:cNvPr id="4" name="TextBox 3"/>
          <p:cNvSpPr txBox="1"/>
          <p:nvPr/>
        </p:nvSpPr>
        <p:spPr>
          <a:xfrm>
            <a:off x="5139914" y="2801569"/>
            <a:ext cx="3331420" cy="80021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HAPPEx-3: PRL 108 (</a:t>
            </a:r>
            <a:r>
              <a:rPr lang="en-US" sz="1400" b="1" dirty="0" smtClean="0">
                <a:solidFill>
                  <a:schemeClr val="tx1"/>
                </a:solidFill>
                <a:latin typeface="Tahoma"/>
                <a:cs typeface="Tahoma"/>
              </a:rPr>
              <a:t>2012</a:t>
            </a:r>
            <a:r>
              <a:rPr lang="en-US" sz="1400" dirty="0" smtClean="0">
                <a:solidFill>
                  <a:schemeClr val="tx1"/>
                </a:solidFill>
                <a:latin typeface="Tahoma"/>
                <a:cs typeface="Tahoma"/>
              </a:rPr>
              <a:t>) 102001</a:t>
            </a:r>
          </a:p>
          <a:p>
            <a:r>
              <a:rPr lang="en-US" sz="1400" dirty="0">
                <a:solidFill>
                  <a:srgbClr val="000000"/>
                </a:solidFill>
                <a:latin typeface="Tahoma"/>
                <a:cs typeface="Tahoma"/>
              </a:rPr>
              <a:t>G0-Backward: PRL 104 (</a:t>
            </a:r>
            <a:r>
              <a:rPr lang="en-US" sz="1400" b="1" dirty="0">
                <a:solidFill>
                  <a:srgbClr val="000000"/>
                </a:solidFill>
                <a:latin typeface="Tahoma"/>
                <a:cs typeface="Tahoma"/>
              </a:rPr>
              <a:t>2010</a:t>
            </a:r>
            <a:r>
              <a:rPr lang="en-US" sz="1400" dirty="0">
                <a:solidFill>
                  <a:srgbClr val="000000"/>
                </a:solidFill>
                <a:latin typeface="Tahoma"/>
                <a:cs typeface="Tahoma"/>
              </a:rPr>
              <a:t>) </a:t>
            </a:r>
            <a:r>
              <a:rPr lang="en-US" sz="1400" dirty="0" smtClean="0">
                <a:solidFill>
                  <a:srgbClr val="000000"/>
                </a:solidFill>
                <a:latin typeface="Tahoma"/>
                <a:cs typeface="Tahoma"/>
              </a:rPr>
              <a:t>012001</a:t>
            </a:r>
            <a:endParaRPr lang="en-US" sz="1400" dirty="0" smtClean="0">
              <a:solidFill>
                <a:schemeClr val="tx1"/>
              </a:solidFill>
              <a:latin typeface="Tahoma"/>
              <a:cs typeface="Tahoma"/>
            </a:endParaRPr>
          </a:p>
          <a:p>
            <a:r>
              <a:rPr lang="en-US" b="1" i="1" dirty="0">
                <a:solidFill>
                  <a:srgbClr val="CC0099"/>
                </a:solidFill>
                <a:latin typeface="Arial" pitchFamily="34" charset="0"/>
                <a:cs typeface="Arial" pitchFamily="34" charset="0"/>
              </a:rPr>
              <a:t>Michaels, Smith</a:t>
            </a:r>
            <a:endParaRPr lang="en-US" b="1" i="1" dirty="0">
              <a:solidFill>
                <a:srgbClr val="CC0099"/>
              </a:solidFill>
              <a:latin typeface="Arial" pitchFamily="34" charset="0"/>
              <a:cs typeface="Arial" pitchFamily="34" charset="0"/>
            </a:endParaRPr>
          </a:p>
        </p:txBody>
      </p:sp>
      <p:pic>
        <p:nvPicPr>
          <p:cNvPr id="5" name="Picture 1"/>
          <p:cNvPicPr>
            <a:picLocks noChangeAspect="1" noChangeArrowheads="1"/>
          </p:cNvPicPr>
          <p:nvPr/>
        </p:nvPicPr>
        <p:blipFill>
          <a:blip r:embed="rId2"/>
          <a:srcRect t="854"/>
          <a:stretch>
            <a:fillRect/>
          </a:stretch>
        </p:blipFill>
        <p:spPr bwMode="auto">
          <a:xfrm>
            <a:off x="293304" y="923191"/>
            <a:ext cx="4538147" cy="2854009"/>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1189105" y="3292006"/>
            <a:ext cx="152979" cy="152979"/>
          </a:xfrm>
          <a:prstGeom prst="ellipse">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 name="Oval 6"/>
          <p:cNvSpPr/>
          <p:nvPr/>
        </p:nvSpPr>
        <p:spPr bwMode="auto">
          <a:xfrm>
            <a:off x="1631799" y="3286543"/>
            <a:ext cx="152979" cy="152979"/>
          </a:xfrm>
          <a:prstGeom prst="ellipse">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8" name="Oval 7"/>
          <p:cNvSpPr/>
          <p:nvPr/>
        </p:nvSpPr>
        <p:spPr bwMode="auto">
          <a:xfrm>
            <a:off x="3124231" y="3281079"/>
            <a:ext cx="152979" cy="152979"/>
          </a:xfrm>
          <a:prstGeom prst="ellipse">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9" name="Picture 2"/>
          <p:cNvPicPr>
            <a:picLocks noChangeAspect="1" noChangeArrowheads="1"/>
          </p:cNvPicPr>
          <p:nvPr/>
        </p:nvPicPr>
        <p:blipFill>
          <a:blip r:embed="rId3"/>
          <a:srcRect/>
          <a:stretch>
            <a:fillRect/>
          </a:stretch>
        </p:blipFill>
        <p:spPr bwMode="auto">
          <a:xfrm>
            <a:off x="108238" y="4084763"/>
            <a:ext cx="2295964" cy="2217085"/>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4"/>
          <a:srcRect/>
          <a:stretch>
            <a:fillRect/>
          </a:stretch>
        </p:blipFill>
        <p:spPr bwMode="auto">
          <a:xfrm>
            <a:off x="2686986" y="4089861"/>
            <a:ext cx="2304416" cy="2222719"/>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5"/>
          <a:srcRect/>
          <a:stretch>
            <a:fillRect/>
          </a:stretch>
        </p:blipFill>
        <p:spPr bwMode="auto">
          <a:xfrm>
            <a:off x="5297189" y="4114299"/>
            <a:ext cx="2295964" cy="2205816"/>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a:endCxn id="8" idx="5"/>
          </p:cNvCxnSpPr>
          <p:nvPr/>
        </p:nvCxnSpPr>
        <p:spPr bwMode="auto">
          <a:xfrm flipH="1" flipV="1">
            <a:off x="3254807" y="3411655"/>
            <a:ext cx="1215593" cy="500922"/>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3" name="Straight Arrow Connector 12"/>
          <p:cNvCxnSpPr>
            <a:endCxn id="7" idx="5"/>
          </p:cNvCxnSpPr>
          <p:nvPr/>
        </p:nvCxnSpPr>
        <p:spPr bwMode="auto">
          <a:xfrm flipH="1" flipV="1">
            <a:off x="1762379" y="3417122"/>
            <a:ext cx="1361856" cy="679593"/>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4" name="Straight Arrow Connector 13"/>
          <p:cNvCxnSpPr>
            <a:endCxn id="6" idx="4"/>
          </p:cNvCxnSpPr>
          <p:nvPr/>
        </p:nvCxnSpPr>
        <p:spPr bwMode="auto">
          <a:xfrm flipV="1">
            <a:off x="1023815" y="3444989"/>
            <a:ext cx="241784" cy="651726"/>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5" name="Straight Arrow Connector 14"/>
          <p:cNvCxnSpPr/>
          <p:nvPr/>
        </p:nvCxnSpPr>
        <p:spPr bwMode="auto">
          <a:xfrm flipH="1" flipV="1">
            <a:off x="4470401" y="3912578"/>
            <a:ext cx="1063868" cy="312068"/>
          </a:xfrm>
          <a:prstGeom prst="straightConnector1">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807176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Flavor Decomposition of the Nucleon FFs</a:t>
            </a:r>
            <a:endParaRPr lang="en-US" sz="2800" b="1" dirty="0">
              <a:latin typeface="Arial" pitchFamily="34" charset="0"/>
              <a:cs typeface="Arial" pitchFamily="34" charset="0"/>
            </a:endParaRPr>
          </a:p>
        </p:txBody>
      </p:sp>
      <p:pic>
        <p:nvPicPr>
          <p:cNvPr id="3" name="Picture 2" descr="Screen Shot 2013-02-09 at 10.27.15.png"/>
          <p:cNvPicPr>
            <a:picLocks noChangeAspect="1"/>
          </p:cNvPicPr>
          <p:nvPr/>
        </p:nvPicPr>
        <p:blipFill rotWithShape="1">
          <a:blip r:embed="rId2">
            <a:extLst>
              <a:ext uri="{28A0092B-C50C-407E-A947-70E740481C1C}">
                <a14:useLocalDpi xmlns:a14="http://schemas.microsoft.com/office/drawing/2010/main" val="0"/>
              </a:ext>
            </a:extLst>
          </a:blip>
          <a:srcRect l="698" t="639" r="49896" b="51331"/>
          <a:stretch/>
        </p:blipFill>
        <p:spPr>
          <a:xfrm>
            <a:off x="156742" y="825913"/>
            <a:ext cx="3076767" cy="2181132"/>
          </a:xfrm>
          <a:prstGeom prst="rect">
            <a:avLst/>
          </a:prstGeom>
          <a:ln>
            <a:noFill/>
          </a:ln>
          <a:effectLst>
            <a:outerShdw blurRad="292100" dist="139700" dir="2700000" algn="tl" rotWithShape="0">
              <a:srgbClr val="333333">
                <a:alpha val="65000"/>
              </a:srgbClr>
            </a:outerShdw>
          </a:effectLst>
        </p:spPr>
      </p:pic>
      <p:pic>
        <p:nvPicPr>
          <p:cNvPr id="4" name="Picture 3" descr="Screen Shot 2013-02-09 at 10.27.15.png"/>
          <p:cNvPicPr>
            <a:picLocks noChangeAspect="1"/>
          </p:cNvPicPr>
          <p:nvPr/>
        </p:nvPicPr>
        <p:blipFill rotWithShape="1">
          <a:blip r:embed="rId2">
            <a:extLst>
              <a:ext uri="{28A0092B-C50C-407E-A947-70E740481C1C}">
                <a14:useLocalDpi xmlns:a14="http://schemas.microsoft.com/office/drawing/2010/main" val="0"/>
              </a:ext>
            </a:extLst>
          </a:blip>
          <a:srcRect l="51176" b="51970"/>
          <a:stretch/>
        </p:blipFill>
        <p:spPr>
          <a:xfrm>
            <a:off x="168204" y="3054846"/>
            <a:ext cx="3065306" cy="219893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88852" y="3020139"/>
            <a:ext cx="3619473" cy="198515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b-NO" sz="1600" dirty="0" smtClean="0">
                <a:solidFill>
                  <a:schemeClr val="tx1"/>
                </a:solidFill>
                <a:latin typeface="Arial"/>
                <a:cs typeface="Arial"/>
              </a:rPr>
              <a:t>PRL 104, 242301 (</a:t>
            </a:r>
            <a:r>
              <a:rPr lang="nb-NO" sz="1600" b="1" dirty="0" smtClean="0">
                <a:solidFill>
                  <a:schemeClr val="tx1"/>
                </a:solidFill>
                <a:latin typeface="Arial"/>
                <a:cs typeface="Arial"/>
              </a:rPr>
              <a:t>2010</a:t>
            </a:r>
            <a:r>
              <a:rPr lang="nb-NO" sz="1600" dirty="0" smtClean="0">
                <a:solidFill>
                  <a:schemeClr val="tx1"/>
                </a:solidFill>
                <a:latin typeface="Arial"/>
                <a:cs typeface="Arial"/>
              </a:rPr>
              <a:t>)</a:t>
            </a:r>
            <a:endParaRPr lang="en-US" sz="1600" dirty="0" smtClean="0">
              <a:solidFill>
                <a:schemeClr val="tx1"/>
              </a:solidFill>
              <a:latin typeface="Arial"/>
              <a:cs typeface="Arial"/>
            </a:endParaRPr>
          </a:p>
          <a:p>
            <a:r>
              <a:rPr lang="en-US" sz="2000" b="1" dirty="0" smtClean="0">
                <a:solidFill>
                  <a:srgbClr val="73135E"/>
                </a:solidFill>
                <a:latin typeface="Arial"/>
                <a:cs typeface="Arial"/>
              </a:rPr>
              <a:t>Brash</a:t>
            </a:r>
            <a:r>
              <a:rPr lang="en-US" sz="2000" b="1" dirty="0">
                <a:solidFill>
                  <a:srgbClr val="73135E"/>
                </a:solidFill>
                <a:latin typeface="Arial"/>
                <a:cs typeface="Arial"/>
              </a:rPr>
              <a:t>, Jones, Puckett, </a:t>
            </a:r>
            <a:r>
              <a:rPr lang="en-US" sz="2000" b="1" dirty="0" err="1">
                <a:solidFill>
                  <a:srgbClr val="73135E"/>
                </a:solidFill>
                <a:latin typeface="Arial"/>
                <a:cs typeface="Arial"/>
              </a:rPr>
              <a:t>Wojtsekhowski</a:t>
            </a:r>
            <a:r>
              <a:rPr lang="en-US" sz="2000" b="1" dirty="0">
                <a:solidFill>
                  <a:srgbClr val="73135E"/>
                </a:solidFill>
                <a:latin typeface="Arial"/>
                <a:cs typeface="Arial"/>
              </a:rPr>
              <a:t>] </a:t>
            </a:r>
          </a:p>
          <a:p>
            <a:endParaRPr lang="en-US" sz="2000" b="1" dirty="0" smtClean="0">
              <a:solidFill>
                <a:srgbClr val="73135E"/>
              </a:solidFill>
              <a:latin typeface="Arial"/>
              <a:cs typeface="Arial"/>
            </a:endParaRPr>
          </a:p>
          <a:p>
            <a:endParaRPr lang="en-US" sz="1200" b="1" dirty="0" smtClean="0">
              <a:solidFill>
                <a:schemeClr val="accent6">
                  <a:lumMod val="75000"/>
                </a:schemeClr>
              </a:solidFill>
              <a:latin typeface="Arial"/>
              <a:cs typeface="Arial"/>
            </a:endParaRPr>
          </a:p>
          <a:p>
            <a:r>
              <a:rPr lang="en-US" sz="1500" dirty="0" smtClean="0">
                <a:solidFill>
                  <a:srgbClr val="000000"/>
                </a:solidFill>
                <a:latin typeface="Tahoma"/>
                <a:cs typeface="Tahoma"/>
              </a:rPr>
              <a:t>G0-Backward: PRL 104 (</a:t>
            </a:r>
            <a:r>
              <a:rPr lang="en-US" sz="1500" b="1" dirty="0" smtClean="0">
                <a:solidFill>
                  <a:srgbClr val="000000"/>
                </a:solidFill>
                <a:latin typeface="Tahoma"/>
                <a:cs typeface="Tahoma"/>
              </a:rPr>
              <a:t>2010</a:t>
            </a:r>
            <a:r>
              <a:rPr lang="en-US" sz="1500" dirty="0" smtClean="0">
                <a:solidFill>
                  <a:srgbClr val="000000"/>
                </a:solidFill>
                <a:latin typeface="Tahoma"/>
                <a:cs typeface="Tahoma"/>
              </a:rPr>
              <a:t>) 012001</a:t>
            </a:r>
          </a:p>
          <a:p>
            <a:r>
              <a:rPr lang="en-US" sz="2000" b="1" dirty="0">
                <a:solidFill>
                  <a:srgbClr val="73135E"/>
                </a:solidFill>
                <a:latin typeface="Arial"/>
                <a:cs typeface="Arial"/>
              </a:rPr>
              <a:t>G. Smith</a:t>
            </a:r>
          </a:p>
        </p:txBody>
      </p:sp>
      <p:sp>
        <p:nvSpPr>
          <p:cNvPr id="7" name="Rectangle 6"/>
          <p:cNvSpPr/>
          <p:nvPr/>
        </p:nvSpPr>
        <p:spPr>
          <a:xfrm>
            <a:off x="3626831" y="5337095"/>
            <a:ext cx="4816277" cy="1015663"/>
          </a:xfrm>
          <a:prstGeom prst="rect">
            <a:avLst/>
          </a:prstGeom>
        </p:spPr>
        <p:txBody>
          <a:bodyPr wrap="square">
            <a:spAutoFit/>
          </a:bodyPr>
          <a:lstStyle/>
          <a:p>
            <a:r>
              <a:rPr lang="en-US" sz="2000" b="1" dirty="0">
                <a:solidFill>
                  <a:srgbClr val="0000B4"/>
                </a:solidFill>
                <a:latin typeface="Arial"/>
                <a:cs typeface="Arial"/>
              </a:rPr>
              <a:t>Very different behavior for </a:t>
            </a:r>
            <a:r>
              <a:rPr lang="en-US" sz="2000" b="1" i="1" dirty="0">
                <a:solidFill>
                  <a:srgbClr val="0000B4"/>
                </a:solidFill>
                <a:latin typeface="Arial"/>
                <a:cs typeface="Arial"/>
              </a:rPr>
              <a:t>u </a:t>
            </a:r>
            <a:r>
              <a:rPr lang="en-US" sz="2000" b="1" dirty="0">
                <a:solidFill>
                  <a:srgbClr val="0000B4"/>
                </a:solidFill>
                <a:latin typeface="Arial"/>
                <a:cs typeface="Arial"/>
              </a:rPr>
              <a:t>&amp; </a:t>
            </a:r>
            <a:r>
              <a:rPr lang="en-US" sz="2000" b="1" i="1" dirty="0">
                <a:solidFill>
                  <a:srgbClr val="0000B4"/>
                </a:solidFill>
                <a:latin typeface="Arial"/>
                <a:cs typeface="Arial"/>
              </a:rPr>
              <a:t>d </a:t>
            </a:r>
            <a:r>
              <a:rPr lang="en-US" sz="2000" b="1" dirty="0">
                <a:solidFill>
                  <a:srgbClr val="0000B4"/>
                </a:solidFill>
                <a:latin typeface="Arial"/>
                <a:cs typeface="Arial"/>
              </a:rPr>
              <a:t>quarks </a:t>
            </a:r>
            <a:r>
              <a:rPr lang="en-US" sz="2000" b="1" dirty="0" smtClean="0">
                <a:solidFill>
                  <a:srgbClr val="0000B4"/>
                </a:solidFill>
                <a:latin typeface="Arial"/>
                <a:cs typeface="Arial"/>
              </a:rPr>
              <a:t>suggests apparent </a:t>
            </a:r>
            <a:r>
              <a:rPr lang="en-US" sz="2000" b="1" dirty="0">
                <a:solidFill>
                  <a:srgbClr val="0000B4"/>
                </a:solidFill>
                <a:latin typeface="Arial"/>
                <a:cs typeface="Arial"/>
              </a:rPr>
              <a:t>scaling in proton F</a:t>
            </a:r>
            <a:r>
              <a:rPr lang="en-US" sz="2000" b="1" baseline="-25000" dirty="0">
                <a:solidFill>
                  <a:srgbClr val="0000B4"/>
                </a:solidFill>
                <a:latin typeface="Arial"/>
                <a:cs typeface="Arial"/>
              </a:rPr>
              <a:t>2</a:t>
            </a:r>
            <a:r>
              <a:rPr lang="en-US" sz="2000" b="1" dirty="0">
                <a:solidFill>
                  <a:srgbClr val="0000B4"/>
                </a:solidFill>
                <a:latin typeface="Arial"/>
                <a:cs typeface="Arial"/>
              </a:rPr>
              <a:t>/F</a:t>
            </a:r>
            <a:r>
              <a:rPr lang="en-US" sz="2000" b="1" baseline="-25000" dirty="0">
                <a:solidFill>
                  <a:srgbClr val="0000B4"/>
                </a:solidFill>
                <a:latin typeface="Arial"/>
                <a:cs typeface="Arial"/>
              </a:rPr>
              <a:t>1</a:t>
            </a:r>
            <a:r>
              <a:rPr lang="en-US" sz="2000" b="1" dirty="0">
                <a:solidFill>
                  <a:srgbClr val="0000B4"/>
                </a:solidFill>
                <a:latin typeface="Arial"/>
                <a:cs typeface="Arial"/>
              </a:rPr>
              <a:t> may be </a:t>
            </a:r>
            <a:r>
              <a:rPr lang="en-US" sz="2000" b="1" i="1" dirty="0">
                <a:solidFill>
                  <a:srgbClr val="0000B4"/>
                </a:solidFill>
                <a:latin typeface="Arial"/>
                <a:cs typeface="Arial"/>
              </a:rPr>
              <a:t>accidental</a:t>
            </a:r>
            <a:endParaRPr lang="en-US" sz="2000" dirty="0">
              <a:solidFill>
                <a:srgbClr val="0000B4"/>
              </a:solidFill>
              <a:latin typeface="Arial"/>
              <a:cs typeface="Arial"/>
            </a:endParaRPr>
          </a:p>
        </p:txBody>
      </p:sp>
      <p:grpSp>
        <p:nvGrpSpPr>
          <p:cNvPr id="8" name="Group 7"/>
          <p:cNvGrpSpPr/>
          <p:nvPr/>
        </p:nvGrpSpPr>
        <p:grpSpPr>
          <a:xfrm>
            <a:off x="3385021" y="956869"/>
            <a:ext cx="4560545" cy="4274517"/>
            <a:chOff x="228600" y="1143000"/>
            <a:chExt cx="4876800" cy="4953000"/>
          </a:xfrm>
        </p:grpSpPr>
        <p:sp>
          <p:nvSpPr>
            <p:cNvPr id="9" name="Rectangle 8"/>
            <p:cNvSpPr/>
            <p:nvPr/>
          </p:nvSpPr>
          <p:spPr bwMode="auto">
            <a:xfrm>
              <a:off x="228600" y="1143000"/>
              <a:ext cx="4876800" cy="4953000"/>
            </a:xfrm>
            <a:prstGeom prst="rect">
              <a:avLst/>
            </a:prstGeom>
            <a:ln>
              <a:headEnd type="none" w="med" len="med"/>
              <a:tailEnd type="none" w="med" len="med"/>
            </a:ln>
            <a:effectLst>
              <a:glow rad="63500">
                <a:schemeClr val="accent1">
                  <a:satMod val="175000"/>
                  <a:alpha val="40000"/>
                </a:schemeClr>
              </a:glow>
              <a:outerShdw blurRad="50800" dist="38100" dir="16200000"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 name="Picture 9" descr="q4f.pdf"/>
            <p:cNvPicPr>
              <a:picLocks noChangeAspect="1"/>
            </p:cNvPicPr>
            <p:nvPr/>
          </p:nvPicPr>
          <p:blipFill>
            <a:blip r:embed="rId3"/>
            <a:stretch>
              <a:fillRect/>
            </a:stretch>
          </p:blipFill>
          <p:spPr>
            <a:xfrm>
              <a:off x="228600" y="1295400"/>
              <a:ext cx="4666226" cy="4724400"/>
            </a:xfrm>
            <a:prstGeom prst="rect">
              <a:avLst/>
            </a:prstGeom>
          </p:spPr>
        </p:pic>
      </p:grpSp>
      <p:sp>
        <p:nvSpPr>
          <p:cNvPr id="11" name="TextBox 10"/>
          <p:cNvSpPr txBox="1"/>
          <p:nvPr/>
        </p:nvSpPr>
        <p:spPr>
          <a:xfrm>
            <a:off x="338417" y="5313542"/>
            <a:ext cx="2712313" cy="1107996"/>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104 242301(</a:t>
            </a:r>
            <a:r>
              <a:rPr lang="en-US" sz="1400" b="1" dirty="0">
                <a:solidFill>
                  <a:schemeClr val="tx1"/>
                </a:solidFill>
                <a:latin typeface="Tahoma"/>
                <a:cs typeface="Tahoma"/>
              </a:rPr>
              <a:t>2010</a:t>
            </a:r>
            <a:r>
              <a:rPr lang="en-US" sz="1400" dirty="0" smtClean="0">
                <a:solidFill>
                  <a:schemeClr val="tx1"/>
                </a:solidFill>
                <a:latin typeface="Tahoma"/>
                <a:cs typeface="Tahoma"/>
              </a:rPr>
              <a:t>)</a:t>
            </a:r>
          </a:p>
          <a:p>
            <a:r>
              <a:rPr lang="en-US" sz="1400" dirty="0" smtClean="0">
                <a:solidFill>
                  <a:srgbClr val="000000"/>
                </a:solidFill>
                <a:latin typeface="Tahoma"/>
                <a:cs typeface="Tahoma"/>
              </a:rPr>
              <a:t>PRL 105 262302(</a:t>
            </a:r>
            <a:r>
              <a:rPr lang="en-US" sz="1400" b="1" dirty="0">
                <a:solidFill>
                  <a:srgbClr val="000000"/>
                </a:solidFill>
                <a:latin typeface="Tahoma"/>
                <a:cs typeface="Tahoma"/>
              </a:rPr>
              <a:t>2010</a:t>
            </a:r>
            <a:r>
              <a:rPr lang="en-US" sz="1400" dirty="0" smtClean="0">
                <a:solidFill>
                  <a:srgbClr val="000000"/>
                </a:solidFill>
                <a:latin typeface="Tahoma"/>
                <a:cs typeface="Tahoma"/>
              </a:rPr>
              <a:t>)</a:t>
            </a:r>
          </a:p>
          <a:p>
            <a:r>
              <a:rPr lang="en-US" b="1" i="1" dirty="0">
                <a:solidFill>
                  <a:srgbClr val="CC0099"/>
                </a:solidFill>
                <a:latin typeface="Arial" pitchFamily="34" charset="0"/>
                <a:cs typeface="Arial" pitchFamily="34" charset="0"/>
              </a:rPr>
              <a:t>Brash</a:t>
            </a:r>
            <a:r>
              <a:rPr lang="en-US" b="1" i="1" dirty="0">
                <a:solidFill>
                  <a:srgbClr val="CC0099"/>
                </a:solidFill>
                <a:latin typeface="Arial" pitchFamily="34" charset="0"/>
                <a:cs typeface="Arial" pitchFamily="34" charset="0"/>
              </a:rPr>
              <a:t>, Jones, Puckett, </a:t>
            </a:r>
            <a:r>
              <a:rPr lang="en-US" b="1" i="1" dirty="0" err="1">
                <a:solidFill>
                  <a:srgbClr val="CC0099"/>
                </a:solidFill>
                <a:latin typeface="Arial" pitchFamily="34" charset="0"/>
                <a:cs typeface="Arial" pitchFamily="34" charset="0"/>
              </a:rPr>
              <a:t>Wojtsekhowski</a:t>
            </a:r>
            <a:endParaRPr lang="en-US" b="1" i="1" dirty="0">
              <a:solidFill>
                <a:srgbClr val="CC0099"/>
              </a:solidFill>
              <a:latin typeface="Arial" pitchFamily="34" charset="0"/>
              <a:cs typeface="Arial" pitchFamily="34" charset="0"/>
            </a:endParaRPr>
          </a:p>
        </p:txBody>
      </p:sp>
      <p:sp>
        <p:nvSpPr>
          <p:cNvPr id="12" name="TextBox 11"/>
          <p:cNvSpPr txBox="1"/>
          <p:nvPr/>
        </p:nvSpPr>
        <p:spPr>
          <a:xfrm>
            <a:off x="7129061" y="863177"/>
            <a:ext cx="2051999" cy="1138773"/>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106 252003(</a:t>
            </a:r>
            <a:r>
              <a:rPr lang="en-US" sz="1400" b="1" dirty="0">
                <a:solidFill>
                  <a:schemeClr val="tx1"/>
                </a:solidFill>
                <a:latin typeface="Tahoma"/>
                <a:cs typeface="Tahoma"/>
              </a:rPr>
              <a:t>2011</a:t>
            </a:r>
            <a:r>
              <a:rPr lang="en-US" sz="1400" dirty="0">
                <a:solidFill>
                  <a:schemeClr val="tx1"/>
                </a:solidFill>
                <a:latin typeface="Tahoma"/>
                <a:cs typeface="Tahoma"/>
              </a:rPr>
              <a:t>) </a:t>
            </a:r>
          </a:p>
          <a:p>
            <a:r>
              <a:rPr lang="en-US" dirty="0" smtClean="0">
                <a:solidFill>
                  <a:schemeClr val="tx1"/>
                </a:solidFill>
                <a:latin typeface="Arial"/>
                <a:cs typeface="Arial"/>
              </a:rPr>
              <a:t>Cates</a:t>
            </a:r>
            <a:r>
              <a:rPr lang="en-US" b="1" dirty="0">
                <a:solidFill>
                  <a:srgbClr val="73135E"/>
                </a:solidFill>
                <a:latin typeface="Arial"/>
                <a:cs typeface="Arial"/>
              </a:rPr>
              <a:t>, </a:t>
            </a:r>
            <a:r>
              <a:rPr lang="en-US" b="1" i="1" dirty="0">
                <a:solidFill>
                  <a:srgbClr val="CC0099"/>
                </a:solidFill>
                <a:latin typeface="Arial" pitchFamily="34" charset="0"/>
                <a:cs typeface="Arial" pitchFamily="34" charset="0"/>
              </a:rPr>
              <a:t>de </a:t>
            </a:r>
            <a:r>
              <a:rPr lang="en-US" b="1" i="1" dirty="0" err="1">
                <a:solidFill>
                  <a:srgbClr val="CC0099"/>
                </a:solidFill>
                <a:latin typeface="Arial" pitchFamily="34" charset="0"/>
                <a:cs typeface="Arial" pitchFamily="34" charset="0"/>
              </a:rPr>
              <a:t>Jager</a:t>
            </a:r>
            <a:r>
              <a:rPr lang="en-US" b="1" i="1" dirty="0">
                <a:solidFill>
                  <a:srgbClr val="CC0099"/>
                </a:solidFill>
                <a:latin typeface="Arial" pitchFamily="34" charset="0"/>
                <a:cs typeface="Arial" pitchFamily="34" charset="0"/>
              </a:rPr>
              <a:t>, </a:t>
            </a:r>
            <a:r>
              <a:rPr lang="en-US" dirty="0">
                <a:solidFill>
                  <a:srgbClr val="000000"/>
                </a:solidFill>
                <a:latin typeface="Arial"/>
                <a:cs typeface="Arial"/>
              </a:rPr>
              <a:t>Riordan</a:t>
            </a:r>
            <a:r>
              <a:rPr lang="en-US" b="1" dirty="0">
                <a:solidFill>
                  <a:srgbClr val="000000"/>
                </a:solidFill>
                <a:latin typeface="Arial"/>
                <a:cs typeface="Arial"/>
              </a:rPr>
              <a:t>, </a:t>
            </a:r>
            <a:r>
              <a:rPr lang="en-US" b="1" i="1" dirty="0" err="1" smtClean="0">
                <a:solidFill>
                  <a:srgbClr val="CC0099"/>
                </a:solidFill>
                <a:latin typeface="Arial" pitchFamily="34" charset="0"/>
                <a:cs typeface="Arial" pitchFamily="34" charset="0"/>
              </a:rPr>
              <a:t>Wojtsekhowski</a:t>
            </a:r>
            <a:r>
              <a:rPr lang="en-US" b="1" dirty="0" smtClean="0">
                <a:solidFill>
                  <a:srgbClr val="73135E"/>
                </a:solidFill>
                <a:latin typeface="Arial"/>
                <a:cs typeface="Arial"/>
              </a:rPr>
              <a:t> </a:t>
            </a:r>
            <a:endParaRPr lang="en-US" b="1" dirty="0">
              <a:solidFill>
                <a:srgbClr val="73135E"/>
              </a:solidFill>
              <a:latin typeface="Arial"/>
              <a:cs typeface="Arial"/>
            </a:endParaRPr>
          </a:p>
        </p:txBody>
      </p:sp>
      <p:sp>
        <p:nvSpPr>
          <p:cNvPr id="13" name="Down Arrow 12"/>
          <p:cNvSpPr/>
          <p:nvPr/>
        </p:nvSpPr>
        <p:spPr bwMode="auto">
          <a:xfrm rot="16200000">
            <a:off x="2878518" y="2679942"/>
            <a:ext cx="1094232" cy="749808"/>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043220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Two Photon Exchange Contribution</a:t>
            </a:r>
            <a:endParaRPr lang="en-US" sz="2800" b="1" dirty="0">
              <a:latin typeface="Arial" pitchFamily="34" charset="0"/>
              <a:cs typeface="Arial" pitchFamily="34" charset="0"/>
            </a:endParaRPr>
          </a:p>
        </p:txBody>
      </p:sp>
      <p:pic>
        <p:nvPicPr>
          <p:cNvPr id="3" name="Picture 2" descr="Screen Shot 2012-11-16 at 04.01.24.png"/>
          <p:cNvPicPr>
            <a:picLocks noChangeAspect="1"/>
          </p:cNvPicPr>
          <p:nvPr/>
        </p:nvPicPr>
        <p:blipFill rotWithShape="1">
          <a:blip r:embed="rId2">
            <a:extLst>
              <a:ext uri="{28A0092B-C50C-407E-A947-70E740481C1C}">
                <a14:useLocalDpi xmlns:a14="http://schemas.microsoft.com/office/drawing/2010/main" val="0"/>
              </a:ext>
            </a:extLst>
          </a:blip>
          <a:srcRect l="4617" t="12222" r="11715" b="7120"/>
          <a:stretch/>
        </p:blipFill>
        <p:spPr>
          <a:xfrm>
            <a:off x="785594" y="1296308"/>
            <a:ext cx="5983617" cy="392193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80849" y="5366371"/>
            <a:ext cx="7973791" cy="1015663"/>
          </a:xfrm>
          <a:prstGeom prst="rect">
            <a:avLst/>
          </a:prstGeom>
        </p:spPr>
        <p:txBody>
          <a:bodyPr wrap="square">
            <a:spAutoFit/>
          </a:bodyPr>
          <a:lstStyle/>
          <a:p>
            <a:r>
              <a:rPr lang="en-US" sz="2000" b="1" dirty="0">
                <a:solidFill>
                  <a:srgbClr val="0000B4"/>
                </a:solidFill>
                <a:latin typeface="Arial"/>
                <a:cs typeface="Arial"/>
              </a:rPr>
              <a:t>Preliminary results </a:t>
            </a:r>
            <a:r>
              <a:rPr lang="en-US" sz="2000" b="1" dirty="0" smtClean="0">
                <a:solidFill>
                  <a:srgbClr val="0000B4"/>
                </a:solidFill>
                <a:latin typeface="Arial"/>
                <a:cs typeface="Arial"/>
              </a:rPr>
              <a:t>are </a:t>
            </a:r>
            <a:r>
              <a:rPr lang="en-US" sz="2000" b="1" dirty="0">
                <a:solidFill>
                  <a:srgbClr val="0000B4"/>
                </a:solidFill>
                <a:latin typeface="Arial"/>
                <a:cs typeface="Arial"/>
              </a:rPr>
              <a:t>consistent with two-photon exchange explaining the difference between polarization-transfer </a:t>
            </a:r>
            <a:r>
              <a:rPr lang="en-US" sz="2000" b="1" dirty="0" smtClean="0">
                <a:solidFill>
                  <a:srgbClr val="0000B4"/>
                </a:solidFill>
                <a:latin typeface="Arial"/>
                <a:cs typeface="Arial"/>
              </a:rPr>
              <a:t>versus </a:t>
            </a:r>
            <a:r>
              <a:rPr lang="en-US" sz="2000" b="1" dirty="0" err="1">
                <a:solidFill>
                  <a:srgbClr val="0000B4"/>
                </a:solidFill>
                <a:latin typeface="Arial"/>
                <a:cs typeface="Arial"/>
              </a:rPr>
              <a:t>unpolarized</a:t>
            </a:r>
            <a:r>
              <a:rPr lang="en-US" sz="2000" b="1" dirty="0">
                <a:solidFill>
                  <a:srgbClr val="0000B4"/>
                </a:solidFill>
                <a:latin typeface="Arial"/>
                <a:cs typeface="Arial"/>
              </a:rPr>
              <a:t> </a:t>
            </a:r>
            <a:r>
              <a:rPr lang="en-US" sz="2000" b="1" dirty="0" err="1">
                <a:solidFill>
                  <a:srgbClr val="0000B4"/>
                </a:solidFill>
                <a:latin typeface="Arial"/>
                <a:cs typeface="Arial"/>
              </a:rPr>
              <a:t>G</a:t>
            </a:r>
            <a:r>
              <a:rPr lang="en-US" sz="2000" b="1" baseline="-25000" dirty="0" err="1">
                <a:solidFill>
                  <a:srgbClr val="0000B4"/>
                </a:solidFill>
                <a:latin typeface="Arial"/>
                <a:cs typeface="Arial"/>
              </a:rPr>
              <a:t>E</a:t>
            </a:r>
            <a:r>
              <a:rPr lang="en-US" sz="2000" b="1" baseline="30000" dirty="0" err="1">
                <a:solidFill>
                  <a:srgbClr val="0000B4"/>
                </a:solidFill>
                <a:latin typeface="Arial"/>
                <a:cs typeface="Arial"/>
              </a:rPr>
              <a:t>p</a:t>
            </a:r>
            <a:r>
              <a:rPr lang="en-US" sz="2000" b="1" dirty="0">
                <a:solidFill>
                  <a:srgbClr val="0000B4"/>
                </a:solidFill>
                <a:latin typeface="Arial"/>
                <a:cs typeface="Arial"/>
              </a:rPr>
              <a:t>/</a:t>
            </a:r>
            <a:r>
              <a:rPr lang="en-US" sz="2000" b="1" dirty="0" err="1">
                <a:solidFill>
                  <a:srgbClr val="0000B4"/>
                </a:solidFill>
                <a:latin typeface="Arial"/>
                <a:cs typeface="Arial"/>
              </a:rPr>
              <a:t>G</a:t>
            </a:r>
            <a:r>
              <a:rPr lang="en-US" sz="2000" b="1" baseline="-25000" dirty="0" err="1">
                <a:solidFill>
                  <a:srgbClr val="0000B4"/>
                </a:solidFill>
                <a:latin typeface="Arial"/>
                <a:cs typeface="Arial"/>
              </a:rPr>
              <a:t>M</a:t>
            </a:r>
            <a:r>
              <a:rPr lang="en-US" sz="2000" b="1" baseline="30000" dirty="0" err="1">
                <a:solidFill>
                  <a:srgbClr val="0000B4"/>
                </a:solidFill>
                <a:latin typeface="Arial"/>
                <a:cs typeface="Arial"/>
              </a:rPr>
              <a:t>p</a:t>
            </a:r>
            <a:r>
              <a:rPr lang="en-US" sz="2000" b="1" dirty="0">
                <a:solidFill>
                  <a:srgbClr val="0000B4"/>
                </a:solidFill>
                <a:latin typeface="Arial"/>
                <a:cs typeface="Arial"/>
              </a:rPr>
              <a:t> </a:t>
            </a:r>
            <a:r>
              <a:rPr lang="en-US" sz="2000" b="1" dirty="0" smtClean="0">
                <a:solidFill>
                  <a:srgbClr val="0000B4"/>
                </a:solidFill>
                <a:latin typeface="Arial"/>
                <a:cs typeface="Arial"/>
              </a:rPr>
              <a:t>results</a:t>
            </a:r>
            <a:endParaRPr lang="en-US" dirty="0">
              <a:solidFill>
                <a:srgbClr val="0000B4"/>
              </a:solidFill>
            </a:endParaRPr>
          </a:p>
        </p:txBody>
      </p:sp>
      <p:sp>
        <p:nvSpPr>
          <p:cNvPr id="5" name="TextBox 4"/>
          <p:cNvSpPr txBox="1"/>
          <p:nvPr/>
        </p:nvSpPr>
        <p:spPr>
          <a:xfrm>
            <a:off x="6607552" y="2492146"/>
            <a:ext cx="2470983" cy="646331"/>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i="1" dirty="0">
                <a:solidFill>
                  <a:srgbClr val="CC0099"/>
                </a:solidFill>
                <a:latin typeface="Arial" pitchFamily="34" charset="0"/>
                <a:cs typeface="Arial" pitchFamily="34" charset="0"/>
              </a:rPr>
              <a:t>Jones</a:t>
            </a:r>
            <a:r>
              <a:rPr lang="en-US" b="1" i="1" dirty="0">
                <a:solidFill>
                  <a:srgbClr val="CC0099"/>
                </a:solidFill>
                <a:latin typeface="Arial" pitchFamily="34" charset="0"/>
                <a:cs typeface="Arial" pitchFamily="34" charset="0"/>
              </a:rPr>
              <a:t>, Kohl, </a:t>
            </a:r>
            <a:r>
              <a:rPr lang="en-US" b="1" i="1" dirty="0" err="1">
                <a:solidFill>
                  <a:srgbClr val="CC0099"/>
                </a:solidFill>
                <a:latin typeface="Arial" pitchFamily="34" charset="0"/>
                <a:cs typeface="Arial" pitchFamily="34" charset="0"/>
              </a:rPr>
              <a:t>Pentchev</a:t>
            </a:r>
            <a:r>
              <a:rPr lang="en-US" b="1" i="1" dirty="0">
                <a:solidFill>
                  <a:srgbClr val="CC0099"/>
                </a:solidFill>
                <a:latin typeface="Arial" pitchFamily="34" charset="0"/>
                <a:cs typeface="Arial" pitchFamily="34" charset="0"/>
              </a:rPr>
              <a:t>, </a:t>
            </a:r>
            <a:r>
              <a:rPr lang="en-US" b="1" i="1" dirty="0" err="1">
                <a:solidFill>
                  <a:srgbClr val="CC0099"/>
                </a:solidFill>
                <a:latin typeface="Arial" pitchFamily="34" charset="0"/>
                <a:cs typeface="Arial" pitchFamily="34" charset="0"/>
              </a:rPr>
              <a:t>Stepanyan</a:t>
            </a:r>
            <a:endParaRPr lang="en-US" b="1" i="1" dirty="0">
              <a:solidFill>
                <a:srgbClr val="CC0099"/>
              </a:solidFill>
              <a:latin typeface="Arial" pitchFamily="34" charset="0"/>
              <a:cs typeface="Arial" pitchFamily="34" charset="0"/>
            </a:endParaRPr>
          </a:p>
        </p:txBody>
      </p:sp>
      <p:sp>
        <p:nvSpPr>
          <p:cNvPr id="6" name="TextBox 5"/>
          <p:cNvSpPr txBox="1"/>
          <p:nvPr/>
        </p:nvSpPr>
        <p:spPr>
          <a:xfrm>
            <a:off x="1309325" y="860831"/>
            <a:ext cx="4966324" cy="461665"/>
          </a:xfrm>
          <a:prstGeom prst="rect">
            <a:avLst/>
          </a:prstGeom>
          <a:noFill/>
        </p:spPr>
        <p:txBody>
          <a:bodyPr wrap="none" rtlCol="0">
            <a:spAutoFit/>
          </a:bodyPr>
          <a:lstStyle/>
          <a:p>
            <a:r>
              <a:rPr lang="en-US" sz="2400" dirty="0" smtClean="0">
                <a:latin typeface="Arial"/>
                <a:cs typeface="Arial"/>
              </a:rPr>
              <a:t>Comparison to world data at Q</a:t>
            </a:r>
            <a:r>
              <a:rPr lang="en-US" sz="2400" baseline="30000" dirty="0" smtClean="0">
                <a:latin typeface="Arial"/>
                <a:cs typeface="Arial"/>
              </a:rPr>
              <a:t>2</a:t>
            </a:r>
            <a:r>
              <a:rPr lang="en-US" sz="2400" dirty="0" smtClean="0">
                <a:latin typeface="Arial"/>
                <a:cs typeface="Arial"/>
              </a:rPr>
              <a:t> &gt;1</a:t>
            </a:r>
            <a:endParaRPr lang="en-US" sz="2400" dirty="0">
              <a:latin typeface="Arial"/>
              <a:cs typeface="Arial"/>
            </a:endParaRPr>
          </a:p>
        </p:txBody>
      </p:sp>
    </p:spTree>
    <p:extLst>
      <p:ext uri="{BB962C8B-B14F-4D97-AF65-F5344CB8AC3E}">
        <p14:creationId xmlns:p14="http://schemas.microsoft.com/office/powerpoint/2010/main" val="998840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Form Factors Measurements: IMPACT</a:t>
            </a:r>
            <a:endParaRPr lang="en-US" sz="2800" b="1" dirty="0">
              <a:latin typeface="Arial" pitchFamily="34" charset="0"/>
              <a:cs typeface="Arial" pitchFamily="34" charset="0"/>
            </a:endParaRPr>
          </a:p>
        </p:txBody>
      </p:sp>
      <p:sp>
        <p:nvSpPr>
          <p:cNvPr id="3" name="Rectangle 2"/>
          <p:cNvSpPr/>
          <p:nvPr/>
        </p:nvSpPr>
        <p:spPr>
          <a:xfrm>
            <a:off x="29712" y="838200"/>
            <a:ext cx="8991600" cy="286745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a:spAutoFit/>
          </a:bodyPr>
          <a:lstStyle/>
          <a:p>
            <a:pPr marL="342900" indent="-342900">
              <a:lnSpc>
                <a:spcPct val="90000"/>
              </a:lnSpc>
              <a:buClr>
                <a:srgbClr val="0000FF"/>
              </a:buClr>
              <a:buSzPct val="120000"/>
              <a:buFont typeface="Wingdings" charset="2"/>
              <a:buChar char="§"/>
            </a:pPr>
            <a:r>
              <a:rPr lang="en-US" sz="2000" b="1" dirty="0" smtClean="0">
                <a:solidFill>
                  <a:srgbClr val="000000"/>
                </a:solidFill>
                <a:latin typeface="Arial"/>
                <a:cs typeface="Arial"/>
              </a:rPr>
              <a:t>Distribution </a:t>
            </a:r>
            <a:r>
              <a:rPr lang="en-US" sz="2000" b="1" dirty="0">
                <a:solidFill>
                  <a:srgbClr val="000000"/>
                </a:solidFill>
                <a:latin typeface="Arial"/>
                <a:cs typeface="Arial"/>
              </a:rPr>
              <a:t>of charge and magnetization in the proton </a:t>
            </a:r>
            <a:r>
              <a:rPr lang="en-US" sz="2000" b="1" dirty="0" smtClean="0">
                <a:solidFill>
                  <a:srgbClr val="000000"/>
                </a:solidFill>
                <a:latin typeface="Arial"/>
                <a:cs typeface="Arial"/>
              </a:rPr>
              <a:t>re-written </a:t>
            </a:r>
            <a:r>
              <a:rPr lang="en-US" sz="2000" dirty="0" smtClean="0">
                <a:solidFill>
                  <a:srgbClr val="000000"/>
                </a:solidFill>
                <a:latin typeface="Wingdings"/>
                <a:ea typeface="Wingdings"/>
                <a:cs typeface="Wingdings"/>
                <a:sym typeface="Wingdings"/>
              </a:rPr>
              <a:t></a:t>
            </a:r>
            <a:r>
              <a:rPr lang="en-US" sz="2000" dirty="0" smtClean="0">
                <a:solidFill>
                  <a:srgbClr val="000000"/>
                </a:solidFill>
                <a:latin typeface="Arial"/>
                <a:cs typeface="Arial"/>
              </a:rPr>
              <a:t>Theoretical </a:t>
            </a:r>
            <a:r>
              <a:rPr lang="en-US" sz="2000" dirty="0">
                <a:solidFill>
                  <a:srgbClr val="000000"/>
                </a:solidFill>
                <a:latin typeface="Arial"/>
                <a:cs typeface="Arial"/>
              </a:rPr>
              <a:t>models </a:t>
            </a:r>
            <a:r>
              <a:rPr lang="en-US" sz="2000" dirty="0" smtClean="0">
                <a:solidFill>
                  <a:srgbClr val="000000"/>
                </a:solidFill>
                <a:latin typeface="Arial"/>
                <a:cs typeface="Arial"/>
              </a:rPr>
              <a:t>revised</a:t>
            </a:r>
            <a:r>
              <a:rPr lang="en-US" sz="2000" dirty="0">
                <a:solidFill>
                  <a:srgbClr val="000000"/>
                </a:solidFill>
                <a:latin typeface="Arial"/>
                <a:cs typeface="Arial"/>
              </a:rPr>
              <a:t> </a:t>
            </a:r>
            <a:r>
              <a:rPr lang="en-US" sz="2000" dirty="0" smtClean="0">
                <a:solidFill>
                  <a:srgbClr val="000000"/>
                </a:solidFill>
                <a:latin typeface="Arial"/>
                <a:cs typeface="Arial"/>
              </a:rPr>
              <a:t>inferring </a:t>
            </a:r>
            <a:r>
              <a:rPr lang="en-US" sz="2000" dirty="0">
                <a:solidFill>
                  <a:srgbClr val="000000"/>
                </a:solidFill>
                <a:latin typeface="Arial"/>
                <a:cs typeface="Arial"/>
              </a:rPr>
              <a:t>the importance of relativistic effects and quark orbital angular </a:t>
            </a:r>
            <a:r>
              <a:rPr lang="en-US" sz="2000" dirty="0" smtClean="0">
                <a:solidFill>
                  <a:srgbClr val="000000"/>
                </a:solidFill>
                <a:latin typeface="Arial"/>
                <a:cs typeface="Arial"/>
              </a:rPr>
              <a:t>momentum.</a:t>
            </a:r>
            <a:endParaRPr lang="en-US" sz="2000" dirty="0">
              <a:solidFill>
                <a:srgbClr val="000000"/>
              </a:solidFill>
              <a:latin typeface="Arial"/>
              <a:cs typeface="Arial"/>
            </a:endParaRPr>
          </a:p>
          <a:p>
            <a:pPr marL="342900" indent="-342900">
              <a:lnSpc>
                <a:spcPct val="90000"/>
              </a:lnSpc>
              <a:buClr>
                <a:srgbClr val="0000FF"/>
              </a:buClr>
              <a:buSzPct val="120000"/>
              <a:buFont typeface="Wingdings" charset="2"/>
              <a:buChar char="§"/>
            </a:pPr>
            <a:endParaRPr lang="en-US" sz="2000" dirty="0" smtClean="0">
              <a:solidFill>
                <a:srgbClr val="000000"/>
              </a:solidFill>
              <a:latin typeface="Arial"/>
              <a:cs typeface="Arial"/>
            </a:endParaRPr>
          </a:p>
          <a:p>
            <a:pPr marL="342900" indent="-342900">
              <a:lnSpc>
                <a:spcPct val="90000"/>
              </a:lnSpc>
              <a:buClr>
                <a:srgbClr val="0000FF"/>
              </a:buClr>
              <a:buSzPct val="120000"/>
              <a:buFont typeface="Wingdings" charset="2"/>
              <a:buChar char="§"/>
            </a:pPr>
            <a:r>
              <a:rPr lang="en-US" sz="2000" dirty="0" smtClean="0">
                <a:solidFill>
                  <a:schemeClr val="tx1"/>
                </a:solidFill>
                <a:latin typeface="Arial"/>
                <a:cs typeface="Arial"/>
              </a:rPr>
              <a:t>The </a:t>
            </a:r>
            <a:r>
              <a:rPr lang="en-US" sz="2000" dirty="0">
                <a:solidFill>
                  <a:schemeClr val="tx1"/>
                </a:solidFill>
                <a:latin typeface="Arial"/>
                <a:cs typeface="Arial"/>
              </a:rPr>
              <a:t>modest role of the strange quark </a:t>
            </a:r>
            <a:r>
              <a:rPr lang="en-US" sz="2000" dirty="0" smtClean="0">
                <a:solidFill>
                  <a:schemeClr val="tx1"/>
                </a:solidFill>
                <a:latin typeface="Arial"/>
                <a:cs typeface="Arial"/>
              </a:rPr>
              <a:t>sea in combination with proton and neutron data allowed for the </a:t>
            </a:r>
            <a:r>
              <a:rPr lang="en-US" sz="2000" b="1" dirty="0" smtClean="0">
                <a:solidFill>
                  <a:schemeClr val="tx1"/>
                </a:solidFill>
                <a:latin typeface="Arial"/>
                <a:cs typeface="Arial"/>
              </a:rPr>
              <a:t>first time </a:t>
            </a:r>
            <a:r>
              <a:rPr lang="en-US" sz="2000" dirty="0" smtClean="0">
                <a:solidFill>
                  <a:schemeClr val="tx1"/>
                </a:solidFill>
                <a:latin typeface="Arial"/>
                <a:cs typeface="Arial"/>
              </a:rPr>
              <a:t>a </a:t>
            </a:r>
            <a:r>
              <a:rPr lang="en-US" sz="2000" b="1" dirty="0">
                <a:solidFill>
                  <a:schemeClr val="tx1"/>
                </a:solidFill>
                <a:latin typeface="Arial"/>
                <a:cs typeface="Arial"/>
              </a:rPr>
              <a:t>quark flavor separation </a:t>
            </a:r>
            <a:r>
              <a:rPr lang="en-US" sz="2000" dirty="0">
                <a:solidFill>
                  <a:schemeClr val="tx1"/>
                </a:solidFill>
                <a:latin typeface="Arial"/>
                <a:cs typeface="Arial"/>
              </a:rPr>
              <a:t>of proton and neutron form factors in terms of up and down quark </a:t>
            </a:r>
            <a:r>
              <a:rPr lang="en-US" sz="2000" dirty="0" smtClean="0">
                <a:solidFill>
                  <a:schemeClr val="tx1"/>
                </a:solidFill>
                <a:latin typeface="Arial"/>
                <a:cs typeface="Arial"/>
              </a:rPr>
              <a:t>contributions</a:t>
            </a:r>
            <a:endParaRPr lang="en-US" sz="2000" dirty="0" smtClean="0">
              <a:solidFill>
                <a:schemeClr val="accent4">
                  <a:lumMod val="50000"/>
                  <a:lumOff val="50000"/>
                </a:schemeClr>
              </a:solidFill>
              <a:latin typeface="Arial"/>
              <a:cs typeface="Arial"/>
            </a:endParaRPr>
          </a:p>
          <a:p>
            <a:pPr>
              <a:lnSpc>
                <a:spcPct val="90000"/>
              </a:lnSpc>
              <a:buClr>
                <a:srgbClr val="0000FF"/>
              </a:buClr>
              <a:buSzPct val="120000"/>
            </a:pPr>
            <a:endParaRPr lang="en-US" sz="2000" dirty="0" smtClean="0">
              <a:solidFill>
                <a:srgbClr val="000000"/>
              </a:solidFill>
              <a:latin typeface="Arial"/>
              <a:cs typeface="Arial"/>
            </a:endParaRPr>
          </a:p>
          <a:p>
            <a:pPr marL="342900" indent="-342900">
              <a:lnSpc>
                <a:spcPct val="90000"/>
              </a:lnSpc>
              <a:buClr>
                <a:srgbClr val="0000FF"/>
              </a:buClr>
              <a:buSzPct val="120000"/>
              <a:buFont typeface="Wingdings" charset="2"/>
              <a:buChar char="§"/>
            </a:pPr>
            <a:r>
              <a:rPr lang="en-US" sz="2000" dirty="0">
                <a:solidFill>
                  <a:srgbClr val="000000"/>
                </a:solidFill>
                <a:latin typeface="Arial" pitchFamily="34" charset="0"/>
                <a:cs typeface="Arial" pitchFamily="34" charset="0"/>
              </a:rPr>
              <a:t>P</a:t>
            </a:r>
            <a:r>
              <a:rPr lang="en-US" sz="2000" dirty="0" smtClean="0">
                <a:solidFill>
                  <a:srgbClr val="000000"/>
                </a:solidFill>
                <a:latin typeface="Arial" pitchFamily="34" charset="0"/>
                <a:cs typeface="Arial" pitchFamily="34" charset="0"/>
              </a:rPr>
              <a:t>roton </a:t>
            </a:r>
            <a:r>
              <a:rPr lang="en-US" sz="2000" dirty="0">
                <a:solidFill>
                  <a:srgbClr val="000000"/>
                </a:solidFill>
                <a:latin typeface="Arial" pitchFamily="34" charset="0"/>
                <a:cs typeface="Arial" pitchFamily="34" charset="0"/>
              </a:rPr>
              <a:t>and neutron </a:t>
            </a:r>
            <a:r>
              <a:rPr lang="en-US" sz="2000" dirty="0" smtClean="0">
                <a:solidFill>
                  <a:srgbClr val="000000"/>
                </a:solidFill>
                <a:latin typeface="Arial" pitchFamily="34" charset="0"/>
                <a:cs typeface="Arial" pitchFamily="34" charset="0"/>
              </a:rPr>
              <a:t>form factors measurement at </a:t>
            </a:r>
            <a:r>
              <a:rPr lang="en-US" sz="2000" dirty="0">
                <a:solidFill>
                  <a:srgbClr val="000000"/>
                </a:solidFill>
                <a:latin typeface="Arial" pitchFamily="34" charset="0"/>
                <a:cs typeface="Arial" pitchFamily="34" charset="0"/>
              </a:rPr>
              <a:t>high Q</a:t>
            </a:r>
            <a:r>
              <a:rPr lang="en-US" sz="2000" baseline="30000" dirty="0">
                <a:solidFill>
                  <a:srgbClr val="000000"/>
                </a:solidFill>
                <a:latin typeface="Arial" pitchFamily="34" charset="0"/>
                <a:cs typeface="Arial" pitchFamily="34" charset="0"/>
              </a:rPr>
              <a:t>2  </a:t>
            </a:r>
            <a:r>
              <a:rPr lang="en-US" sz="2000" dirty="0" smtClean="0">
                <a:solidFill>
                  <a:srgbClr val="000000"/>
                </a:solidFill>
                <a:latin typeface="Arial" pitchFamily="34" charset="0"/>
                <a:cs typeface="Arial" pitchFamily="34" charset="0"/>
              </a:rPr>
              <a:t>with the 12 </a:t>
            </a:r>
            <a:r>
              <a:rPr lang="en-US" sz="2000" dirty="0" err="1" smtClean="0">
                <a:solidFill>
                  <a:srgbClr val="000000"/>
                </a:solidFill>
                <a:latin typeface="Arial" pitchFamily="34" charset="0"/>
                <a:cs typeface="Arial" pitchFamily="34" charset="0"/>
              </a:rPr>
              <a:t>GeV</a:t>
            </a:r>
            <a:r>
              <a:rPr lang="en-US" sz="2000" dirty="0" smtClean="0">
                <a:solidFill>
                  <a:srgbClr val="000000"/>
                </a:solidFill>
                <a:latin typeface="Arial" pitchFamily="34" charset="0"/>
                <a:cs typeface="Arial" pitchFamily="34" charset="0"/>
              </a:rPr>
              <a:t> beam will </a:t>
            </a:r>
            <a:r>
              <a:rPr lang="en-US" sz="2000" b="1" dirty="0" smtClean="0">
                <a:solidFill>
                  <a:srgbClr val="000000"/>
                </a:solidFill>
                <a:latin typeface="Arial" pitchFamily="34" charset="0"/>
                <a:cs typeface="Arial" pitchFamily="34" charset="0"/>
              </a:rPr>
              <a:t>constrain theoretical models </a:t>
            </a:r>
            <a:r>
              <a:rPr lang="en-US" sz="2000" dirty="0" smtClean="0">
                <a:solidFill>
                  <a:srgbClr val="000000"/>
                </a:solidFill>
                <a:latin typeface="Arial" pitchFamily="34" charset="0"/>
                <a:cs typeface="Arial" pitchFamily="34" charset="0"/>
              </a:rPr>
              <a:t>- </a:t>
            </a:r>
            <a:r>
              <a:rPr lang="en-US" sz="2000" dirty="0">
                <a:solidFill>
                  <a:srgbClr val="7F7F7F"/>
                </a:solidFill>
                <a:latin typeface="Arial" pitchFamily="34" charset="0"/>
                <a:cs typeface="Arial" pitchFamily="34" charset="0"/>
              </a:rPr>
              <a:t>6 experiments </a:t>
            </a:r>
            <a:r>
              <a:rPr lang="en-US" sz="2000" dirty="0" smtClean="0">
                <a:solidFill>
                  <a:srgbClr val="7F7F7F"/>
                </a:solidFill>
                <a:latin typeface="Arial" pitchFamily="34" charset="0"/>
                <a:cs typeface="Arial" pitchFamily="34" charset="0"/>
              </a:rPr>
              <a:t>approved</a:t>
            </a:r>
            <a:endParaRPr lang="en-US" sz="2000" dirty="0">
              <a:solidFill>
                <a:srgbClr val="7F7F7F"/>
              </a:solidFill>
              <a:latin typeface="Arial" pitchFamily="34" charset="0"/>
              <a:cs typeface="Arial" pitchFamily="34" charset="0"/>
            </a:endParaRPr>
          </a:p>
        </p:txBody>
      </p:sp>
      <p:pic>
        <p:nvPicPr>
          <p:cNvPr id="5" name="Picture 2" descr="U:\home\cisbani\proj\conference\1110_SBSreview_jlab\ref\gepgmp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434" y="3804737"/>
            <a:ext cx="3586195" cy="2549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gengmnW.pdf"/>
          <p:cNvPicPr>
            <a:picLocks noChangeAspect="1"/>
          </p:cNvPicPr>
          <p:nvPr/>
        </p:nvPicPr>
        <p:blipFill>
          <a:blip r:embed="rId3"/>
          <a:stretch>
            <a:fillRect/>
          </a:stretch>
        </p:blipFill>
        <p:spPr>
          <a:xfrm>
            <a:off x="4814592" y="3778548"/>
            <a:ext cx="3548300" cy="2573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508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1D Parton Distributions</a:t>
            </a:r>
            <a:endParaRPr lang="en-US" sz="2800" b="1" dirty="0">
              <a:latin typeface="Arial" pitchFamily="34" charset="0"/>
              <a:cs typeface="Arial" pitchFamily="34" charset="0"/>
            </a:endParaRPr>
          </a:p>
        </p:txBody>
      </p:sp>
      <p:pic>
        <p:nvPicPr>
          <p:cNvPr id="4" name="Picture 3" descr="Screen Shot 2013-05-27 at 15.52.56.png"/>
          <p:cNvPicPr>
            <a:picLocks noChangeAspect="1"/>
          </p:cNvPicPr>
          <p:nvPr/>
        </p:nvPicPr>
        <p:blipFill rotWithShape="1">
          <a:blip r:embed="rId2">
            <a:extLst>
              <a:ext uri="{28A0092B-C50C-407E-A947-70E740481C1C}">
                <a14:useLocalDpi xmlns:a14="http://schemas.microsoft.com/office/drawing/2010/main" val="0"/>
              </a:ext>
            </a:extLst>
          </a:blip>
          <a:srcRect t="3088" r="6230" b="5673"/>
          <a:stretch/>
        </p:blipFill>
        <p:spPr>
          <a:xfrm>
            <a:off x="222544" y="2005040"/>
            <a:ext cx="4199629" cy="403293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0" y="3219390"/>
            <a:ext cx="4383784" cy="2031325"/>
          </a:xfrm>
          <a:prstGeom prst="rect">
            <a:avLst/>
          </a:prstGeom>
        </p:spPr>
        <p:txBody>
          <a:bodyPr wrap="square">
            <a:spAutoFit/>
          </a:bodyPr>
          <a:lstStyle/>
          <a:p>
            <a:pPr marL="285750" indent="-285750">
              <a:buFont typeface="Arial"/>
              <a:buChar char="•"/>
            </a:pPr>
            <a:r>
              <a:rPr lang="en-US" dirty="0">
                <a:latin typeface="Arial"/>
                <a:cs typeface="Arial"/>
              </a:rPr>
              <a:t>F</a:t>
            </a:r>
            <a:r>
              <a:rPr lang="en-US" baseline="-25000" dirty="0">
                <a:latin typeface="Arial"/>
                <a:cs typeface="Arial"/>
              </a:rPr>
              <a:t>2</a:t>
            </a:r>
            <a:r>
              <a:rPr lang="en-US" baseline="30000" dirty="0">
                <a:latin typeface="Arial"/>
                <a:cs typeface="Arial"/>
              </a:rPr>
              <a:t>n</a:t>
            </a:r>
            <a:r>
              <a:rPr lang="en-US" dirty="0">
                <a:latin typeface="Arial"/>
                <a:cs typeface="Arial"/>
              </a:rPr>
              <a:t>/F</a:t>
            </a:r>
            <a:r>
              <a:rPr lang="en-US" baseline="-25000" dirty="0">
                <a:latin typeface="Arial"/>
                <a:cs typeface="Arial"/>
              </a:rPr>
              <a:t>2</a:t>
            </a:r>
            <a:r>
              <a:rPr lang="en-US" baseline="30000" dirty="0">
                <a:latin typeface="Arial"/>
                <a:cs typeface="Arial"/>
              </a:rPr>
              <a:t>p</a:t>
            </a:r>
            <a:r>
              <a:rPr lang="en-US" dirty="0">
                <a:latin typeface="Arial"/>
                <a:cs typeface="Arial"/>
              </a:rPr>
              <a:t> ratio by tagging almost unbound neutrons using detection of low momentum protons in radial </a:t>
            </a:r>
            <a:r>
              <a:rPr lang="en-US" dirty="0" smtClean="0">
                <a:latin typeface="Arial"/>
                <a:cs typeface="Arial"/>
              </a:rPr>
              <a:t>TPC</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Approved experiment at </a:t>
            </a:r>
            <a:r>
              <a:rPr lang="en-US" dirty="0" err="1">
                <a:latin typeface="Arial"/>
                <a:cs typeface="Arial"/>
              </a:rPr>
              <a:t>Jlab</a:t>
            </a:r>
            <a:r>
              <a:rPr lang="en-US" dirty="0">
                <a:latin typeface="Arial"/>
                <a:cs typeface="Arial"/>
              </a:rPr>
              <a:t> 12 </a:t>
            </a:r>
            <a:r>
              <a:rPr lang="en-US" dirty="0" err="1">
                <a:latin typeface="Arial"/>
                <a:cs typeface="Arial"/>
              </a:rPr>
              <a:t>GeV</a:t>
            </a:r>
            <a:r>
              <a:rPr lang="en-US" dirty="0">
                <a:latin typeface="Arial"/>
                <a:cs typeface="Arial"/>
              </a:rPr>
              <a:t> will reach x=0.82</a:t>
            </a:r>
          </a:p>
          <a:p>
            <a:endParaRPr lang="en-US" dirty="0">
              <a:latin typeface="Arial"/>
              <a:cs typeface="Arial"/>
            </a:endParaRPr>
          </a:p>
        </p:txBody>
      </p:sp>
      <p:sp>
        <p:nvSpPr>
          <p:cNvPr id="6" name="Rectangle 5"/>
          <p:cNvSpPr/>
          <p:nvPr/>
        </p:nvSpPr>
        <p:spPr>
          <a:xfrm>
            <a:off x="4571999" y="2020912"/>
            <a:ext cx="4383785" cy="830997"/>
          </a:xfrm>
          <a:prstGeom prst="rect">
            <a:avLst/>
          </a:prstGeom>
        </p:spPr>
        <p:txBody>
          <a:bodyPr wrap="square">
            <a:spAutoFit/>
          </a:bodyPr>
          <a:lstStyle/>
          <a:p>
            <a:r>
              <a:rPr lang="en-US" sz="2400" b="1" dirty="0">
                <a:solidFill>
                  <a:srgbClr val="0000B4"/>
                </a:solidFill>
                <a:latin typeface="Arial"/>
                <a:cs typeface="Arial"/>
              </a:rPr>
              <a:t>First model-independent measurement of F</a:t>
            </a:r>
            <a:r>
              <a:rPr lang="en-US" sz="2400" b="1" baseline="-25000" dirty="0">
                <a:solidFill>
                  <a:srgbClr val="0000B4"/>
                </a:solidFill>
                <a:latin typeface="Arial"/>
                <a:cs typeface="Arial"/>
              </a:rPr>
              <a:t>2</a:t>
            </a:r>
            <a:r>
              <a:rPr lang="en-US" sz="2400" b="1" baseline="30000" dirty="0">
                <a:solidFill>
                  <a:srgbClr val="0000B4"/>
                </a:solidFill>
                <a:latin typeface="Arial"/>
                <a:cs typeface="Arial"/>
              </a:rPr>
              <a:t>n</a:t>
            </a:r>
            <a:r>
              <a:rPr lang="en-US" sz="2400" b="1" dirty="0">
                <a:solidFill>
                  <a:srgbClr val="0000B4"/>
                </a:solidFill>
                <a:latin typeface="Arial"/>
                <a:cs typeface="Arial"/>
              </a:rPr>
              <a:t>/F</a:t>
            </a:r>
            <a:r>
              <a:rPr lang="en-US" sz="2400" b="1" baseline="-25000" dirty="0">
                <a:solidFill>
                  <a:srgbClr val="0000B4"/>
                </a:solidFill>
                <a:latin typeface="Arial"/>
                <a:cs typeface="Arial"/>
              </a:rPr>
              <a:t>2</a:t>
            </a:r>
            <a:r>
              <a:rPr lang="en-US" sz="2400" b="1" baseline="30000" dirty="0">
                <a:solidFill>
                  <a:srgbClr val="0000B4"/>
                </a:solidFill>
                <a:latin typeface="Arial"/>
                <a:cs typeface="Arial"/>
              </a:rPr>
              <a:t>p</a:t>
            </a:r>
            <a:r>
              <a:rPr lang="en-US" sz="2400" b="1" dirty="0">
                <a:solidFill>
                  <a:srgbClr val="0000B4"/>
                </a:solidFill>
                <a:latin typeface="Arial"/>
                <a:cs typeface="Arial"/>
              </a:rPr>
              <a:t> &amp;</a:t>
            </a:r>
            <a:r>
              <a:rPr lang="en-US" sz="2400" b="1" dirty="0" smtClean="0">
                <a:solidFill>
                  <a:srgbClr val="0000B4"/>
                </a:solidFill>
                <a:latin typeface="Arial"/>
                <a:cs typeface="Arial"/>
              </a:rPr>
              <a:t> </a:t>
            </a:r>
            <a:r>
              <a:rPr lang="en-US" sz="2400" b="1" dirty="0">
                <a:solidFill>
                  <a:srgbClr val="0000B4"/>
                </a:solidFill>
                <a:latin typeface="Arial"/>
                <a:cs typeface="Arial"/>
              </a:rPr>
              <a:t>F</a:t>
            </a:r>
            <a:r>
              <a:rPr lang="en-US" sz="2400" b="1" baseline="-25000" dirty="0">
                <a:solidFill>
                  <a:srgbClr val="0000B4"/>
                </a:solidFill>
                <a:latin typeface="Arial"/>
                <a:cs typeface="Arial"/>
              </a:rPr>
              <a:t>2</a:t>
            </a:r>
            <a:r>
              <a:rPr lang="en-US" sz="2400" b="1" baseline="30000" dirty="0">
                <a:solidFill>
                  <a:srgbClr val="0000B4"/>
                </a:solidFill>
                <a:latin typeface="Arial"/>
                <a:cs typeface="Arial"/>
              </a:rPr>
              <a:t>n</a:t>
            </a:r>
            <a:endParaRPr lang="en-US" sz="2400" b="1" dirty="0">
              <a:solidFill>
                <a:srgbClr val="0000B4"/>
              </a:solidFill>
              <a:latin typeface="Arial"/>
              <a:cs typeface="Arial"/>
            </a:endParaRPr>
          </a:p>
        </p:txBody>
      </p:sp>
      <p:sp>
        <p:nvSpPr>
          <p:cNvPr id="9" name="TextBox 8"/>
          <p:cNvSpPr txBox="1"/>
          <p:nvPr/>
        </p:nvSpPr>
        <p:spPr>
          <a:xfrm>
            <a:off x="4294882" y="5745583"/>
            <a:ext cx="2051999" cy="584776"/>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dirty="0" smtClean="0">
                <a:solidFill>
                  <a:schemeClr val="tx1"/>
                </a:solidFill>
                <a:latin typeface="Tahoma"/>
                <a:cs typeface="Tahoma"/>
              </a:rPr>
              <a:t>PRL 108 142001(</a:t>
            </a:r>
            <a:r>
              <a:rPr lang="en-US" sz="1400" b="1" dirty="0" smtClean="0">
                <a:solidFill>
                  <a:schemeClr val="tx1"/>
                </a:solidFill>
                <a:latin typeface="Tahoma"/>
                <a:cs typeface="Tahoma"/>
              </a:rPr>
              <a:t>2012</a:t>
            </a:r>
            <a:r>
              <a:rPr lang="en-US" sz="1400" dirty="0" smtClean="0">
                <a:solidFill>
                  <a:schemeClr val="tx1"/>
                </a:solidFill>
                <a:latin typeface="Tahoma"/>
                <a:cs typeface="Tahoma"/>
              </a:rPr>
              <a:t>) </a:t>
            </a:r>
            <a:endParaRPr lang="en-US" sz="1400" dirty="0">
              <a:solidFill>
                <a:schemeClr val="tx1"/>
              </a:solidFill>
              <a:latin typeface="Tahoma"/>
              <a:cs typeface="Tahoma"/>
            </a:endParaRPr>
          </a:p>
          <a:p>
            <a:r>
              <a:rPr lang="en-US" b="1" i="1" dirty="0" err="1">
                <a:solidFill>
                  <a:srgbClr val="CC0099"/>
                </a:solidFill>
                <a:latin typeface="Arial" pitchFamily="34" charset="0"/>
                <a:cs typeface="Arial" pitchFamily="34" charset="0"/>
              </a:rPr>
              <a:t>Fenker</a:t>
            </a:r>
            <a:r>
              <a:rPr lang="en-US" b="1" i="1" dirty="0">
                <a:solidFill>
                  <a:srgbClr val="CC0099"/>
                </a:solidFill>
                <a:latin typeface="Arial" pitchFamily="34" charset="0"/>
                <a:cs typeface="Arial" pitchFamily="34" charset="0"/>
              </a:rPr>
              <a:t>, Keppel</a:t>
            </a:r>
            <a:endParaRPr lang="en-US" b="1" i="1" dirty="0">
              <a:solidFill>
                <a:srgbClr val="CC0099"/>
              </a:solidFill>
              <a:latin typeface="Arial" pitchFamily="34" charset="0"/>
              <a:cs typeface="Arial" pitchFamily="34" charset="0"/>
            </a:endParaRPr>
          </a:p>
        </p:txBody>
      </p:sp>
      <p:sp>
        <p:nvSpPr>
          <p:cNvPr id="10" name="Rectangle 9"/>
          <p:cNvSpPr/>
          <p:nvPr/>
        </p:nvSpPr>
        <p:spPr>
          <a:xfrm>
            <a:off x="222544" y="865051"/>
            <a:ext cx="8733240" cy="707886"/>
          </a:xfrm>
          <a:prstGeom prst="rect">
            <a:avLst/>
          </a:prstGeom>
        </p:spPr>
        <p:txBody>
          <a:bodyPr wrap="square">
            <a:spAutoFit/>
          </a:bodyPr>
          <a:lstStyle/>
          <a:p>
            <a:r>
              <a:rPr lang="en-US" sz="2000" dirty="0">
                <a:latin typeface="Arial"/>
                <a:cs typeface="Arial"/>
              </a:rPr>
              <a:t>L</a:t>
            </a:r>
            <a:r>
              <a:rPr lang="en-US" sz="2000" dirty="0" smtClean="0">
                <a:latin typeface="Arial"/>
                <a:cs typeface="Arial"/>
              </a:rPr>
              <a:t>ong</a:t>
            </a:r>
            <a:r>
              <a:rPr lang="en-US" sz="2000" dirty="0">
                <a:latin typeface="Arial"/>
                <a:cs typeface="Arial"/>
              </a:rPr>
              <a:t>-standing </a:t>
            </a:r>
            <a:r>
              <a:rPr lang="en-US" sz="2000" dirty="0" smtClean="0">
                <a:latin typeface="Arial"/>
                <a:cs typeface="Arial"/>
              </a:rPr>
              <a:t>puzzle </a:t>
            </a:r>
            <a:r>
              <a:rPr lang="en-US" sz="2000" dirty="0">
                <a:latin typeface="Arial"/>
                <a:cs typeface="Arial"/>
              </a:rPr>
              <a:t>in </a:t>
            </a:r>
            <a:r>
              <a:rPr lang="en-US" sz="2000" dirty="0" err="1">
                <a:latin typeface="Arial"/>
                <a:cs typeface="Arial"/>
              </a:rPr>
              <a:t>hadronic</a:t>
            </a:r>
            <a:r>
              <a:rPr lang="en-US" sz="2000" dirty="0">
                <a:latin typeface="Arial"/>
                <a:cs typeface="Arial"/>
              </a:rPr>
              <a:t> </a:t>
            </a:r>
            <a:r>
              <a:rPr lang="en-US" sz="2000" dirty="0" smtClean="0">
                <a:latin typeface="Arial"/>
                <a:cs typeface="Arial"/>
              </a:rPr>
              <a:t>physics: behavior </a:t>
            </a:r>
            <a:r>
              <a:rPr lang="en-US" sz="2000" dirty="0">
                <a:latin typeface="Arial"/>
                <a:cs typeface="Arial"/>
              </a:rPr>
              <a:t>of the ratio of d to u quark PDFs in the proton in the limit x → 1 </a:t>
            </a:r>
          </a:p>
        </p:txBody>
      </p:sp>
    </p:spTree>
    <p:extLst>
      <p:ext uri="{BB962C8B-B14F-4D97-AF65-F5344CB8AC3E}">
        <p14:creationId xmlns:p14="http://schemas.microsoft.com/office/powerpoint/2010/main" val="1491429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a:latin typeface="Arial" pitchFamily="34" charset="0"/>
                <a:cs typeface="Arial" pitchFamily="34" charset="0"/>
              </a:rPr>
              <a:t>d</a:t>
            </a:r>
            <a:r>
              <a:rPr lang="en-US" sz="2800" b="1" baseline="-25000" dirty="0" smtClean="0">
                <a:latin typeface="Arial" pitchFamily="34" charset="0"/>
                <a:cs typeface="Arial" pitchFamily="34" charset="0"/>
              </a:rPr>
              <a:t>2</a:t>
            </a:r>
            <a:r>
              <a:rPr lang="en-US" sz="2800" b="1" baseline="30000" dirty="0" smtClean="0">
                <a:latin typeface="Arial" pitchFamily="34" charset="0"/>
                <a:cs typeface="Arial" pitchFamily="34" charset="0"/>
              </a:rPr>
              <a:t>n</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d</a:t>
            </a:r>
            <a:r>
              <a:rPr lang="en-US" sz="2800" b="1" baseline="-25000" dirty="0" smtClean="0">
                <a:latin typeface="Arial" pitchFamily="34" charset="0"/>
                <a:cs typeface="Arial" pitchFamily="34" charset="0"/>
              </a:rPr>
              <a:t>2</a:t>
            </a:r>
            <a:r>
              <a:rPr lang="en-US" sz="2800" b="1" baseline="30000" dirty="0" smtClean="0">
                <a:latin typeface="Arial" pitchFamily="34" charset="0"/>
                <a:cs typeface="Arial" pitchFamily="34" charset="0"/>
              </a:rPr>
              <a:t>p</a:t>
            </a:r>
            <a:endParaRPr lang="en-US" sz="2800" b="1" baseline="30000" dirty="0">
              <a:latin typeface="Arial" pitchFamily="34" charset="0"/>
              <a:cs typeface="Arial" pitchFamily="34" charset="0"/>
            </a:endParaRPr>
          </a:p>
        </p:txBody>
      </p:sp>
      <p:sp>
        <p:nvSpPr>
          <p:cNvPr id="3" name="Rectangle 2"/>
          <p:cNvSpPr/>
          <p:nvPr/>
        </p:nvSpPr>
        <p:spPr>
          <a:xfrm>
            <a:off x="130250" y="5120917"/>
            <a:ext cx="8730225" cy="1323439"/>
          </a:xfrm>
          <a:prstGeom prst="rect">
            <a:avLst/>
          </a:prstGeom>
        </p:spPr>
        <p:txBody>
          <a:bodyPr wrap="square">
            <a:spAutoFit/>
          </a:bodyPr>
          <a:lstStyle/>
          <a:p>
            <a:pPr marL="342900" indent="-342900">
              <a:buFont typeface="Wingdings" charset="2"/>
              <a:buChar char="§"/>
            </a:pPr>
            <a:r>
              <a:rPr lang="en-US" sz="2000" b="1" dirty="0">
                <a:solidFill>
                  <a:srgbClr val="0000B4"/>
                </a:solidFill>
                <a:latin typeface="Arial"/>
                <a:cs typeface="Arial"/>
              </a:rPr>
              <a:t>Measurements, still preliminary, remain consistent with the </a:t>
            </a:r>
            <a:r>
              <a:rPr lang="en-US" sz="2000" b="1" dirty="0" err="1">
                <a:solidFill>
                  <a:srgbClr val="0000B4"/>
                </a:solidFill>
                <a:latin typeface="Arial"/>
                <a:cs typeface="Arial"/>
              </a:rPr>
              <a:t>Burkhardt-Cottingham</a:t>
            </a:r>
            <a:r>
              <a:rPr lang="en-US" sz="2000" b="1" dirty="0">
                <a:solidFill>
                  <a:srgbClr val="0000B4"/>
                </a:solidFill>
                <a:latin typeface="Arial"/>
                <a:cs typeface="Arial"/>
              </a:rPr>
              <a:t> sum rule. </a:t>
            </a:r>
            <a:endParaRPr lang="en-US" sz="2000" b="1" dirty="0" smtClean="0">
              <a:solidFill>
                <a:srgbClr val="0000B4"/>
              </a:solidFill>
              <a:latin typeface="Arial"/>
              <a:cs typeface="Arial"/>
            </a:endParaRPr>
          </a:p>
          <a:p>
            <a:pPr marL="342900" indent="-342900">
              <a:buFont typeface="Wingdings" charset="2"/>
              <a:buChar char="§"/>
            </a:pPr>
            <a:r>
              <a:rPr lang="en-US" sz="2000" b="1" dirty="0" smtClean="0">
                <a:solidFill>
                  <a:srgbClr val="0000B4"/>
                </a:solidFill>
                <a:latin typeface="Arial"/>
                <a:cs typeface="Arial"/>
              </a:rPr>
              <a:t>d</a:t>
            </a:r>
            <a:r>
              <a:rPr lang="en-US" sz="2000" b="1" baseline="-25000" dirty="0" smtClean="0">
                <a:solidFill>
                  <a:srgbClr val="0000B4"/>
                </a:solidFill>
                <a:latin typeface="Arial"/>
                <a:cs typeface="Arial"/>
              </a:rPr>
              <a:t>2</a:t>
            </a:r>
            <a:r>
              <a:rPr lang="en-US" sz="2000" b="1" baseline="30000" dirty="0" smtClean="0">
                <a:solidFill>
                  <a:srgbClr val="0000B4"/>
                </a:solidFill>
                <a:latin typeface="Arial"/>
                <a:cs typeface="Arial"/>
              </a:rPr>
              <a:t>p</a:t>
            </a:r>
            <a:r>
              <a:rPr lang="en-US" sz="2000" b="1" dirty="0" smtClean="0">
                <a:solidFill>
                  <a:srgbClr val="0000B4"/>
                </a:solidFill>
                <a:latin typeface="Arial"/>
                <a:cs typeface="Arial"/>
              </a:rPr>
              <a:t> </a:t>
            </a:r>
            <a:r>
              <a:rPr lang="en-US" sz="2000" b="1" dirty="0">
                <a:solidFill>
                  <a:srgbClr val="0000B4"/>
                </a:solidFill>
                <a:latin typeface="Arial"/>
                <a:cs typeface="Arial"/>
              </a:rPr>
              <a:t>and d</a:t>
            </a:r>
            <a:r>
              <a:rPr lang="en-US" sz="2000" b="1" baseline="-25000" dirty="0">
                <a:solidFill>
                  <a:srgbClr val="0000B4"/>
                </a:solidFill>
                <a:latin typeface="Arial"/>
                <a:cs typeface="Arial"/>
              </a:rPr>
              <a:t>2</a:t>
            </a:r>
            <a:r>
              <a:rPr lang="en-US" sz="2000" b="1" baseline="30000" dirty="0">
                <a:solidFill>
                  <a:srgbClr val="0000B4"/>
                </a:solidFill>
                <a:latin typeface="Arial"/>
                <a:cs typeface="Arial"/>
              </a:rPr>
              <a:t>n</a:t>
            </a:r>
            <a:r>
              <a:rPr lang="en-US" sz="2000" b="1" dirty="0">
                <a:solidFill>
                  <a:srgbClr val="0000B4"/>
                </a:solidFill>
                <a:latin typeface="Arial"/>
                <a:cs typeface="Arial"/>
              </a:rPr>
              <a:t> will be extracted and directly compared with lattice QCD computations. </a:t>
            </a:r>
          </a:p>
        </p:txBody>
      </p:sp>
      <p:graphicFrame>
        <p:nvGraphicFramePr>
          <p:cNvPr id="4" name="Object 3"/>
          <p:cNvGraphicFramePr>
            <a:graphicFrameLocks noChangeAspect="1"/>
          </p:cNvGraphicFramePr>
          <p:nvPr>
            <p:extLst>
              <p:ext uri="{D42A27DB-BD31-4B8C-83A1-F6EECF244321}">
                <p14:modId xmlns:p14="http://schemas.microsoft.com/office/powerpoint/2010/main" val="4095724967"/>
              </p:ext>
            </p:extLst>
          </p:nvPr>
        </p:nvGraphicFramePr>
        <p:xfrm>
          <a:off x="2340218" y="823485"/>
          <a:ext cx="4967961" cy="624590"/>
        </p:xfrm>
        <a:graphic>
          <a:graphicData uri="http://schemas.openxmlformats.org/presentationml/2006/ole">
            <mc:AlternateContent xmlns:mc="http://schemas.openxmlformats.org/markup-compatibility/2006">
              <mc:Choice xmlns:v="urn:schemas-microsoft-com:vml" Requires="v">
                <p:oleObj spid="_x0000_s83055" name="Equation" r:id="rId3" imgW="2527300" imgH="317500" progId="Equation.3">
                  <p:embed/>
                </p:oleObj>
              </mc:Choice>
              <mc:Fallback>
                <p:oleObj name="Equation" r:id="rId3" imgW="2527300" imgH="317500" progId="Equation.3">
                  <p:embed/>
                  <p:pic>
                    <p:nvPicPr>
                      <p:cNvPr id="0" name=""/>
                      <p:cNvPicPr/>
                      <p:nvPr/>
                    </p:nvPicPr>
                    <p:blipFill>
                      <a:blip r:embed="rId4"/>
                      <a:stretch>
                        <a:fillRect/>
                      </a:stretch>
                    </p:blipFill>
                    <p:spPr>
                      <a:xfrm>
                        <a:off x="2340218" y="823485"/>
                        <a:ext cx="4967961" cy="624590"/>
                      </a:xfrm>
                      <a:prstGeom prst="rect">
                        <a:avLst/>
                      </a:prstGeom>
                    </p:spPr>
                  </p:pic>
                </p:oleObj>
              </mc:Fallback>
            </mc:AlternateContent>
          </a:graphicData>
        </a:graphic>
      </p:graphicFrame>
      <p:sp>
        <p:nvSpPr>
          <p:cNvPr id="5" name="Content Placeholder 1"/>
          <p:cNvSpPr txBox="1">
            <a:spLocks/>
          </p:cNvSpPr>
          <p:nvPr/>
        </p:nvSpPr>
        <p:spPr>
          <a:xfrm>
            <a:off x="0" y="1447219"/>
            <a:ext cx="8860476" cy="11736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1600" dirty="0" smtClean="0"/>
              <a:t>Clean probe of twist-3 physics (quark-gluon correlations)</a:t>
            </a:r>
          </a:p>
          <a:p>
            <a:pPr>
              <a:buFont typeface="Wingdings" charset="2"/>
              <a:buChar char="§"/>
            </a:pPr>
            <a:r>
              <a:rPr lang="en-US" sz="1600" dirty="0" smtClean="0"/>
              <a:t>Color </a:t>
            </a:r>
            <a:r>
              <a:rPr lang="en-US" sz="1600" dirty="0" err="1"/>
              <a:t>polarizabilities</a:t>
            </a:r>
            <a:r>
              <a:rPr lang="en-US" sz="1600" dirty="0"/>
              <a:t> </a:t>
            </a:r>
            <a:r>
              <a:rPr lang="en-US" sz="1600" dirty="0" err="1">
                <a:latin typeface="Symbol" charset="2"/>
                <a:cs typeface="Symbol" charset="2"/>
              </a:rPr>
              <a:t>c</a:t>
            </a:r>
            <a:r>
              <a:rPr lang="en-US" sz="1600" baseline="-25000" dirty="0" err="1"/>
              <a:t>E</a:t>
            </a:r>
            <a:r>
              <a:rPr lang="en-US" sz="1600" dirty="0" err="1"/>
              <a:t>,</a:t>
            </a:r>
            <a:r>
              <a:rPr lang="en-US" sz="1600" dirty="0" err="1">
                <a:latin typeface="Symbol" charset="2"/>
                <a:cs typeface="Symbol" charset="2"/>
              </a:rPr>
              <a:t>c</a:t>
            </a:r>
            <a:r>
              <a:rPr lang="en-US" sz="1600" baseline="-25000" dirty="0" err="1"/>
              <a:t>B</a:t>
            </a:r>
            <a:r>
              <a:rPr lang="en-US" sz="1600" dirty="0"/>
              <a:t> are linear combination of d</a:t>
            </a:r>
            <a:r>
              <a:rPr lang="en-US" sz="1600" baseline="-25000" dirty="0"/>
              <a:t>2</a:t>
            </a:r>
            <a:r>
              <a:rPr lang="en-US" sz="1600" dirty="0"/>
              <a:t> and </a:t>
            </a:r>
            <a:r>
              <a:rPr lang="en-US" sz="1600" dirty="0" smtClean="0"/>
              <a:t>f</a:t>
            </a:r>
            <a:r>
              <a:rPr lang="en-US" sz="1600" baseline="-25000" dirty="0" smtClean="0"/>
              <a:t>2</a:t>
            </a:r>
          </a:p>
          <a:p>
            <a:pPr>
              <a:buFont typeface="Wingdings" charset="2"/>
              <a:buChar char="§"/>
            </a:pPr>
            <a:r>
              <a:rPr lang="en-US" sz="1600" dirty="0" smtClean="0"/>
              <a:t>Provide </a:t>
            </a:r>
            <a:r>
              <a:rPr lang="en-US" sz="1600" dirty="0"/>
              <a:t>a benchmark test of Lattice QCD at high </a:t>
            </a:r>
            <a:r>
              <a:rPr lang="en-US" sz="1900" dirty="0" smtClean="0"/>
              <a:t>Q</a:t>
            </a:r>
            <a:r>
              <a:rPr lang="en-US" sz="1900" baseline="30000" dirty="0" smtClean="0"/>
              <a:t>2</a:t>
            </a: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6" name="Picture 5" descr="D2BAR09B.GIF"/>
          <p:cNvPicPr>
            <a:picLocks noChangeAspect="1"/>
          </p:cNvPicPr>
          <p:nvPr/>
        </p:nvPicPr>
        <p:blipFill rotWithShape="1">
          <a:blip r:embed="rId5">
            <a:extLst>
              <a:ext uri="{28A0092B-C50C-407E-A947-70E740481C1C}">
                <a14:useLocalDpi xmlns:a14="http://schemas.microsoft.com/office/drawing/2010/main" val="0"/>
              </a:ext>
            </a:extLst>
          </a:blip>
          <a:srcRect l="3750" t="13484" r="8049" b="11245"/>
          <a:stretch/>
        </p:blipFill>
        <p:spPr>
          <a:xfrm>
            <a:off x="392797" y="2620888"/>
            <a:ext cx="3596129" cy="23711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t="6021"/>
          <a:stretch/>
        </p:blipFill>
        <p:spPr>
          <a:xfrm>
            <a:off x="4151739" y="2597615"/>
            <a:ext cx="3569044" cy="241321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106758" y="2658039"/>
            <a:ext cx="2056498" cy="369332"/>
          </a:xfrm>
          <a:prstGeom prst="rect">
            <a:avLst/>
          </a:prstGeom>
        </p:spPr>
        <p:txBody>
          <a:bodyPr wrap="none">
            <a:spAutoFit/>
          </a:bodyPr>
          <a:lstStyle/>
          <a:p>
            <a:r>
              <a:rPr lang="en-US" dirty="0"/>
              <a:t>x</a:t>
            </a:r>
            <a:r>
              <a:rPr lang="en-US" baseline="30000" dirty="0"/>
              <a:t>2</a:t>
            </a:r>
            <a:r>
              <a:rPr lang="en-US" dirty="0"/>
              <a:t>g</a:t>
            </a:r>
            <a:r>
              <a:rPr lang="en-US" baseline="-25000" dirty="0"/>
              <a:t>1</a:t>
            </a:r>
            <a:r>
              <a:rPr lang="en-US" baseline="30000" dirty="0"/>
              <a:t>n</a:t>
            </a:r>
            <a:r>
              <a:rPr lang="en-US" dirty="0"/>
              <a:t> (d</a:t>
            </a:r>
            <a:r>
              <a:rPr lang="en-US" baseline="-25000" dirty="0"/>
              <a:t>2</a:t>
            </a:r>
            <a:r>
              <a:rPr lang="en-US" baseline="30000" dirty="0"/>
              <a:t>n</a:t>
            </a:r>
            <a:r>
              <a:rPr lang="en-US" dirty="0"/>
              <a:t> integrand)</a:t>
            </a:r>
          </a:p>
        </p:txBody>
      </p:sp>
      <p:sp>
        <p:nvSpPr>
          <p:cNvPr id="10" name="TextBox 9"/>
          <p:cNvSpPr txBox="1"/>
          <p:nvPr/>
        </p:nvSpPr>
        <p:spPr>
          <a:xfrm>
            <a:off x="7375525" y="2620888"/>
            <a:ext cx="1768475" cy="369332"/>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i="1" dirty="0">
                <a:solidFill>
                  <a:srgbClr val="CC0099"/>
                </a:solidFill>
                <a:latin typeface="Arial" pitchFamily="34" charset="0"/>
                <a:cs typeface="Arial" pitchFamily="34" charset="0"/>
              </a:rPr>
              <a:t>Chen, Jones</a:t>
            </a:r>
            <a:endParaRPr lang="en-US" b="1" i="1" dirty="0">
              <a:solidFill>
                <a:srgbClr val="CC0099"/>
              </a:solidFill>
              <a:latin typeface="Arial" pitchFamily="34" charset="0"/>
              <a:cs typeface="Arial" pitchFamily="34" charset="0"/>
            </a:endParaRPr>
          </a:p>
        </p:txBody>
      </p:sp>
    </p:spTree>
    <p:extLst>
      <p:ext uri="{BB962C8B-B14F-4D97-AF65-F5344CB8AC3E}">
        <p14:creationId xmlns:p14="http://schemas.microsoft.com/office/powerpoint/2010/main" val="27808738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begin{eqnarray}&#10;f_{\rm q/p}(x,k_{T}^2) &#10;= \frac{1}{2} \big [ {\color{blue}f_1^q(x,k_{T}^2)}- \color{red} {h_{1}^{\perp q}(x,k_{T}^2)} \color{black} \frac{(\hat P\times k_{T}) ^. S_q}{M}] \nonumber &#10;\end{eqnarray}&#10;\end{document}&#10;"/>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488"/>
  <p:tag name="PICTUREFILESIZE" val="54410"/>
</p:tagLst>
</file>

<file path=ppt/theme/theme1.xml><?xml version="1.0" encoding="utf-8"?>
<a:theme xmlns:a="http://schemas.openxmlformats.org/drawingml/2006/main" name="4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8761</TotalTime>
  <Words>1854</Words>
  <Application>Microsoft Macintosh PowerPoint</Application>
  <PresentationFormat>On-screen Show (4:3)</PresentationFormat>
  <Paragraphs>308</Paragraphs>
  <Slides>26</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4_JLab_PowerPoint1</vt:lpstr>
      <vt:lpstr>Custom Design</vt:lpstr>
      <vt:lpstr>3_JLab_PowerPoint1</vt:lpstr>
      <vt:lpstr>Equation</vt:lpstr>
      <vt:lpstr>PowerPoint Presentation</vt:lpstr>
      <vt:lpstr>The nucleon: a complex object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Jefferson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Carlini</dc:creator>
  <cp:lastModifiedBy>patrizia rossi</cp:lastModifiedBy>
  <cp:revision>625</cp:revision>
  <dcterms:created xsi:type="dcterms:W3CDTF">2011-04-25T20:30:03Z</dcterms:created>
  <dcterms:modified xsi:type="dcterms:W3CDTF">2013-06-04T01:33:35Z</dcterms:modified>
</cp:coreProperties>
</file>