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28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2944F-C318-4101-95D1-9DE7A36C378D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77D22A-19AB-42E2-A970-9A60DE8C7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7D22A-19AB-42E2-A970-9A60DE8C70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04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3F2CB-7587-1F58-CF64-FE14B357D0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C5540AF-F700-E3FC-8114-D974A1A0FF9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A9B5B91-F2A4-9205-EB36-4CE908E9C9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28DB4-921B-54B4-EFFE-8EF15C85D7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77D22A-19AB-42E2-A970-9A60DE8C70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7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03FE-088A-7E10-E1BA-1FEBC2BCED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97C2DA-F58D-1486-DA88-71D1C53BE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CBFA8-270E-D68C-D1F2-39FE9327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0AB65-6B6D-7713-024D-3DEB17F4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BCE55-4CA2-4B82-F700-FDFE1DE6D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95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9701B-6AD0-2498-8F9F-80A00737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0A048-559F-4F10-786B-FB43E11AC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7C6DA-E2DF-8A12-8198-CC4FD374C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3A945-CFBA-21F1-C7D5-64828B41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22276-3F97-4F95-B139-FB09F4372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4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8DFD98-9067-27C2-C45E-0014575962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451BA-4459-3088-BB46-52E373591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3799C-8BBE-A699-CE04-746FE379E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A1D46-3FF2-DC93-C492-19CA757CF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BAF2-A681-1AE7-0313-D0AB77CB0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0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A23A83-3D96-FE03-6B44-A5160D173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6F393-13B6-4629-8026-525C658FF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E84FA-CD75-78A5-BB51-A8E5C5CA1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24078-8CAE-52C6-74AC-D9B8683C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21591-1746-E40D-8EF9-059091144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4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68C71-0A7E-B94A-4D0E-C1CE63FA0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B49F79-AA5F-71CD-08B9-7D6196840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0988C-8311-8D62-1D13-24FE61381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5944C-3E8C-904B-EA71-F52429B27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A50BC-E5F9-4B05-2DAA-92EDC066C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95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1B731-1CCE-67A1-D8B6-176EA8729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E4084-7BE4-5A18-4CEF-96DC687BEC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6C453-37D4-9EF6-8837-75613D263D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9B70B-498C-2351-C394-43B1D3E3C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D24983-5EB1-4B25-9515-3D04176F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A5B10-6EC8-D964-1C1F-8039474D3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5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51DC5-0689-CF5C-3A7C-12968FAE2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229EC-F7FB-E28C-7820-9991890FD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FEEBB-F174-396B-2C15-6F36C6AA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2AB80-0105-8B9C-2D75-E390B0DAF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DEF978-B02F-A0DF-F8B0-DDA87106C0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07163F-07BA-0D45-6BE7-B23B4612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E7ED46-10B8-1EE8-CF43-DCB86CBB7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226995-A1BE-4ABB-69D0-6C4EE067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B71F-E991-76A5-08C4-4BE056EE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49284-B862-FFB7-1862-5DEFD500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EBC8CB-7241-B3E5-1B2D-77345950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A224A-07C7-50D1-E982-E28B0B71F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D8E20-7B07-E2E8-2275-6134CC44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DB05F8-57B1-AEAF-550D-5765853AF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AE4694-4C8C-86A0-EA89-5097CF9D0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20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56DFA-AFE9-43BE-C4CE-95B5DDE55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A3934-701C-DEE0-8B6A-434B206D5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649DF4-471B-332B-6D08-7BBBF42BD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2BB7D4-925E-DFB4-94F4-0C7471C2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748B1-ED28-ACBD-FAE8-4FA2C80B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F57D35-200E-B353-F0A1-2BFCDB26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8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2C6FC-F1BD-7D34-6605-BF1D102A8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F3DFA9-6709-A774-BEDC-FAC0576A80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AE018-DFC4-F691-B61A-55874B4316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A0D83B-93F4-D8EC-ECB7-9C79B25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697FF-84B1-C75B-56BC-4CB7B27F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8766E7-3E17-94C0-3D5E-DA6ECC922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91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89BF44-B630-6AF1-A4D3-E073B27F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3F91B-A870-062C-F0DA-044997DA7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8C27C-C48C-996A-B99B-C20E5ED51F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B075-815D-43DE-A19F-C4D38B220846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CBC2E-9838-5519-1E09-3ADD558DE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81048A-F86F-3345-EEEF-231223AE12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461F-1352-4A3B-847B-E8F068DF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D7228-4208-839D-5091-40C661ACB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348" y="36899"/>
            <a:ext cx="10515600" cy="768172"/>
          </a:xfrm>
        </p:spPr>
        <p:txBody>
          <a:bodyPr/>
          <a:lstStyle/>
          <a:p>
            <a:pPr algn="ctr"/>
            <a:r>
              <a:rPr lang="en-US" dirty="0"/>
              <a:t>Incident Neutron Information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77B975-5F73-B862-C08F-334F9F33C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296" y="805071"/>
            <a:ext cx="5211417" cy="32863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243AB5-B9DE-72B5-7C22-915B3A382BB0}"/>
              </a:ext>
            </a:extLst>
          </p:cNvPr>
          <p:cNvSpPr txBox="1"/>
          <p:nvPr/>
        </p:nvSpPr>
        <p:spPr>
          <a:xfrm>
            <a:off x="548192" y="1098754"/>
            <a:ext cx="572831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Neutron arm centered at 48 deg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For a constant threshold, there will be a strong angular dependency on the 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Introduce an angle-dependent threshold: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Theta in deg, returned value in GeV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Threshold set at 48 deg, with +5 MeV at 44 deg, and -5MeV at 54deg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CF8131D-0B6A-3AC5-D55A-A295F874A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206" y="4091374"/>
            <a:ext cx="4416354" cy="27297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6AFDFAC-E7B2-0AF5-81F8-4D9BF391A1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122" y="4091374"/>
            <a:ext cx="4454863" cy="274307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9F8E408-F28D-156C-F296-6FAB9C938385}"/>
              </a:ext>
            </a:extLst>
          </p:cNvPr>
          <p:cNvSpPr txBox="1"/>
          <p:nvPr/>
        </p:nvSpPr>
        <p:spPr>
          <a:xfrm>
            <a:off x="2295939" y="6033052"/>
            <a:ext cx="264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Projection to x-axis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800D1C7-C406-DD75-4E1F-3F6F669A11D8}"/>
              </a:ext>
            </a:extLst>
          </p:cNvPr>
          <p:cNvSpPr txBox="1"/>
          <p:nvPr/>
        </p:nvSpPr>
        <p:spPr>
          <a:xfrm>
            <a:off x="7944678" y="6056242"/>
            <a:ext cx="2643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Projection to y-axis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47197F-B021-3E01-A8CF-52DCE138366A}"/>
                  </a:ext>
                </a:extLst>
              </p:cNvPr>
              <p:cNvSpPr txBox="1"/>
              <p:nvPr/>
            </p:nvSpPr>
            <p:spPr>
              <a:xfrm>
                <a:off x="46348" y="2345249"/>
                <a:ext cx="664927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−2.592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𝑡h𝑟𝑒𝑠h𝑜𝑙𝑑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+48×2.592×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C47197F-B021-3E01-A8CF-52DCE13836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48" y="2345249"/>
                <a:ext cx="6649279" cy="338554"/>
              </a:xfrm>
              <a:prstGeom prst="rect">
                <a:avLst/>
              </a:prstGeom>
              <a:blipFill>
                <a:blip r:embed="rId5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394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824EE-0A0C-757B-B7EB-5EF380216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NCal</a:t>
            </a:r>
            <a:r>
              <a:rPr lang="en-US" dirty="0"/>
              <a:t> efficiency vs threshold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0B37BC-9758-FFD7-22A2-2465EE296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13" y="1463091"/>
            <a:ext cx="8249478" cy="4728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804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CC112-11AC-8924-E069-56F8D18FF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NCal</a:t>
            </a:r>
            <a:r>
              <a:rPr lang="en-US" dirty="0"/>
              <a:t> time distribution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8F900F-DFFA-A8D3-E35D-D5A91D361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1197" y="1818862"/>
            <a:ext cx="6950803" cy="438315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7779D6-993C-6820-C4AD-0B4F6F51E194}"/>
                  </a:ext>
                </a:extLst>
              </p:cNvPr>
              <p:cNvSpPr txBox="1"/>
              <p:nvPr/>
            </p:nvSpPr>
            <p:spPr>
              <a:xfrm>
                <a:off x="281571" y="1978923"/>
                <a:ext cx="4959626" cy="38472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400" dirty="0"/>
                  <a:t> is the time difference between: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Signal starting time in the </a:t>
                </a:r>
                <a:r>
                  <a:rPr lang="en-US" sz="2000" dirty="0" err="1"/>
                  <a:t>Ncal</a:t>
                </a:r>
                <a:r>
                  <a:rPr lang="en-US" sz="2000" dirty="0"/>
                  <a:t> module that has the highest </a:t>
                </a:r>
                <a:r>
                  <a:rPr lang="en-US" sz="2000" dirty="0" err="1"/>
                  <a:t>Edep</a:t>
                </a:r>
                <a:r>
                  <a:rPr lang="en-US" sz="2000" dirty="0"/>
                  <a:t> in scintillators</a:t>
                </a:r>
              </a:p>
              <a:p>
                <a:pPr marL="800100" lvl="1" indent="-342900">
                  <a:buFont typeface="Wingdings" panose="05000000000000000000" pitchFamily="2" charset="2"/>
                  <a:buChar char="Ø"/>
                </a:pPr>
                <a:r>
                  <a:rPr lang="en-US" sz="2000" dirty="0"/>
                  <a:t>The expected arrival time assuming: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000" dirty="0"/>
                  <a:t>elastic kinematics 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000" dirty="0" err="1"/>
                  <a:t>Ncal</a:t>
                </a:r>
                <a:r>
                  <a:rPr lang="en-US" sz="2000" dirty="0"/>
                  <a:t> recon position </a:t>
                </a:r>
              </a:p>
              <a:p>
                <a:pPr marL="1371600" lvl="2" indent="-457200">
                  <a:buFont typeface="+mj-lt"/>
                  <a:buAutoNum type="arabicPeriod"/>
                </a:pPr>
                <a:r>
                  <a:rPr lang="en-US" sz="2000" dirty="0"/>
                  <a:t>track starting from center of target</a:t>
                </a:r>
              </a:p>
              <a:p>
                <a:pPr lvl="2"/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One can cut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</m:oMath>
                </a14:m>
                <a:r>
                  <a:rPr lang="en-US" sz="2000" dirty="0"/>
                  <a:t> or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</m:oMath>
                </a14:m>
                <a:r>
                  <a:rPr lang="en-US" sz="2000" dirty="0"/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E7779D6-993C-6820-C4AD-0B4F6F51E1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71" y="1978923"/>
                <a:ext cx="4959626" cy="3847207"/>
              </a:xfrm>
              <a:prstGeom prst="rect">
                <a:avLst/>
              </a:prstGeom>
              <a:blipFill>
                <a:blip r:embed="rId3"/>
                <a:stretch>
                  <a:fillRect l="-1597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807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9FF1-FB27-5619-DAA7-76492F6D1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TOF Matching Condition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B32C62-DDF0-85C0-AC7B-1D424A077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872" y="1578597"/>
            <a:ext cx="7043574" cy="40370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AE15C4-DC24-37E9-0346-C4B75EC92BF4}"/>
              </a:ext>
            </a:extLst>
          </p:cNvPr>
          <p:cNvSpPr txBox="1"/>
          <p:nvPr/>
        </p:nvSpPr>
        <p:spPr>
          <a:xfrm>
            <a:off x="447260" y="1599164"/>
            <a:ext cx="43036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passing the </a:t>
            </a:r>
            <a:r>
              <a:rPr lang="en-US" sz="2000" dirty="0" err="1"/>
              <a:t>NCal</a:t>
            </a:r>
            <a:r>
              <a:rPr lang="en-US" sz="2000" dirty="0"/>
              <a:t> threshold and time cut, check TOF fired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Calculating the difference between </a:t>
            </a:r>
            <a:r>
              <a:rPr lang="en-US" sz="2000" dirty="0" err="1"/>
              <a:t>NCal</a:t>
            </a:r>
            <a:r>
              <a:rPr lang="en-US" sz="2000" dirty="0"/>
              <a:t> recon y position, and y position of fired TOF module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TOF fire condition is </a:t>
            </a:r>
            <a:r>
              <a:rPr lang="en-US" sz="2000" dirty="0" err="1"/>
              <a:t>edep</a:t>
            </a:r>
            <a:r>
              <a:rPr lang="en-US" sz="2000" dirty="0"/>
              <a:t> in a </a:t>
            </a:r>
            <a:r>
              <a:rPr lang="en-US" sz="2000" dirty="0" err="1"/>
              <a:t>tof</a:t>
            </a:r>
            <a:r>
              <a:rPr lang="en-US" sz="2000" dirty="0"/>
              <a:t> module larger than 3 MeV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Right plot has a very large tail, but many of them could come from back scattering or slow processes</a:t>
            </a:r>
          </a:p>
        </p:txBody>
      </p:sp>
    </p:spTree>
    <p:extLst>
      <p:ext uri="{BB962C8B-B14F-4D97-AF65-F5344CB8AC3E}">
        <p14:creationId xmlns:p14="http://schemas.microsoft.com/office/powerpoint/2010/main" val="205284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FF21C1-8ECC-34B1-0144-470D7CBEB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7D74F-A1AB-DF0D-DE7C-CCE801792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TOF Matching Condition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76F841-D790-D6D5-127B-E18B14D3FD41}"/>
              </a:ext>
            </a:extLst>
          </p:cNvPr>
          <p:cNvSpPr txBox="1"/>
          <p:nvPr/>
        </p:nvSpPr>
        <p:spPr>
          <a:xfrm>
            <a:off x="447260" y="1599164"/>
            <a:ext cx="430364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After passing the </a:t>
            </a:r>
            <a:r>
              <a:rPr lang="en-US" sz="2000" dirty="0" err="1"/>
              <a:t>NCal</a:t>
            </a:r>
            <a:r>
              <a:rPr lang="en-US" sz="2000" dirty="0"/>
              <a:t> threshold and time cut, check TOF fired modules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Calculating the difference between </a:t>
            </a:r>
            <a:r>
              <a:rPr lang="en-US" sz="2000" dirty="0" err="1"/>
              <a:t>NCal</a:t>
            </a:r>
            <a:r>
              <a:rPr lang="en-US" sz="2000" dirty="0"/>
              <a:t> recon y position, and y position of fired TOF module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TOF fire condition is </a:t>
            </a:r>
            <a:r>
              <a:rPr lang="en-US" sz="2000" dirty="0" err="1"/>
              <a:t>edep</a:t>
            </a:r>
            <a:r>
              <a:rPr lang="en-US" sz="2000" dirty="0"/>
              <a:t> in a </a:t>
            </a:r>
            <a:r>
              <a:rPr lang="en-US" sz="2000" dirty="0" err="1"/>
              <a:t>tof</a:t>
            </a:r>
            <a:r>
              <a:rPr lang="en-US" sz="2000" dirty="0"/>
              <a:t> module larger than 3 MeV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Right plot has a very large tail, but many of them could come from back scattering or slow processes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9AED4F-7D44-25E5-3B8D-2D445B1455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3" y="1052512"/>
            <a:ext cx="7142007" cy="409342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5CACA54-568F-D1F4-0912-82A2C08938A3}"/>
                  </a:ext>
                </a:extLst>
              </p:cNvPr>
              <p:cNvSpPr txBox="1"/>
              <p:nvPr/>
            </p:nvSpPr>
            <p:spPr>
              <a:xfrm>
                <a:off x="5128591" y="5153349"/>
                <a:ext cx="661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time difference between: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Signal starting time in a </a:t>
                </a:r>
                <a:r>
                  <a:rPr lang="en-US" dirty="0" err="1"/>
                  <a:t>tof</a:t>
                </a:r>
                <a:r>
                  <a:rPr lang="en-US" dirty="0"/>
                  <a:t> module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Expected time assuming, elastic condition, track from target center, and position reconstructed by </a:t>
                </a:r>
                <a:r>
                  <a:rPr lang="en-US" dirty="0" err="1"/>
                  <a:t>tof</a:t>
                </a:r>
                <a:r>
                  <a:rPr lang="en-US" dirty="0"/>
                  <a:t> (with 1cm </a:t>
                </a:r>
                <a:r>
                  <a:rPr lang="en-US" dirty="0" err="1"/>
                  <a:t>reso</a:t>
                </a:r>
                <a:r>
                  <a:rPr lang="en-US" dirty="0"/>
                  <a:t>. in x)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5CACA54-568F-D1F4-0912-82A2C08938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591" y="5153349"/>
                <a:ext cx="6616149" cy="1200329"/>
              </a:xfrm>
              <a:prstGeom prst="rect">
                <a:avLst/>
              </a:prstGeom>
              <a:blipFill>
                <a:blip r:embed="rId3"/>
                <a:stretch>
                  <a:fillRect l="-737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564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112C2-09A7-BEA5-393D-6DCE78FB3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E4E10-2B35-A5DE-6F8C-0D9EB4BB0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TOF Matching Condition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EE2E40-1E1C-FD54-22E6-8D20F9D9E77F}"/>
                  </a:ext>
                </a:extLst>
              </p:cNvPr>
              <p:cNvSpPr txBox="1"/>
              <p:nvPr/>
            </p:nvSpPr>
            <p:spPr>
              <a:xfrm>
                <a:off x="337930" y="2145817"/>
                <a:ext cx="430364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Within all fired modules, if we look for the module that has the earliest signal starting time, then it comes a lot cleaner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The peak at 0 has a width about 60-70ps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We can select those with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−0.5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&lt;0.5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sz="2000" dirty="0"/>
                  <a:t> for now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4EE2E40-1E1C-FD54-22E6-8D20F9D9E7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930" y="2145817"/>
                <a:ext cx="4303643" cy="3170099"/>
              </a:xfrm>
              <a:prstGeom prst="rect">
                <a:avLst/>
              </a:prstGeom>
              <a:blipFill>
                <a:blip r:embed="rId3"/>
                <a:stretch>
                  <a:fillRect l="-1275" t="-962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D64E6C01-DD95-469F-45DA-129F706014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903" y="1012755"/>
            <a:ext cx="7370052" cy="42241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D1857E-1D6F-BEF9-363A-B7E25484F2E6}"/>
                  </a:ext>
                </a:extLst>
              </p:cNvPr>
              <p:cNvSpPr txBox="1"/>
              <p:nvPr/>
            </p:nvSpPr>
            <p:spPr>
              <a:xfrm>
                <a:off x="5128591" y="5153349"/>
                <a:ext cx="6616149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the time difference between: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Signal starting time in a </a:t>
                </a:r>
                <a:r>
                  <a:rPr lang="en-US" dirty="0" err="1"/>
                  <a:t>tof</a:t>
                </a:r>
                <a:r>
                  <a:rPr lang="en-US" dirty="0"/>
                  <a:t> module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Expected time assuming, elastic condition, track from target center, and position reconstructed by </a:t>
                </a:r>
                <a:r>
                  <a:rPr lang="en-US" dirty="0" err="1"/>
                  <a:t>tof</a:t>
                </a:r>
                <a:r>
                  <a:rPr lang="en-US" dirty="0"/>
                  <a:t> (with 1cm </a:t>
                </a:r>
                <a:r>
                  <a:rPr lang="en-US" dirty="0" err="1"/>
                  <a:t>reso</a:t>
                </a:r>
                <a:r>
                  <a:rPr lang="en-US" dirty="0"/>
                  <a:t>. in x)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D1857E-1D6F-BEF9-363A-B7E25484F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591" y="5153349"/>
                <a:ext cx="6616149" cy="1200329"/>
              </a:xfrm>
              <a:prstGeom prst="rect">
                <a:avLst/>
              </a:prstGeom>
              <a:blipFill>
                <a:blip r:embed="rId5"/>
                <a:stretch>
                  <a:fillRect l="-737" t="-2538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7323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4DD1F-886E-5329-DCF6-8C31AECB18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0103-2F4C-8D34-4B34-67FF0BA5A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89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TOF Matching Condition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9B325A-2F3B-D45E-F057-CDC224E8E23A}"/>
                  </a:ext>
                </a:extLst>
              </p:cNvPr>
              <p:cNvSpPr txBox="1"/>
              <p:nvPr/>
            </p:nvSpPr>
            <p:spPr>
              <a:xfrm>
                <a:off x="387625" y="2111444"/>
                <a:ext cx="4671392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b="0" dirty="0">
                    <a:ea typeface="Cambria Math" panose="02040503050406030204" pitchFamily="18" charset="0"/>
                  </a:rPr>
                  <a:t>Once applying the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−0.5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&lt;0.5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r>
                  <a:rPr lang="en-US" sz="2000" dirty="0"/>
                  <a:t>, one sees that the y pos of fired modules become a lot closer to the </a:t>
                </a:r>
                <a:r>
                  <a:rPr lang="en-US" sz="2000" dirty="0" err="1"/>
                  <a:t>Ncal</a:t>
                </a:r>
                <a:r>
                  <a:rPr lang="en-US" sz="2000" dirty="0"/>
                  <a:t> reconstructed position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One can search for +/- 5 </a:t>
                </a:r>
                <a:r>
                  <a:rPr lang="en-US" sz="2000" dirty="0" err="1"/>
                  <a:t>tof</a:t>
                </a:r>
                <a:r>
                  <a:rPr lang="en-US" sz="2000" dirty="0"/>
                  <a:t> modules around the </a:t>
                </a:r>
                <a:r>
                  <a:rPr lang="en-US" sz="2000" dirty="0" err="1"/>
                  <a:t>Ncal</a:t>
                </a:r>
                <a:r>
                  <a:rPr lang="en-US" sz="2000" dirty="0"/>
                  <a:t> reconstructed hit position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20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9B325A-2F3B-D45E-F057-CDC224E8E2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625" y="2111444"/>
                <a:ext cx="4671392" cy="3170099"/>
              </a:xfrm>
              <a:prstGeom prst="rect">
                <a:avLst/>
              </a:prstGeom>
              <a:blipFill>
                <a:blip r:embed="rId3"/>
                <a:stretch>
                  <a:fillRect l="-1175" t="-962" r="-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933323CA-BE7A-90B7-C113-EE6BD662C5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9017" y="1688790"/>
            <a:ext cx="7005883" cy="401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26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463CA-D084-B9B8-14A7-5D22BBB9F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pPr algn="ctr"/>
            <a:r>
              <a:rPr lang="en-US" dirty="0"/>
              <a:t>Neutron arm efficiency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57140D6-A976-1F41-56E2-9C72D9EBFE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5999" y="1185862"/>
            <a:ext cx="6990775" cy="504597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A6A5EEB-AFC7-2D8B-EDFF-E278C109ECC8}"/>
                  </a:ext>
                </a:extLst>
              </p:cNvPr>
              <p:cNvSpPr txBox="1"/>
              <p:nvPr/>
            </p:nvSpPr>
            <p:spPr>
              <a:xfrm>
                <a:off x="347870" y="1421296"/>
                <a:ext cx="444812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NCal threshold cut: 25MeV @ 48deg, with angular dependency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NCal</a:t>
                </a:r>
                <a:r>
                  <a:rPr lang="en-US" dirty="0"/>
                  <a:t> time cut: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&lt;10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match cut: at least one TOF module from 2</a:t>
                </a:r>
                <a:r>
                  <a:rPr lang="en-US" baseline="30000" dirty="0"/>
                  <a:t>nd</a:t>
                </a:r>
                <a:r>
                  <a:rPr lang="en-US" dirty="0"/>
                  <a:t> to 7</a:t>
                </a:r>
                <a:r>
                  <a:rPr lang="en-US" baseline="30000" dirty="0"/>
                  <a:t>th</a:t>
                </a:r>
                <a:r>
                  <a:rPr lang="en-US" dirty="0"/>
                  <a:t> </a:t>
                </a:r>
                <a:r>
                  <a:rPr lang="en-US" dirty="0" err="1"/>
                  <a:t>tof</a:t>
                </a:r>
                <a:r>
                  <a:rPr lang="en-US" dirty="0"/>
                  <a:t> layers with </a:t>
                </a:r>
                <a:r>
                  <a:rPr lang="en-US" dirty="0" err="1"/>
                  <a:t>edep</a:t>
                </a:r>
                <a:r>
                  <a:rPr lang="en-US" dirty="0"/>
                  <a:t> &gt; 3MeV in a range between +/-5 modules around the </a:t>
                </a:r>
                <a:r>
                  <a:rPr lang="en-US" dirty="0" err="1"/>
                  <a:t>NCal</a:t>
                </a:r>
                <a:r>
                  <a:rPr lang="en-US" dirty="0"/>
                  <a:t> hit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1</a:t>
                </a:r>
                <a:r>
                  <a:rPr lang="en-US" baseline="30000" dirty="0"/>
                  <a:t>st</a:t>
                </a:r>
                <a:r>
                  <a:rPr lang="en-US" dirty="0"/>
                  <a:t> layer veto: no module fired in the 1</a:t>
                </a:r>
                <a:r>
                  <a:rPr lang="en-US" baseline="30000" dirty="0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tof</a:t>
                </a:r>
                <a:r>
                  <a:rPr lang="en-US" dirty="0"/>
                  <a:t> layer between +/-5 modules around the </a:t>
                </a:r>
                <a:r>
                  <a:rPr lang="en-US" dirty="0" err="1"/>
                  <a:t>NCal</a:t>
                </a:r>
                <a:r>
                  <a:rPr lang="en-US" dirty="0"/>
                  <a:t> hit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time cut: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A6A5EEB-AFC7-2D8B-EDFF-E278C109E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0" y="1421296"/>
                <a:ext cx="4448129" cy="4247317"/>
              </a:xfrm>
              <a:prstGeom prst="rect">
                <a:avLst/>
              </a:prstGeom>
              <a:blipFill>
                <a:blip r:embed="rId3"/>
                <a:stretch>
                  <a:fillRect l="-822" t="-717" r="-1370" b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09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26541-6F90-D32C-21A1-CE4C6154C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67B2-DB09-17FC-0EE1-DDC133331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pPr algn="ctr"/>
            <a:r>
              <a:rPr lang="en-US" dirty="0"/>
              <a:t>Neutron arm efficiency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231531-F2AE-79E0-BA35-A10EE75C37A9}"/>
                  </a:ext>
                </a:extLst>
              </p:cNvPr>
              <p:cNvSpPr txBox="1"/>
              <p:nvPr/>
            </p:nvSpPr>
            <p:spPr>
              <a:xfrm>
                <a:off x="347870" y="1421296"/>
                <a:ext cx="4448129" cy="4247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NCal threshold cut: 25MeV @ 48deg, with angular dependency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NCal</a:t>
                </a:r>
                <a:r>
                  <a:rPr lang="en-US" dirty="0"/>
                  <a:t> time cut: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match cut: at least one TOF module from 2</a:t>
                </a:r>
                <a:r>
                  <a:rPr lang="en-US" baseline="30000" dirty="0"/>
                  <a:t>nd</a:t>
                </a:r>
                <a:r>
                  <a:rPr lang="en-US" dirty="0"/>
                  <a:t> to 7</a:t>
                </a:r>
                <a:r>
                  <a:rPr lang="en-US" baseline="30000" dirty="0"/>
                  <a:t>th</a:t>
                </a:r>
                <a:r>
                  <a:rPr lang="en-US" dirty="0"/>
                  <a:t> </a:t>
                </a:r>
                <a:r>
                  <a:rPr lang="en-US" dirty="0" err="1"/>
                  <a:t>tof</a:t>
                </a:r>
                <a:r>
                  <a:rPr lang="en-US" dirty="0"/>
                  <a:t> layers with </a:t>
                </a:r>
                <a:r>
                  <a:rPr lang="en-US" dirty="0" err="1"/>
                  <a:t>edep</a:t>
                </a:r>
                <a:r>
                  <a:rPr lang="en-US" dirty="0"/>
                  <a:t> &gt; 3MeV in a range between +/-5 modules around the </a:t>
                </a:r>
                <a:r>
                  <a:rPr lang="en-US" dirty="0" err="1"/>
                  <a:t>NCal</a:t>
                </a:r>
                <a:r>
                  <a:rPr lang="en-US" dirty="0"/>
                  <a:t> hit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1</a:t>
                </a:r>
                <a:r>
                  <a:rPr lang="en-US" baseline="30000" dirty="0"/>
                  <a:t>st</a:t>
                </a:r>
                <a:r>
                  <a:rPr lang="en-US" dirty="0"/>
                  <a:t> layer veto: no module fired in the 1</a:t>
                </a:r>
                <a:r>
                  <a:rPr lang="en-US" baseline="30000" dirty="0"/>
                  <a:t>st</a:t>
                </a:r>
                <a:r>
                  <a:rPr lang="en-US" dirty="0"/>
                  <a:t> </a:t>
                </a:r>
                <a:r>
                  <a:rPr lang="en-US" dirty="0" err="1"/>
                  <a:t>tof</a:t>
                </a:r>
                <a:r>
                  <a:rPr lang="en-US" dirty="0"/>
                  <a:t> layer between +/-5 modules around the </a:t>
                </a:r>
                <a:r>
                  <a:rPr lang="en-US" dirty="0" err="1"/>
                  <a:t>NCal</a:t>
                </a:r>
                <a:r>
                  <a:rPr lang="en-US" dirty="0"/>
                  <a:t> hit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 err="1"/>
                  <a:t>Tof</a:t>
                </a:r>
                <a:r>
                  <a:rPr lang="en-US" dirty="0"/>
                  <a:t> time cut: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0.5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ns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𝑛𝑠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6231531-F2AE-79E0-BA35-A10EE75C37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70" y="1421296"/>
                <a:ext cx="4448129" cy="4247317"/>
              </a:xfrm>
              <a:prstGeom prst="rect">
                <a:avLst/>
              </a:prstGeom>
              <a:blipFill>
                <a:blip r:embed="rId2"/>
                <a:stretch>
                  <a:fillRect l="-822" t="-717" r="-1370" b="-1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88A464F1-3237-72E2-9C54-FF14CDAEA8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66" y="1162865"/>
            <a:ext cx="6921364" cy="499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336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628</Words>
  <Application>Microsoft Office PowerPoint</Application>
  <PresentationFormat>Widescreen</PresentationFormat>
  <Paragraphs>74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Wingdings</vt:lpstr>
      <vt:lpstr>Office Theme</vt:lpstr>
      <vt:lpstr>Incident Neutron Information</vt:lpstr>
      <vt:lpstr>NCal efficiency vs threshold</vt:lpstr>
      <vt:lpstr>NCal time distribution</vt:lpstr>
      <vt:lpstr>TOF Matching Condition</vt:lpstr>
      <vt:lpstr>TOF Matching Condition</vt:lpstr>
      <vt:lpstr>TOF Matching Condition</vt:lpstr>
      <vt:lpstr>TOF Matching Condition</vt:lpstr>
      <vt:lpstr>Neutron arm efficiency</vt:lpstr>
      <vt:lpstr>Neutron arm efficiency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Weizhi Xiong</dc:creator>
  <cp:lastModifiedBy>Weizhi Xiong</cp:lastModifiedBy>
  <cp:revision>1</cp:revision>
  <dcterms:created xsi:type="dcterms:W3CDTF">2025-01-03T12:50:54Z</dcterms:created>
  <dcterms:modified xsi:type="dcterms:W3CDTF">2025-01-03T14:00:36Z</dcterms:modified>
</cp:coreProperties>
</file>